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rmorant Garamond Bold Italics" charset="1" panose="00000800000000000000"/>
      <p:regular r:id="rId22"/>
    </p:embeddedFont>
    <p:embeddedFont>
      <p:font typeface="Quicksand" charset="1" panose="00000000000000000000"/>
      <p:regular r:id="rId23"/>
    </p:embeddedFont>
    <p:embeddedFont>
      <p:font typeface="Quicksand Bold" charset="1" panose="00000000000000000000"/>
      <p:regular r:id="rId24"/>
    </p:embeddedFont>
    <p:embeddedFont>
      <p:font typeface="Cormorant Garamond Italic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478342"/>
            <a:ext cx="1828800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Image Classification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using Mediapipe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17 June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Pengolahan &amp; Analisis Citra Digital (PACD)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Base Models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14563"/>
            <a:ext cx="6938067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EfficientNet-Lite0 (int)</a:t>
            </a:r>
          </a:p>
          <a:p>
            <a:pPr algn="l" marL="0" indent="0" lvl="0">
              <a:lnSpc>
                <a:spcPts val="6120"/>
              </a:lnSpc>
            </a:pPr>
            <a:r>
              <a:rPr lang="en-US" sz="3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EfficientNet-Lite0 (float)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33735"/>
            <a:ext cx="693806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EfficientNet-Lite0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49910" y="6019440"/>
            <a:ext cx="6938067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3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EfficientNet-Lite2 (int)</a:t>
            </a:r>
          </a:p>
          <a:p>
            <a:pPr algn="l" marL="0" indent="0" lvl="0">
              <a:lnSpc>
                <a:spcPts val="6120"/>
              </a:lnSpc>
            </a:pPr>
            <a:r>
              <a:rPr lang="en-US" sz="3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EfficientNet-Lite2 (float)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49910" y="5038613"/>
            <a:ext cx="6938067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EfficientNet-Lite2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805" y="2778778"/>
            <a:ext cx="11160236" cy="3897225"/>
          </a:xfrm>
          <a:custGeom>
            <a:avLst/>
            <a:gdLst/>
            <a:ahLst/>
            <a:cxnLst/>
            <a:rect r="r" b="b" t="t" l="l"/>
            <a:pathLst>
              <a:path h="3897225" w="11160236">
                <a:moveTo>
                  <a:pt x="0" y="0"/>
                </a:moveTo>
                <a:lnTo>
                  <a:pt x="11160236" y="0"/>
                </a:lnTo>
                <a:lnTo>
                  <a:pt x="11160236" y="3897225"/>
                </a:lnTo>
                <a:lnTo>
                  <a:pt x="0" y="3897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16198"/>
            <a:ext cx="939024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Website (Javascript)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805" y="2778778"/>
            <a:ext cx="11160236" cy="3114484"/>
          </a:xfrm>
          <a:custGeom>
            <a:avLst/>
            <a:gdLst/>
            <a:ahLst/>
            <a:cxnLst/>
            <a:rect r="r" b="b" t="t" l="l"/>
            <a:pathLst>
              <a:path h="3114484" w="11160236">
                <a:moveTo>
                  <a:pt x="0" y="0"/>
                </a:moveTo>
                <a:lnTo>
                  <a:pt x="11160236" y="0"/>
                </a:lnTo>
                <a:lnTo>
                  <a:pt x="11160236" y="3114485"/>
                </a:lnTo>
                <a:lnTo>
                  <a:pt x="0" y="3114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16198"/>
            <a:ext cx="939024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Android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805" y="2778778"/>
            <a:ext cx="11190716" cy="5167935"/>
          </a:xfrm>
          <a:custGeom>
            <a:avLst/>
            <a:gdLst/>
            <a:ahLst/>
            <a:cxnLst/>
            <a:rect r="r" b="b" t="t" l="l"/>
            <a:pathLst>
              <a:path h="5167935" w="11190716">
                <a:moveTo>
                  <a:pt x="0" y="0"/>
                </a:moveTo>
                <a:lnTo>
                  <a:pt x="11190716" y="0"/>
                </a:lnTo>
                <a:lnTo>
                  <a:pt x="11190716" y="5167935"/>
                </a:lnTo>
                <a:lnTo>
                  <a:pt x="0" y="5167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16198"/>
            <a:ext cx="939024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5805" y="2778778"/>
            <a:ext cx="8254341" cy="5167935"/>
          </a:xfrm>
          <a:custGeom>
            <a:avLst/>
            <a:gdLst/>
            <a:ahLst/>
            <a:cxnLst/>
            <a:rect r="r" b="b" t="t" l="l"/>
            <a:pathLst>
              <a:path h="5167935" w="8254341">
                <a:moveTo>
                  <a:pt x="0" y="0"/>
                </a:moveTo>
                <a:lnTo>
                  <a:pt x="8254340" y="0"/>
                </a:lnTo>
                <a:lnTo>
                  <a:pt x="8254340" y="5167935"/>
                </a:lnTo>
                <a:lnTo>
                  <a:pt x="0" y="5167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16198"/>
            <a:ext cx="939024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Python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5849"/>
            <a:ext cx="18288000" cy="10271151"/>
            <a:chOff x="0" y="0"/>
            <a:chExt cx="4816593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5159"/>
            </a:xfrm>
            <a:custGeom>
              <a:avLst/>
              <a:gdLst/>
              <a:ahLst/>
              <a:cxnLst/>
              <a:rect r="r" b="b" t="t" l="l"/>
              <a:pathLst>
                <a:path h="270515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48878" y="3924935"/>
            <a:ext cx="9390243" cy="218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920"/>
              </a:lnSpc>
              <a:spcBef>
                <a:spcPct val="0"/>
              </a:spcBef>
            </a:pPr>
            <a:r>
              <a:rPr lang="en-US" b="true" sz="12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7929" y="2523415"/>
            <a:ext cx="3152142" cy="315214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747" r="0" b="-1674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599709"/>
            <a:ext cx="99149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Presenter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35340" y="6132682"/>
            <a:ext cx="501732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Muhammad Ichsan Firdaus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35340" y="6757320"/>
            <a:ext cx="501732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140810220025</a:t>
            </a:r>
          </a:p>
        </p:txBody>
      </p:sp>
      <p:sp>
        <p:nvSpPr>
          <p:cNvPr name="AutoShape 7" id="7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324350"/>
            <a:ext cx="9960491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Contoh Implementasi Computer Vision yang bertujuan untuk mengidentifikasi dan memberi label pada objek dalam sebuah gambar berdasarkan kategori yang telah ditentukan (ground truth). 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119919" y="2593055"/>
            <a:ext cx="804816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Image Classification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4459"/>
            <a:ext cx="996049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Google menghadirkan MediaPipe, framework open-source untuk pemrosesan media berbasis AI. Salah satu fiturnya adalah image classification menggunakan model yang telah dilatih sebelumnya, dan dapat dijalankan di web, mobile, hingga edge device secara efisien.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119919" y="2593055"/>
            <a:ext cx="8048163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b="true" sz="48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Mediapipe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900047"/>
            <a:ext cx="7873377" cy="3178876"/>
          </a:xfrm>
          <a:custGeom>
            <a:avLst/>
            <a:gdLst/>
            <a:ahLst/>
            <a:cxnLst/>
            <a:rect r="r" b="b" t="t" l="l"/>
            <a:pathLst>
              <a:path h="3178876" w="7873377">
                <a:moveTo>
                  <a:pt x="0" y="0"/>
                </a:moveTo>
                <a:lnTo>
                  <a:pt x="7873377" y="0"/>
                </a:lnTo>
                <a:lnTo>
                  <a:pt x="7873377" y="3178876"/>
                </a:lnTo>
                <a:lnTo>
                  <a:pt x="0" y="31788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74415" y="2926949"/>
            <a:ext cx="3647139" cy="5152308"/>
          </a:xfrm>
          <a:custGeom>
            <a:avLst/>
            <a:gdLst/>
            <a:ahLst/>
            <a:cxnLst/>
            <a:rect r="r" b="b" t="t" l="l"/>
            <a:pathLst>
              <a:path h="5152308" w="3647139">
                <a:moveTo>
                  <a:pt x="0" y="0"/>
                </a:moveTo>
                <a:lnTo>
                  <a:pt x="3647140" y="0"/>
                </a:lnTo>
                <a:lnTo>
                  <a:pt x="3647140" y="5152308"/>
                </a:lnTo>
                <a:lnTo>
                  <a:pt x="0" y="51523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Implementasi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12248"/>
            <a:ext cx="787337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Klasifikasi Penyakit Daun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74415" y="7800492"/>
            <a:ext cx="3647139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Identifikasi sampah organik dan anorganik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7740" y="1804242"/>
            <a:ext cx="7967245" cy="7448847"/>
            <a:chOff x="0" y="0"/>
            <a:chExt cx="1234335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4335" cy="1154021"/>
            </a:xfrm>
            <a:custGeom>
              <a:avLst/>
              <a:gdLst/>
              <a:ahLst/>
              <a:cxnLst/>
              <a:rect r="r" b="b" t="t" l="l"/>
              <a:pathLst>
                <a:path h="1154021" w="1234335">
                  <a:moveTo>
                    <a:pt x="22350" y="0"/>
                  </a:moveTo>
                  <a:lnTo>
                    <a:pt x="1211985" y="0"/>
                  </a:lnTo>
                  <a:cubicBezTo>
                    <a:pt x="1217913" y="0"/>
                    <a:pt x="1223597" y="2355"/>
                    <a:pt x="1227789" y="6546"/>
                  </a:cubicBezTo>
                  <a:cubicBezTo>
                    <a:pt x="1231980" y="10737"/>
                    <a:pt x="1234335" y="16422"/>
                    <a:pt x="1234335" y="22350"/>
                  </a:cubicBezTo>
                  <a:lnTo>
                    <a:pt x="1234335" y="1131672"/>
                  </a:lnTo>
                  <a:cubicBezTo>
                    <a:pt x="1234335" y="1144015"/>
                    <a:pt x="1224328" y="1154021"/>
                    <a:pt x="1211985" y="1154021"/>
                  </a:cubicBezTo>
                  <a:lnTo>
                    <a:pt x="22350" y="1154021"/>
                  </a:lnTo>
                  <a:cubicBezTo>
                    <a:pt x="16422" y="1154021"/>
                    <a:pt x="10737" y="1151667"/>
                    <a:pt x="6546" y="1147475"/>
                  </a:cubicBezTo>
                  <a:cubicBezTo>
                    <a:pt x="2355" y="1143284"/>
                    <a:pt x="0" y="1137599"/>
                    <a:pt x="0" y="1131672"/>
                  </a:cubicBezTo>
                  <a:lnTo>
                    <a:pt x="0" y="22350"/>
                  </a:lnTo>
                  <a:cubicBezTo>
                    <a:pt x="0" y="10006"/>
                    <a:pt x="10006" y="0"/>
                    <a:pt x="22350" y="0"/>
                  </a:cubicBezTo>
                  <a:close/>
                </a:path>
              </a:pathLst>
            </a:custGeom>
            <a:blipFill>
              <a:blip r:embed="rId2"/>
              <a:stretch>
                <a:fillRect l="-38904" t="0" r="-3890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0122760" y="119946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8628506" y="-56515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2617" y="2027481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Termasuk rotasi gambar, pengubahan ukuran, normalisasi, 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konversi ruang warna.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2617" y="1561099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 image 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28506" y="3560663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Melakukan klasifikasi hany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pada bagian tertentu dari gambar, bukan seluruh gambar.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8506" y="3094281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Region of interest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2617" y="5093845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Menetapkan bahasa yang digunak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untuk nama tampilan (display name).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52617" y="4627463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Label map locale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52617" y="6569877"/>
            <a:ext cx="94566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Menyaring hasil berdasark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skor prediksi.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52617" y="6103495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Score threshold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28506" y="7588709"/>
            <a:ext cx="94566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Membatasi jumlah hasil klasifik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asi yang ditampilkan.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28506" y="7122327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Top-k classification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52617" y="8607541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Menentukan kategori apa saja yang boleh atau tidak boleh diklasifik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asikan.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52617" y="8141159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Label allowlist and denylist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Task Details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425396" y="3047543"/>
            <a:ext cx="2308495" cy="2308495"/>
          </a:xfrm>
          <a:custGeom>
            <a:avLst/>
            <a:gdLst/>
            <a:ahLst/>
            <a:cxnLst/>
            <a:rect r="r" b="b" t="t" l="l"/>
            <a:pathLst>
              <a:path h="2308495" w="2308495">
                <a:moveTo>
                  <a:pt x="0" y="0"/>
                </a:moveTo>
                <a:lnTo>
                  <a:pt x="2308495" y="0"/>
                </a:lnTo>
                <a:lnTo>
                  <a:pt x="2308495" y="2308495"/>
                </a:lnTo>
                <a:lnTo>
                  <a:pt x="0" y="23084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149720" y="2493295"/>
            <a:ext cx="3117274" cy="3117274"/>
          </a:xfrm>
          <a:custGeom>
            <a:avLst/>
            <a:gdLst/>
            <a:ahLst/>
            <a:cxnLst/>
            <a:rect r="r" b="b" t="t" l="l"/>
            <a:pathLst>
              <a:path h="3117274" w="3117274">
                <a:moveTo>
                  <a:pt x="0" y="0"/>
                </a:moveTo>
                <a:lnTo>
                  <a:pt x="3117273" y="0"/>
                </a:lnTo>
                <a:lnTo>
                  <a:pt x="3117273" y="3117274"/>
                </a:lnTo>
                <a:lnTo>
                  <a:pt x="0" y="311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03718" y="2961508"/>
            <a:ext cx="2480564" cy="2480564"/>
          </a:xfrm>
          <a:custGeom>
            <a:avLst/>
            <a:gdLst/>
            <a:ahLst/>
            <a:cxnLst/>
            <a:rect r="r" b="b" t="t" l="l"/>
            <a:pathLst>
              <a:path h="2480564" w="2480564">
                <a:moveTo>
                  <a:pt x="0" y="0"/>
                </a:moveTo>
                <a:lnTo>
                  <a:pt x="2480564" y="0"/>
                </a:lnTo>
                <a:lnTo>
                  <a:pt x="2480564" y="2480564"/>
                </a:lnTo>
                <a:lnTo>
                  <a:pt x="0" y="2480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Task Inputs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366624"/>
            <a:ext cx="51018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Gambar statis tunggal, seperti file JPEG atau PNG. Cocok untuk klasifikasi satu gambar pada satu waktu.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580494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Citra Statis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6366624"/>
            <a:ext cx="51018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Frame individual yang diekstrak dari video. Digunakan untuk memproses video secara bertahap per frame.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93057" y="5580494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Decoded video frames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57413" y="6366624"/>
            <a:ext cx="51018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Umpan video langsung dari kamera (webcam/mobile).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emungkinkan klasifikasi real-time secara terus-menerus.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57413" y="5519216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Live video feed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09372" y="5603672"/>
            <a:ext cx="3017896" cy="40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(Still Images)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7740" y="1804242"/>
            <a:ext cx="7967245" cy="7448847"/>
            <a:chOff x="0" y="0"/>
            <a:chExt cx="1234335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4335" cy="1154021"/>
            </a:xfrm>
            <a:custGeom>
              <a:avLst/>
              <a:gdLst/>
              <a:ahLst/>
              <a:cxnLst/>
              <a:rect r="r" b="b" t="t" l="l"/>
              <a:pathLst>
                <a:path h="1154021" w="1234335">
                  <a:moveTo>
                    <a:pt x="22350" y="0"/>
                  </a:moveTo>
                  <a:lnTo>
                    <a:pt x="1211985" y="0"/>
                  </a:lnTo>
                  <a:cubicBezTo>
                    <a:pt x="1217913" y="0"/>
                    <a:pt x="1223597" y="2355"/>
                    <a:pt x="1227789" y="6546"/>
                  </a:cubicBezTo>
                  <a:cubicBezTo>
                    <a:pt x="1231980" y="10737"/>
                    <a:pt x="1234335" y="16422"/>
                    <a:pt x="1234335" y="22350"/>
                  </a:cubicBezTo>
                  <a:lnTo>
                    <a:pt x="1234335" y="1131672"/>
                  </a:lnTo>
                  <a:cubicBezTo>
                    <a:pt x="1234335" y="1144015"/>
                    <a:pt x="1224328" y="1154021"/>
                    <a:pt x="1211985" y="1154021"/>
                  </a:cubicBezTo>
                  <a:lnTo>
                    <a:pt x="22350" y="1154021"/>
                  </a:lnTo>
                  <a:cubicBezTo>
                    <a:pt x="16422" y="1154021"/>
                    <a:pt x="10737" y="1151667"/>
                    <a:pt x="6546" y="1147475"/>
                  </a:cubicBezTo>
                  <a:cubicBezTo>
                    <a:pt x="2355" y="1143284"/>
                    <a:pt x="0" y="1137599"/>
                    <a:pt x="0" y="1131672"/>
                  </a:cubicBezTo>
                  <a:lnTo>
                    <a:pt x="0" y="22350"/>
                  </a:lnTo>
                  <a:cubicBezTo>
                    <a:pt x="0" y="10006"/>
                    <a:pt x="10006" y="0"/>
                    <a:pt x="22350" y="0"/>
                  </a:cubicBezTo>
                  <a:close/>
                </a:path>
              </a:pathLst>
            </a:custGeom>
            <a:blipFill>
              <a:blip r:embed="rId2"/>
              <a:stretch>
                <a:fillRect l="-67383" t="-291" r="0" b="-29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0122760" y="119946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1684924"/>
            <a:ext cx="3514509" cy="1899735"/>
          </a:xfrm>
          <a:custGeom>
            <a:avLst/>
            <a:gdLst/>
            <a:ahLst/>
            <a:cxnLst/>
            <a:rect r="r" b="b" t="t" l="l"/>
            <a:pathLst>
              <a:path h="1899735" w="3514509">
                <a:moveTo>
                  <a:pt x="0" y="0"/>
                </a:moveTo>
                <a:lnTo>
                  <a:pt x="3514509" y="0"/>
                </a:lnTo>
                <a:lnTo>
                  <a:pt x="3514509" y="1899735"/>
                </a:lnTo>
                <a:lnTo>
                  <a:pt x="0" y="1899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96899" y="1764432"/>
            <a:ext cx="1828340" cy="1844378"/>
          </a:xfrm>
          <a:custGeom>
            <a:avLst/>
            <a:gdLst/>
            <a:ahLst/>
            <a:cxnLst/>
            <a:rect r="r" b="b" t="t" l="l"/>
            <a:pathLst>
              <a:path h="1844378" w="1828340">
                <a:moveTo>
                  <a:pt x="0" y="0"/>
                </a:moveTo>
                <a:lnTo>
                  <a:pt x="1828340" y="0"/>
                </a:lnTo>
                <a:lnTo>
                  <a:pt x="1828340" y="1844378"/>
                </a:lnTo>
                <a:lnTo>
                  <a:pt x="0" y="1844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52514" y="2001508"/>
            <a:ext cx="680911" cy="453941"/>
          </a:xfrm>
          <a:custGeom>
            <a:avLst/>
            <a:gdLst/>
            <a:ahLst/>
            <a:cxnLst/>
            <a:rect r="r" b="b" t="t" l="l"/>
            <a:pathLst>
              <a:path h="453941" w="680911">
                <a:moveTo>
                  <a:pt x="0" y="0"/>
                </a:moveTo>
                <a:lnTo>
                  <a:pt x="680911" y="0"/>
                </a:lnTo>
                <a:lnTo>
                  <a:pt x="680911" y="453941"/>
                </a:lnTo>
                <a:lnTo>
                  <a:pt x="0" y="453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628506" y="-56515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Task Outputs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52617" y="2386356"/>
            <a:ext cx="94566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Indeks kategori pad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output model.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2617" y="1919974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Indeks Kategori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28506" y="3662362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Confidence Score untuk kategori tersebut, biasany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berupa probabilitas dalam rentang [0, 1].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28506" y="3195981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Skor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52617" y="5452719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Nama kategori seperti yang ditentuk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dalam TFLite Model Metadata, jika tersedia.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52617" y="4986337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Nama Kategori (opsional)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52617" y="7243076"/>
            <a:ext cx="945663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Nama tampilan kategori dalam bahasa yang ditentuk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melalui opsi lokal (display names locale), jika tersedia.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52617" y="6776694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Nama Tampilan Kategori (opsional)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032015" y="4108794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911071" y="4137369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53594" y="3659035"/>
            <a:ext cx="5176496" cy="2911779"/>
          </a:xfrm>
          <a:custGeom>
            <a:avLst/>
            <a:gdLst/>
            <a:ahLst/>
            <a:cxnLst/>
            <a:rect r="r" b="b" t="t" l="l"/>
            <a:pathLst>
              <a:path h="2911779" w="5176496">
                <a:moveTo>
                  <a:pt x="0" y="0"/>
                </a:moveTo>
                <a:lnTo>
                  <a:pt x="5176496" y="0"/>
                </a:lnTo>
                <a:lnTo>
                  <a:pt x="5176496" y="2911780"/>
                </a:lnTo>
                <a:lnTo>
                  <a:pt x="0" y="2911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Configuration Options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9997" y="2708061"/>
            <a:ext cx="5486933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Mode Operasi untuk Task</a:t>
            </a:r>
          </a:p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 Mode diantaranya;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IMAGE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(default), VIDEO, LIVESTREAM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55688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running_mode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11065" y="2730317"/>
            <a:ext cx="5348229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threshold skor prediksi. Hasil prediksi dengan skor di bawah nilai ini akan diabaikan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11065" y="2155688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score_threshold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096078"/>
            <a:ext cx="5352545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Jumlah max hasil klasifikasi dengan skor tertinggi yang akan dikembalikan (opsional).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4384" y="6556719"/>
            <a:ext cx="535254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max_results</a:t>
            </a:r>
          </a:p>
        </p:txBody>
      </p:sp>
      <p:sp>
        <p:nvSpPr>
          <p:cNvPr name="AutoShape 15" id="15"/>
          <p:cNvSpPr/>
          <p:nvPr/>
        </p:nvSpPr>
        <p:spPr>
          <a:xfrm>
            <a:off x="2027704" y="6309310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85686" y="4908577"/>
            <a:ext cx="5486933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bahasa label yang digunakan untuk display name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(opsional). Default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4389" y="4356203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display_names_locale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1911071" y="6337885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1911065" y="5132414"/>
            <a:ext cx="5348229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daftar nama kategori yang diizinkan (opsional).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911065" y="4356203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category_allowlist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1911071" y="848582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11911065" y="7280745"/>
            <a:ext cx="5348229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daftar nama kategori yang tidak diizinkan (opsional).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11065" y="6504140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category_denylist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46155" y="6938010"/>
            <a:ext cx="4115586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Menetapkan result listener untuk menerima hasil klasifikasi secara asinkron saat berjalan dalam mode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LIVE_STREAM</a:t>
            </a:r>
          </a:p>
        </p:txBody>
      </p:sp>
      <p:sp>
        <p:nvSpPr>
          <p:cNvPr name="AutoShape 25" id="25"/>
          <p:cNvSpPr/>
          <p:nvPr/>
        </p:nvSpPr>
        <p:spPr>
          <a:xfrm>
            <a:off x="7030572" y="9229725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6472041" y="6352097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result_callback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DAGqkWcX6Mc</dc:identifier>
  <dcterms:modified xsi:type="dcterms:W3CDTF">2011-08-01T06:04:30Z</dcterms:modified>
  <cp:revision>1</cp:revision>
  <dc:title>Image_Classification_Mediapipe_Presentation_Deck</dc:title>
</cp:coreProperties>
</file>