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7D1D1F-6B0F-4C26-8CA4-7FB0C963CCDE}">
  <a:tblStyle styleId="{AB7D1D1F-6B0F-4C26-8CA4-7FB0C963CC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4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83b37c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483b37c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83b37c3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483b37c3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483b37c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483b37c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Interpretasi akun dengan </a:t>
            </a:r>
            <a:r>
              <a:rPr i="1" lang="id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Pageank centrality</a:t>
            </a:r>
            <a:r>
              <a:rPr lang="id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tertinggi: Ketiga akun tersebut merupakan akun media berita sehingga akun tersebut memiliki peran utama sebagai inisiator untuk menyebarkan berita tentang vaksinasi Covid-19 yang tentunya mendukung vaksinasi Covid-19.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Selain itu, berdasarkan jumlah like dan retweet terbanyak, 3 user yang memiliki pengaruh besar dalam mengkampanyekan vaksinasi Covid-19 adalah </a:t>
            </a:r>
            <a:r>
              <a:rPr b="1" lang="id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HausofHilton</a:t>
            </a:r>
            <a:r>
              <a:rPr lang="id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id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nora_mhhni</a:t>
            </a:r>
            <a:r>
              <a:rPr lang="id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b="1" lang="id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projekhitam</a:t>
            </a:r>
            <a:r>
              <a:rPr lang="id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5afa85e6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5afa85e6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5afa85e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5afa85e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5afa85e6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5afa85e6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afa85e6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afa85e6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5afa85e6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5afa85e6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5afa85e6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5afa85e6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5afa85e6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5afa85e6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afa85e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afa85e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5afa85e6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5afa85e6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5afa85e6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5afa85e6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5afa85e6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5afa85e6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afa85e6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afa85e6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5b978ca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5b978ca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5afa85e6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5afa85e6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afa85e6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5afa85e6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5afa85e6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5afa85e6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afa85e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afa85e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Pada laporan terdapat sedikit kekeliruan, yang benar 2.500 pengguna bukan 2.500 </a:t>
            </a:r>
            <a:r>
              <a:rPr i="1" lang="id"/>
              <a:t>tweet</a:t>
            </a:r>
            <a:endParaRPr i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5afa85e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5afa85e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afa85e6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5afa85e6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83b37c3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483b37c3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End-to-End Social Network Analysis</a:t>
            </a:r>
            <a:endParaRPr sz="3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58074"/>
            <a:ext cx="4944000" cy="16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434343"/>
                </a:solidFill>
              </a:rPr>
              <a:t>Kelompok E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Arkha Sayoga Mayadi – 1606890252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Muhammad Wildan Abdurrahman – 1806191641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Muhammad Jilham Luthfi – 1806141340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Muhammad Ichsanul Amal – 1906353454</a:t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4572000" y="3882150"/>
            <a:ext cx="42603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rgbClr val="F3F3F3"/>
                </a:solidFill>
              </a:rPr>
              <a:t>Analitika Media Sosial - CSIE604284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rgbClr val="F3F3F3"/>
                </a:solidFill>
              </a:rPr>
              <a:t>Genap 2021/2022</a:t>
            </a:r>
            <a:endParaRPr sz="1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25" y="43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020"/>
              <a:t>15 p</a:t>
            </a:r>
            <a:r>
              <a:rPr lang="id" sz="2020"/>
              <a:t>engguna dengan jumlah like dan retweet terbanyak</a:t>
            </a:r>
            <a:endParaRPr sz="2020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050" y="667425"/>
            <a:ext cx="4934868" cy="44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25" y="43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020"/>
              <a:t>15 p</a:t>
            </a:r>
            <a:r>
              <a:rPr lang="id" sz="2020"/>
              <a:t>engguna dengan tweet PRO vaksinasi Covid-19 terbanyak</a:t>
            </a:r>
            <a:endParaRPr sz="2020"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051" y="667425"/>
            <a:ext cx="4881575" cy="42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</a:t>
            </a:r>
            <a:r>
              <a:rPr lang="id"/>
              <a:t>asangan </a:t>
            </a:r>
            <a:r>
              <a:rPr i="1" lang="id"/>
              <a:t>user </a:t>
            </a:r>
            <a:r>
              <a:rPr lang="id"/>
              <a:t>ID dengan nilai </a:t>
            </a:r>
            <a:r>
              <a:rPr i="1" lang="id"/>
              <a:t>pagerank</a:t>
            </a:r>
            <a:r>
              <a:rPr lang="id"/>
              <a:t>-nya diurutkan dari yang tertinggi</a:t>
            </a: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311700" y="18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{AB7D1D1F-6B0F-4C26-8CA4-7FB0C963CCDE}</a:tableStyleId>
              </a:tblPr>
              <a:tblGrid>
                <a:gridCol w="1910400"/>
                <a:gridCol w="1910400"/>
                <a:gridCol w="1910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</a:t>
                      </a:r>
                      <a:r>
                        <a:rPr b="1"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ID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Username</a:t>
                      </a:r>
                      <a:endParaRPr b="1" i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PageRank Centrality</a:t>
                      </a:r>
                      <a:endParaRPr b="1" i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69183155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detikcom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0.021899698828444693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17128975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CNNIndonesia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0.021518981880509505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71436318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KompasTV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0.009691609298089205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23343960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kompascom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0.009269979123187097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887743587579944960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OposisiCerdas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0.007717083211040062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161236190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KemenkesRI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0.0071091370838462856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1297362611026059269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drpriono1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0.006418290620693366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759692754985242625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kumparan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0.006334692620596891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18129942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tempodotco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0.005749871988048712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41730943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VIVAcoid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0.0051038479392882564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Nomor 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/>
              <a:t>Community detection pada social network user menentang vaksinasi covid 19.</a:t>
            </a:r>
            <a:endParaRPr sz="130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Diambil dari total following dan follower lebih besar atau sama dengan 6000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375" y="2102550"/>
            <a:ext cx="26193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Nomor 3</a:t>
            </a:r>
            <a:endParaRPr/>
          </a:p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Directed dan Undirected Graph menggunakan Networkx</a:t>
            </a:r>
            <a:endParaRPr/>
          </a:p>
        </p:txBody>
      </p:sp>
      <p:sp>
        <p:nvSpPr>
          <p:cNvPr id="165" name="Google Shape;165;p2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975" y="975525"/>
            <a:ext cx="52863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Nomor 3</a:t>
            </a:r>
            <a:endParaRPr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Directed dan Undirected Graph menggunakan Networkx</a:t>
            </a:r>
            <a:endParaRPr/>
          </a:p>
        </p:txBody>
      </p:sp>
      <p:sp>
        <p:nvSpPr>
          <p:cNvPr id="173" name="Google Shape;173;p2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150" y="782125"/>
            <a:ext cx="4942000" cy="35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Nomor 3</a:t>
            </a:r>
            <a:endParaRPr/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Directed Graph</a:t>
            </a:r>
            <a:endParaRPr/>
          </a:p>
        </p:txBody>
      </p:sp>
      <p:sp>
        <p:nvSpPr>
          <p:cNvPr id="181" name="Google Shape;181;p2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875" y="581012"/>
            <a:ext cx="6081600" cy="39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Nomor 3</a:t>
            </a:r>
            <a:endParaRPr/>
          </a:p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Community Detection</a:t>
            </a:r>
            <a:endParaRPr/>
          </a:p>
        </p:txBody>
      </p:sp>
      <p:sp>
        <p:nvSpPr>
          <p:cNvPr id="189" name="Google Shape;189;p2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2176463"/>
            <a:ext cx="57340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Nomor 3</a:t>
            </a:r>
            <a:endParaRPr/>
          </a:p>
        </p:txBody>
      </p:sp>
      <p:sp>
        <p:nvSpPr>
          <p:cNvPr id="196" name="Google Shape;196;p3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Directed Graph Louvain</a:t>
            </a:r>
            <a:endParaRPr/>
          </a:p>
        </p:txBody>
      </p:sp>
      <p:sp>
        <p:nvSpPr>
          <p:cNvPr id="197" name="Google Shape;197;p3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175" y="544388"/>
            <a:ext cx="5820226" cy="402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Nomor 3</a:t>
            </a:r>
            <a:endParaRPr/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Directed Graph K-Clique</a:t>
            </a:r>
            <a:endParaRPr/>
          </a:p>
        </p:txBody>
      </p:sp>
      <p:sp>
        <p:nvSpPr>
          <p:cNvPr id="205" name="Google Shape;205;p3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876" y="346588"/>
            <a:ext cx="5989444" cy="44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/>
              <a:t>Previous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/>
              <a:t>Work</a:t>
            </a:r>
            <a:endParaRPr i="1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Nomor 3</a:t>
            </a:r>
            <a:endParaRPr/>
          </a:p>
        </p:txBody>
      </p:sp>
      <p:sp>
        <p:nvSpPr>
          <p:cNvPr id="212" name="Google Shape;212;p3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Undirected Graph Louvain</a:t>
            </a:r>
            <a:endParaRPr/>
          </a:p>
        </p:txBody>
      </p:sp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73" y="1229253"/>
            <a:ext cx="5799250" cy="28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Bonus Nomor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Vaksin Covid-19 apa saja yang mendapat sentimen positif (</a:t>
            </a:r>
            <a:r>
              <a:rPr i="1" lang="id" sz="1400"/>
              <a:t>stance</a:t>
            </a:r>
            <a:r>
              <a:rPr lang="id" sz="1400"/>
              <a:t> PRO) </a:t>
            </a:r>
            <a:r>
              <a:rPr i="1" lang="id" sz="1400"/>
              <a:t>user </a:t>
            </a:r>
            <a:r>
              <a:rPr lang="id" sz="1400"/>
              <a:t>masyarakat Indonesia?</a:t>
            </a:r>
            <a:endParaRPr sz="1400"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Solusi masalah: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 sz="1400"/>
              <a:t>mengecek </a:t>
            </a:r>
            <a:r>
              <a:rPr i="1" lang="id" sz="1400"/>
              <a:t>tweet</a:t>
            </a:r>
            <a:r>
              <a:rPr lang="id" sz="1400"/>
              <a:t> yang mengandung nama jenis vaksin dan memiliki sentimen positif (</a:t>
            </a:r>
            <a:r>
              <a:rPr i="1" lang="id" sz="1400"/>
              <a:t>stance</a:t>
            </a:r>
            <a:r>
              <a:rPr lang="id" sz="1400"/>
              <a:t> PRO)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Menggunakan dataset yang telah diberi label </a:t>
            </a:r>
            <a:r>
              <a:rPr i="1" lang="id" sz="1400"/>
              <a:t>stance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d" sz="1400">
                <a:solidFill>
                  <a:schemeClr val="accent5"/>
                </a:solidFill>
              </a:rPr>
              <a:t>10 jenis</a:t>
            </a:r>
            <a:r>
              <a:rPr lang="id" sz="1400"/>
              <a:t> vaksin </a:t>
            </a:r>
            <a:r>
              <a:rPr lang="id" sz="1400">
                <a:solidFill>
                  <a:srgbClr val="999999"/>
                </a:solidFill>
              </a:rPr>
              <a:t>(covid19.go.id)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161.864 tweet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Tweet dengan </a:t>
            </a:r>
            <a:r>
              <a:rPr i="1" lang="id" sz="1400"/>
              <a:t>stance</a:t>
            </a:r>
            <a:r>
              <a:rPr lang="id" sz="1400"/>
              <a:t> PRO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25" y="196125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Jumlah Tweet mengandung Jenis Vaksin dan Sentimen Positif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25" y="3283125"/>
            <a:ext cx="6543600" cy="15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d" sz="1400"/>
              <a:t>9 dari 10</a:t>
            </a:r>
            <a:r>
              <a:rPr lang="id" sz="1400"/>
              <a:t> jenis vaksin mendapat sentimen positif </a:t>
            </a:r>
            <a:r>
              <a:rPr i="1" lang="id" sz="1400"/>
              <a:t>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Jenis vaksin dengan sentimen positif terbanyak adalah </a:t>
            </a:r>
            <a:r>
              <a:rPr b="1" lang="id"/>
              <a:t>S</a:t>
            </a:r>
            <a:r>
              <a:rPr b="1" lang="id"/>
              <a:t>inovac</a:t>
            </a:r>
            <a:r>
              <a:rPr lang="id"/>
              <a:t> (1619 tweet)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Jenis vaksin dengan sentimen positif paling sedikit adalah </a:t>
            </a:r>
            <a:r>
              <a:rPr b="1" lang="id"/>
              <a:t>Janssen</a:t>
            </a:r>
            <a:r>
              <a:rPr lang="id"/>
              <a:t> (10 tweet)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d"/>
              <a:t>Convidencia </a:t>
            </a:r>
            <a:r>
              <a:rPr lang="id"/>
              <a:t>adalah jenis vaksin yang </a:t>
            </a:r>
            <a:r>
              <a:rPr lang="id" u="sng"/>
              <a:t>sama sekali tidak mendapat </a:t>
            </a:r>
            <a:r>
              <a:rPr lang="id"/>
              <a:t>sentimen positif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4223" r="0" t="0"/>
          <a:stretch/>
        </p:blipFill>
        <p:spPr>
          <a:xfrm>
            <a:off x="7184500" y="1427050"/>
            <a:ext cx="1647825" cy="33242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427050"/>
            <a:ext cx="6543675" cy="17049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Bonus Nomor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Apakah pertemanan (</a:t>
            </a:r>
            <a:r>
              <a:rPr i="1" lang="id" sz="1400"/>
              <a:t>user</a:t>
            </a:r>
            <a:r>
              <a:rPr lang="id" sz="1400"/>
              <a:t> di dunia maya) homogen berdasarkan sikap pro-kontra terhadap vaksin Covid-19 (misalnya apakah pro vaksin cenderung berteman dengan pro vaksin)?</a:t>
            </a:r>
            <a:endParaRPr sz="1400"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4644675" y="896950"/>
            <a:ext cx="4166400" cy="3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Solusi masalah: </a:t>
            </a:r>
            <a:r>
              <a:rPr b="1" i="1" lang="id" sz="1400">
                <a:solidFill>
                  <a:schemeClr val="accent5"/>
                </a:solidFill>
              </a:rPr>
              <a:t>homophily test</a:t>
            </a:r>
            <a:endParaRPr b="1" i="1" sz="1400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id" sz="1300"/>
              <a:t>Jika nilai fraksi </a:t>
            </a:r>
            <a:r>
              <a:rPr i="1" lang="id" sz="1300"/>
              <a:t>cross-edge</a:t>
            </a:r>
            <a:r>
              <a:rPr lang="id" sz="1300"/>
              <a:t> secara signifikan di bawah 2</a:t>
            </a:r>
            <a:r>
              <a:rPr i="1" lang="id" sz="1300"/>
              <a:t>pq</a:t>
            </a:r>
            <a:r>
              <a:rPr lang="id" sz="1300"/>
              <a:t>, ada cukup bukti </a:t>
            </a:r>
            <a:r>
              <a:rPr i="1" lang="id" sz="1300"/>
              <a:t>homophily</a:t>
            </a:r>
            <a:r>
              <a:rPr lang="id" sz="1300"/>
              <a:t> pada graf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Menggunakan graf pertemanan pada soal nomor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Informasi </a:t>
            </a:r>
            <a:r>
              <a:rPr i="1" lang="id" sz="1400"/>
              <a:t>stance</a:t>
            </a:r>
            <a:r>
              <a:rPr lang="id" sz="1400"/>
              <a:t> pada </a:t>
            </a:r>
            <a:r>
              <a:rPr i="1" lang="id" sz="1400"/>
              <a:t>node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50 data </a:t>
            </a:r>
            <a:r>
              <a:rPr i="1" lang="id" sz="1400"/>
              <a:t>user</a:t>
            </a:r>
            <a:r>
              <a:rPr lang="id" sz="1400"/>
              <a:t> (43 pro &amp; 7 kontra)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Graf Pertemanan Pengguna Pro-Kontra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505700"/>
            <a:ext cx="3780600" cy="15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id"/>
              <a:t>p</a:t>
            </a:r>
            <a:r>
              <a:rPr lang="id"/>
              <a:t>: </a:t>
            </a:r>
            <a:r>
              <a:rPr i="1" lang="id"/>
              <a:t>node</a:t>
            </a:r>
            <a:r>
              <a:rPr lang="id"/>
              <a:t> dengan </a:t>
            </a:r>
            <a:r>
              <a:rPr i="1" lang="id"/>
              <a:t>stance</a:t>
            </a:r>
            <a:r>
              <a:rPr lang="id"/>
              <a:t> “PRO”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id"/>
              <a:t>q</a:t>
            </a:r>
            <a:r>
              <a:rPr lang="id"/>
              <a:t>: </a:t>
            </a:r>
            <a:r>
              <a:rPr i="1" lang="id"/>
              <a:t>node</a:t>
            </a:r>
            <a:r>
              <a:rPr lang="id"/>
              <a:t> dengan </a:t>
            </a:r>
            <a:r>
              <a:rPr i="1" lang="id"/>
              <a:t>stance</a:t>
            </a:r>
            <a:r>
              <a:rPr lang="id"/>
              <a:t> “KONTRA”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2</a:t>
            </a:r>
            <a:r>
              <a:rPr i="1" lang="id"/>
              <a:t>pq</a:t>
            </a:r>
            <a:r>
              <a:rPr lang="id"/>
              <a:t> ≈ </a:t>
            </a:r>
            <a:r>
              <a:rPr b="1" lang="id"/>
              <a:t>0.241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fraksi </a:t>
            </a:r>
            <a:r>
              <a:rPr i="1" lang="id"/>
              <a:t>cross edge</a:t>
            </a:r>
            <a:r>
              <a:rPr lang="id"/>
              <a:t> = </a:t>
            </a:r>
            <a:r>
              <a:rPr b="1" lang="id"/>
              <a:t>0,25</a:t>
            </a:r>
            <a:endParaRPr b="1"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25" y="1505700"/>
            <a:ext cx="4539102" cy="3076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3055200"/>
            <a:ext cx="3780600" cy="15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fraksi </a:t>
            </a:r>
            <a:r>
              <a:rPr b="1" i="1" lang="id"/>
              <a:t>cross-edge</a:t>
            </a:r>
            <a:r>
              <a:rPr b="1" lang="id"/>
              <a:t> &gt; 2</a:t>
            </a:r>
            <a:r>
              <a:rPr b="1" i="1" lang="id"/>
              <a:t>pq</a:t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>
                <a:solidFill>
                  <a:schemeClr val="accent5"/>
                </a:solidFill>
              </a:rPr>
              <a:t>belum ada cukup bukti</a:t>
            </a:r>
            <a:r>
              <a:rPr lang="id"/>
              <a:t> bahwa graf pertemanan pengguna berdasarkan </a:t>
            </a:r>
            <a:r>
              <a:rPr i="1" lang="id"/>
              <a:t>stance </a:t>
            </a:r>
            <a:r>
              <a:rPr lang="id"/>
              <a:t>pro dan kontra terhadap vaksin Covid-19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825" y="1866813"/>
            <a:ext cx="3191725" cy="23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Pengambilan Data + Anotasi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Menggunakan Tweet ID yang sudah ada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Melakukan penyaringan data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75" y="2044225"/>
            <a:ext cx="2939100" cy="28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3656950" y="2824475"/>
            <a:ext cx="964200" cy="4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813" y="3777414"/>
            <a:ext cx="3891075" cy="13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Pengambilan Data + Anotasi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Twint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vaksin, vaksinasi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Produk vaksin </a:t>
            </a:r>
            <a:r>
              <a:rPr lang="id" u="sng"/>
              <a:t>https://covid19.go.id/tentang-vaksin-covid19.</a:t>
            </a:r>
            <a:r>
              <a:rPr lang="id"/>
              <a:t> Namun, kami tidak menggunakan kata </a:t>
            </a:r>
            <a:r>
              <a:rPr lang="id" u="sng"/>
              <a:t>janssen</a:t>
            </a:r>
            <a:r>
              <a:rPr lang="id"/>
              <a:t> dan </a:t>
            </a:r>
            <a:r>
              <a:rPr lang="id" u="sng"/>
              <a:t>convidencia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Dihasilkan 12.000 tweet ⇒ 9916 tweet.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Anotasi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Membagi tweet menjadi 3: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/>
              <a:t>KONTRA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/>
              <a:t>PRO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d"/>
              <a:t>ABSTAIN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Hydrator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Menggunakan hydrator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Hasil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141600" y="2805900"/>
            <a:ext cx="485700" cy="2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26" y="1870650"/>
            <a:ext cx="2778509" cy="271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5678" l="8374" r="6943" t="5170"/>
          <a:stretch/>
        </p:blipFill>
        <p:spPr>
          <a:xfrm>
            <a:off x="3722175" y="1938788"/>
            <a:ext cx="1774000" cy="22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5650" y="1665826"/>
            <a:ext cx="2094975" cy="2962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6">
            <a:alphaModFix/>
          </a:blip>
          <a:srcRect b="0" l="0" r="75826" t="0"/>
          <a:stretch/>
        </p:blipFill>
        <p:spPr>
          <a:xfrm>
            <a:off x="5537850" y="1386450"/>
            <a:ext cx="13861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Nomor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Verifikasi kebenaran pernyataan berikut dengan analisis data media sosial “Mayoritas orang yang bekerja di ranah kesehatan mendukung vaksinasi Covid-19”.</a:t>
            </a:r>
            <a:endParaRPr sz="14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644675" y="910975"/>
            <a:ext cx="41664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Solusi masalah: </a:t>
            </a:r>
            <a:r>
              <a:rPr b="1" i="1" lang="id" sz="1400">
                <a:solidFill>
                  <a:schemeClr val="accent5"/>
                </a:solidFill>
              </a:rPr>
              <a:t>demography analysis</a:t>
            </a:r>
            <a:r>
              <a:rPr lang="id" sz="1400"/>
              <a:t> dan </a:t>
            </a:r>
            <a:r>
              <a:rPr b="1" lang="id" sz="1400">
                <a:solidFill>
                  <a:schemeClr val="accent5"/>
                </a:solidFill>
              </a:rPr>
              <a:t>visualisasi</a:t>
            </a:r>
            <a:r>
              <a:rPr lang="id" sz="1400"/>
              <a:t> data (</a:t>
            </a:r>
            <a:r>
              <a:rPr i="1" lang="id" sz="1400"/>
              <a:t>descriptive analytics</a:t>
            </a:r>
            <a:r>
              <a:rPr lang="id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id" sz="1400">
                <a:solidFill>
                  <a:schemeClr val="accent5"/>
                </a:solidFill>
              </a:rPr>
              <a:t>Stratified</a:t>
            </a:r>
            <a:r>
              <a:rPr i="1" lang="id" sz="1400"/>
              <a:t> sampling </a:t>
            </a:r>
            <a:r>
              <a:rPr lang="id" sz="1400"/>
              <a:t>(10% per kelas) dan </a:t>
            </a:r>
            <a:r>
              <a:rPr b="1" i="1" lang="id" sz="1400">
                <a:solidFill>
                  <a:schemeClr val="accent5"/>
                </a:solidFill>
              </a:rPr>
              <a:t>random</a:t>
            </a:r>
            <a:r>
              <a:rPr i="1" lang="id" sz="1400"/>
              <a:t> sampling</a:t>
            </a:r>
            <a:r>
              <a:rPr lang="id" sz="1400"/>
              <a:t> → 1.875 data </a:t>
            </a:r>
            <a:r>
              <a:rPr i="1" lang="id" sz="1400"/>
              <a:t>user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Mengambil 20 </a:t>
            </a:r>
            <a:r>
              <a:rPr i="1" lang="id" sz="1400"/>
              <a:t>tweet </a:t>
            </a:r>
            <a:r>
              <a:rPr lang="id" sz="1400"/>
              <a:t>tiap </a:t>
            </a:r>
            <a:r>
              <a:rPr i="1" lang="id" sz="1400"/>
              <a:t>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Cleaning, vectorization, prediction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Visualisasi untuk prediksi ranah pekerjaan “kesehatan”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Visualisasi Data </a:t>
            </a:r>
            <a:r>
              <a:rPr i="1" lang="id"/>
              <a:t>Stance </a:t>
            </a:r>
            <a:r>
              <a:rPr lang="id"/>
              <a:t>pada Ranah Kesehatan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5760325" y="1436475"/>
            <a:ext cx="3072000" cy="32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d" sz="1400">
                <a:solidFill>
                  <a:schemeClr val="lt2"/>
                </a:solidFill>
                <a:highlight>
                  <a:srgbClr val="FFFFFF"/>
                </a:highlight>
              </a:rPr>
              <a:t>Mayoritas pengguna pada ranah kesehatan memiliki </a:t>
            </a:r>
            <a:r>
              <a:rPr i="1" lang="id" sz="1400">
                <a:solidFill>
                  <a:schemeClr val="lt2"/>
                </a:solidFill>
                <a:highlight>
                  <a:srgbClr val="FFFFFF"/>
                </a:highlight>
              </a:rPr>
              <a:t>stance</a:t>
            </a:r>
            <a:r>
              <a:rPr lang="id" sz="1400">
                <a:solidFill>
                  <a:schemeClr val="lt2"/>
                </a:solidFill>
                <a:highlight>
                  <a:srgbClr val="FFFFFF"/>
                </a:highlight>
              </a:rPr>
              <a:t> </a:t>
            </a:r>
            <a:r>
              <a:rPr b="1" lang="id" sz="1400">
                <a:solidFill>
                  <a:schemeClr val="accent5"/>
                </a:solidFill>
                <a:highlight>
                  <a:srgbClr val="FFFFFF"/>
                </a:highlight>
              </a:rPr>
              <a:t>abstain</a:t>
            </a:r>
            <a:r>
              <a:rPr lang="id" sz="1400">
                <a:solidFill>
                  <a:schemeClr val="lt2"/>
                </a:solidFill>
                <a:highlight>
                  <a:srgbClr val="FFFFFF"/>
                </a:highlight>
              </a:rPr>
              <a:t> pada </a:t>
            </a:r>
            <a:r>
              <a:rPr i="1" lang="id" sz="1400">
                <a:solidFill>
                  <a:schemeClr val="lt2"/>
                </a:solidFill>
                <a:highlight>
                  <a:srgbClr val="FFFFFF"/>
                </a:highlight>
              </a:rPr>
              <a:t>tweet</a:t>
            </a:r>
            <a:r>
              <a:rPr lang="id" sz="1400">
                <a:solidFill>
                  <a:schemeClr val="lt2"/>
                </a:solidFill>
                <a:highlight>
                  <a:srgbClr val="FFFFFF"/>
                </a:highlight>
              </a:rPr>
              <a:t> mereka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36475"/>
            <a:ext cx="5319873" cy="3243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Nomor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Analisis top 3 Twitter user yang memiliki pengaruh besar dalam mengkampanyekan vaksinasi Covid-19</a:t>
            </a:r>
            <a:endParaRPr sz="14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 sz="1400"/>
              <a:t>Terdapat </a:t>
            </a:r>
            <a:r>
              <a:rPr b="1" lang="id" sz="1400"/>
              <a:t>42.863 </a:t>
            </a:r>
            <a:r>
              <a:rPr lang="id" sz="1400"/>
              <a:t>tweet yang PRO vaksinasi Covid-19 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 sz="1400"/>
              <a:t>Dilakukan visualisasi yang memiliki pengaruh besar: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d" sz="1400"/>
              <a:t>Jumlah </a:t>
            </a:r>
            <a:r>
              <a:rPr b="1" i="1" lang="id" sz="1400">
                <a:solidFill>
                  <a:schemeClr val="accent5"/>
                </a:solidFill>
              </a:rPr>
              <a:t>followers </a:t>
            </a:r>
            <a:r>
              <a:rPr lang="id" sz="1400"/>
              <a:t>dari pengguna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d" sz="1400"/>
              <a:t>Total </a:t>
            </a:r>
            <a:r>
              <a:rPr b="1" i="1" lang="id" sz="1400">
                <a:solidFill>
                  <a:schemeClr val="accent5"/>
                </a:solidFill>
              </a:rPr>
              <a:t>retweet </a:t>
            </a:r>
            <a:r>
              <a:rPr lang="id" sz="1400"/>
              <a:t>dari </a:t>
            </a:r>
            <a:r>
              <a:rPr i="1" lang="id" sz="1400"/>
              <a:t>tweet</a:t>
            </a:r>
            <a:r>
              <a:rPr lang="id" sz="1400"/>
              <a:t> pengguna yang </a:t>
            </a:r>
            <a:r>
              <a:rPr lang="id" sz="1400"/>
              <a:t>PRO vaksinasi Covid-19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d" sz="1400"/>
              <a:t>Total </a:t>
            </a:r>
            <a:r>
              <a:rPr b="1" i="1" lang="id" sz="1400">
                <a:solidFill>
                  <a:schemeClr val="accent5"/>
                </a:solidFill>
              </a:rPr>
              <a:t>like</a:t>
            </a:r>
            <a:r>
              <a:rPr i="1" lang="id" sz="1400">
                <a:solidFill>
                  <a:schemeClr val="accent5"/>
                </a:solidFill>
              </a:rPr>
              <a:t> </a:t>
            </a:r>
            <a:r>
              <a:rPr lang="id" sz="1400"/>
              <a:t>dari </a:t>
            </a:r>
            <a:r>
              <a:rPr i="1" lang="id" sz="1400"/>
              <a:t>tweet</a:t>
            </a:r>
            <a:r>
              <a:rPr lang="id" sz="1400"/>
              <a:t> pengguna yang PRO vaksinasi Covid-19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 sz="1400"/>
              <a:t>Pembentukan </a:t>
            </a:r>
            <a:r>
              <a:rPr i="1" lang="id" sz="1400"/>
              <a:t>graph </a:t>
            </a:r>
            <a:r>
              <a:rPr lang="id" sz="1400"/>
              <a:t>dari 15.000 </a:t>
            </a:r>
            <a:r>
              <a:rPr i="1" lang="id" sz="1400"/>
              <a:t>tweet </a:t>
            </a:r>
            <a:r>
              <a:rPr lang="id" sz="1400"/>
              <a:t>untuk dilakukan </a:t>
            </a:r>
            <a:r>
              <a:rPr i="1" lang="id" sz="1400"/>
              <a:t>centrality analysis</a:t>
            </a:r>
            <a:r>
              <a:rPr lang="id" sz="1400"/>
              <a:t> menggunakan </a:t>
            </a:r>
            <a:r>
              <a:rPr b="1" i="1" lang="id" sz="1400">
                <a:solidFill>
                  <a:schemeClr val="accent5"/>
                </a:solidFill>
              </a:rPr>
              <a:t>PageRank centrality</a:t>
            </a:r>
            <a:r>
              <a:rPr i="1" lang="id" sz="1400"/>
              <a:t> </a:t>
            </a:r>
            <a:r>
              <a:rPr lang="id" sz="1400"/>
              <a:t>dengan keterangan sebagai berikut: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d" sz="1400"/>
              <a:t>Node: User ID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d" sz="1400"/>
              <a:t>Edge: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id" sz="1400"/>
              <a:t>User ID X me-</a:t>
            </a:r>
            <a:r>
              <a:rPr i="1" lang="id" sz="1400"/>
              <a:t>retweet</a:t>
            </a:r>
            <a:r>
              <a:rPr lang="id" sz="1400"/>
              <a:t> </a:t>
            </a:r>
            <a:r>
              <a:rPr i="1" lang="id" sz="1400"/>
              <a:t>tweet </a:t>
            </a:r>
            <a:r>
              <a:rPr lang="id" sz="1400"/>
              <a:t>dari user ID Y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id" sz="1400"/>
              <a:t>User ID X menyukai </a:t>
            </a:r>
            <a:r>
              <a:rPr i="1" lang="id" sz="1400"/>
              <a:t>tweet </a:t>
            </a:r>
            <a:r>
              <a:rPr lang="id" sz="1400"/>
              <a:t>dari user ID 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43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020"/>
              <a:t>15 p</a:t>
            </a:r>
            <a:r>
              <a:rPr lang="id" sz="2020"/>
              <a:t>engguna dengan jumlah followers terbanyak</a:t>
            </a:r>
            <a:endParaRPr sz="202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38" y="667425"/>
            <a:ext cx="5131726" cy="44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