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C693-6BDB-1E4C-AF80-163F2E7CD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DA744-0993-0942-9D3F-7B10D9914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6C463-0586-CC40-B9EF-00DE9DCA7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FAC5-9F11-0D48-86CE-29CBFC726E8E}" type="datetimeFigureOut">
              <a:rPr lang="en-CH" smtClean="0"/>
              <a:t>18.02.22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8094-6B77-D84D-8B06-018B3488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31694-64B5-0E4A-ADAC-B8C5D00C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2282-EA26-AA43-AE08-2443A831176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876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440F4-F6E9-2A48-BB3B-2904A53D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41F17-6E24-A34A-A1B2-9347F7394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C5D15-E22C-8840-8AA9-60A2286C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FAC5-9F11-0D48-86CE-29CBFC726E8E}" type="datetimeFigureOut">
              <a:rPr lang="en-CH" smtClean="0"/>
              <a:t>18.02.22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1EE3A-6957-AB44-8A6F-64036328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92AB3-E882-FA48-A1D9-EDDB3CDB0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2282-EA26-AA43-AE08-2443A831176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5519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46796-9609-1348-8C08-C84154CF0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4A868-887C-874C-940C-5DA9C6BBF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26EE2-9E7E-BE47-B5B4-E4DD22401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FAC5-9F11-0D48-86CE-29CBFC726E8E}" type="datetimeFigureOut">
              <a:rPr lang="en-CH" smtClean="0"/>
              <a:t>18.02.22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F2C7D-6407-F545-A5A0-4D4F60A5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96CF8-D586-C942-AB7A-821C72663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2282-EA26-AA43-AE08-2443A831176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6053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2D98A-A942-9B4E-9FD9-B74E4B1CD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1BEA6-15E7-A649-88CA-01C0A274E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FC309-AEDD-2247-A64B-BE05F992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FAC5-9F11-0D48-86CE-29CBFC726E8E}" type="datetimeFigureOut">
              <a:rPr lang="en-CH" smtClean="0"/>
              <a:t>18.02.22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668B0-B259-C94B-8B4A-A8274DDC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BB7BB-0A99-794D-A58D-98C73C75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2282-EA26-AA43-AE08-2443A831176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4062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4BF4-8D71-8444-825F-4AF0AF51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530BE-CFAF-AB4C-9AC7-8CE2C96C0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B9D10-770D-984D-A537-9C5FA5AF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FAC5-9F11-0D48-86CE-29CBFC726E8E}" type="datetimeFigureOut">
              <a:rPr lang="en-CH" smtClean="0"/>
              <a:t>18.02.22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E4B29-4D85-314B-BFB9-2FD8A7CA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8FA6A-E912-5140-AE20-D559A15B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2282-EA26-AA43-AE08-2443A831176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3001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7176-7C68-C943-B789-FA26435EC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3A99B-B225-644C-B4C6-437506AD8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3BCA2-188C-1A43-93B1-510703954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3CBBF-4A2A-FF49-968E-99AB09BB0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FAC5-9F11-0D48-86CE-29CBFC726E8E}" type="datetimeFigureOut">
              <a:rPr lang="en-CH" smtClean="0"/>
              <a:t>18.02.22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8AEE8-8945-4D40-A170-2AD69612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E594D-E267-9F4D-982D-8EACD9AE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2282-EA26-AA43-AE08-2443A831176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86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8B8C3-2C64-C846-BD92-16B8DCA7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71AD6-1BDA-4B47-9583-176EE5A5D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2FC7A-217C-8A40-8FC6-B04A68DC8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32402C-8B8C-D04C-AE1F-A5931DB59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A3FD09-FE4D-6046-B007-E054837CD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27A7D-92E3-134B-930B-5E28027FC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FAC5-9F11-0D48-86CE-29CBFC726E8E}" type="datetimeFigureOut">
              <a:rPr lang="en-CH" smtClean="0"/>
              <a:t>18.02.22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7C5B9E-46EE-1B47-83E5-F545985B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FA7CF0-38D5-AE46-A9D9-D686CFC2C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2282-EA26-AA43-AE08-2443A831176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3754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3F0A-A87F-4440-B4B8-DF08FF87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FE0A0B-CE32-3141-B303-74FF6CCAB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FAC5-9F11-0D48-86CE-29CBFC726E8E}" type="datetimeFigureOut">
              <a:rPr lang="en-CH" smtClean="0"/>
              <a:t>18.02.22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B87E9-7F2D-4C4D-B6BA-C45F68BF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BB83C-8665-9148-9540-25305722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2282-EA26-AA43-AE08-2443A831176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692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D72F18-80A4-0542-8A93-67D2B7D0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FAC5-9F11-0D48-86CE-29CBFC726E8E}" type="datetimeFigureOut">
              <a:rPr lang="en-CH" smtClean="0"/>
              <a:t>18.02.22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860BBB-2625-474A-8B15-4F07AEEF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B403B-587F-EF41-B5C7-E3C8D68C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2282-EA26-AA43-AE08-2443A831176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3307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8D9A5-8A80-F644-9B2E-DE9422376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C5687-B4F4-C949-9F33-1A89864B1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841DE-CDB6-A44C-958B-153DF2B6C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92012-894A-C941-8B79-8539CEA3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FAC5-9F11-0D48-86CE-29CBFC726E8E}" type="datetimeFigureOut">
              <a:rPr lang="en-CH" smtClean="0"/>
              <a:t>18.02.22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C0057-910D-6C4A-89C6-B4BCAA2B6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15736-9F46-364A-B46A-018F3812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2282-EA26-AA43-AE08-2443A831176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2728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AC0EF-340E-4E43-B796-7733D62B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435A82-3C16-D441-B249-2492C8150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BBFFD-EDE3-E247-BFE7-ED20F9429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81DF7-BBE5-874B-84FF-882BB87B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FAC5-9F11-0D48-86CE-29CBFC726E8E}" type="datetimeFigureOut">
              <a:rPr lang="en-CH" smtClean="0"/>
              <a:t>18.02.22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997ED-D072-4C46-AABF-82FF928D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8DEF7-DA66-974F-92D8-89D63D21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2282-EA26-AA43-AE08-2443A831176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9867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34A026-F989-7642-A336-5BF9ECBD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DEF6D-8D07-8343-98DC-20907E5DA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EE733-A75F-444B-AA1F-B114EDB20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AFAC5-9F11-0D48-86CE-29CBFC726E8E}" type="datetimeFigureOut">
              <a:rPr lang="en-CH" smtClean="0"/>
              <a:t>18.02.22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2CD45-900B-264C-BFD6-E768AA042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0CCCF-778B-9D43-ADC3-CE8C4398A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72282-EA26-AA43-AE08-2443A831176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12932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EE78-6BC4-2048-880C-38DCF2A97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SAR -&gt; Grafana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73C13-2574-B045-94FA-21439AA50E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CH" dirty="0"/>
              <a:t>hop chop</a:t>
            </a:r>
          </a:p>
        </p:txBody>
      </p:sp>
    </p:spTree>
    <p:extLst>
      <p:ext uri="{BB962C8B-B14F-4D97-AF65-F5344CB8AC3E}">
        <p14:creationId xmlns:p14="http://schemas.microsoft.com/office/powerpoint/2010/main" val="141518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D7B2-23D8-6B4A-AC20-AC6BDB15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SAR -&gt;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3744D-4042-D546-882D-97ED49BFB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For inserting into elasticsearch having data in json is paramount</a:t>
            </a:r>
          </a:p>
          <a:p>
            <a:r>
              <a:rPr lang="en-GB" dirty="0"/>
              <a:t>s</a:t>
            </a:r>
            <a:r>
              <a:rPr lang="en-CH" dirty="0"/>
              <a:t>adf an utility that does exactly that</a:t>
            </a:r>
          </a:p>
          <a:p>
            <a:r>
              <a:rPr lang="en-CH" dirty="0"/>
              <a:t>If number of sample in sar file is big generated json are huge (50MB)</a:t>
            </a:r>
          </a:p>
          <a:p>
            <a:r>
              <a:rPr lang="en-CH" dirty="0"/>
              <a:t>To keep it at an acceptable size ~5MB max sar data need to be splittted by time period based on number of sample</a:t>
            </a:r>
          </a:p>
          <a:p>
            <a:r>
              <a:rPr lang="en-GB" dirty="0"/>
              <a:t>S</a:t>
            </a:r>
            <a:r>
              <a:rPr lang="en-CH" dirty="0"/>
              <a:t>plit.sh is doing that, taking as input sar file it defines total number of samples and generate json file. (note json is in compacted form)</a:t>
            </a:r>
          </a:p>
          <a:p>
            <a:r>
              <a:rPr lang="en-CH" dirty="0"/>
              <a:t>File name format </a:t>
            </a:r>
            <a:r>
              <a:rPr lang="en-GB" dirty="0"/>
              <a:t> &lt;</a:t>
            </a:r>
            <a:r>
              <a:rPr lang="en-GB" dirty="0" err="1"/>
              <a:t>nodeID</a:t>
            </a:r>
            <a:r>
              <a:rPr lang="en-GB" dirty="0"/>
              <a:t>&gt;_</a:t>
            </a:r>
            <a:r>
              <a:rPr lang="en-GB" dirty="0" err="1"/>
              <a:t>YYY-MM-DD_HH:MM:SS.json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4660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9B9F-A0E7-E440-8E66-06A23A47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</a:t>
            </a:r>
            <a:r>
              <a:rPr lang="en-CH" dirty="0"/>
              <a:t>son -&gt; elasticsearch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0C73F-33FE-3442-BB49-387F4012B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2 components, filebeat and logstash</a:t>
            </a:r>
          </a:p>
          <a:p>
            <a:r>
              <a:rPr lang="en-GB" dirty="0"/>
              <a:t>F</a:t>
            </a:r>
            <a:r>
              <a:rPr lang="en-CH" dirty="0"/>
              <a:t>ilebeat monitor a directory for any new file, read it with almost no other processing that letting logstash known that file is a json object</a:t>
            </a:r>
          </a:p>
          <a:p>
            <a:r>
              <a:rPr lang="en-GB" dirty="0"/>
              <a:t>L</a:t>
            </a:r>
            <a:r>
              <a:rPr lang="en-CH" dirty="0"/>
              <a:t>ogstash take this object and start processing it</a:t>
            </a:r>
          </a:p>
          <a:p>
            <a:pPr lvl="1"/>
            <a:r>
              <a:rPr lang="en-GB" dirty="0"/>
              <a:t>S</a:t>
            </a:r>
            <a:r>
              <a:rPr lang="en-CH" dirty="0"/>
              <a:t>plit json on a per sample basis</a:t>
            </a:r>
          </a:p>
          <a:p>
            <a:pPr lvl="1"/>
            <a:r>
              <a:rPr lang="en-GB" dirty="0"/>
              <a:t>S</a:t>
            </a:r>
            <a:r>
              <a:rPr lang="en-CH" dirty="0"/>
              <a:t>end each sample to pipeline (net, enet, disk and rest) for processing</a:t>
            </a:r>
          </a:p>
          <a:p>
            <a:pPr lvl="1"/>
            <a:r>
              <a:rPr lang="en-CH" dirty="0"/>
              <a:t>Each pipeline create a elasticsearch document and timestamp it correctly</a:t>
            </a:r>
          </a:p>
          <a:p>
            <a:r>
              <a:rPr lang="en-CH" dirty="0"/>
              <a:t>Use of pipeline is needed to keep memory usage acceptable</a:t>
            </a:r>
          </a:p>
        </p:txBody>
      </p:sp>
    </p:spTree>
    <p:extLst>
      <p:ext uri="{BB962C8B-B14F-4D97-AF65-F5344CB8AC3E}">
        <p14:creationId xmlns:p14="http://schemas.microsoft.com/office/powerpoint/2010/main" val="326428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6CB5-328B-9C41-A5A5-A9FDD0C5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026" y="253101"/>
            <a:ext cx="11042773" cy="714306"/>
          </a:xfrm>
        </p:spPr>
        <p:txBody>
          <a:bodyPr/>
          <a:lstStyle/>
          <a:p>
            <a:pPr algn="ctr"/>
            <a:r>
              <a:rPr lang="en-CH" dirty="0"/>
              <a:t>Logstash pipeline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D903C90F-7CEE-6949-ACB8-0B333A3F0510}"/>
              </a:ext>
            </a:extLst>
          </p:cNvPr>
          <p:cNvSpPr/>
          <p:nvPr/>
        </p:nvSpPr>
        <p:spPr>
          <a:xfrm>
            <a:off x="311027" y="1079431"/>
            <a:ext cx="5428822" cy="122251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</a:t>
            </a:r>
            <a:r>
              <a:rPr lang="en-CH" dirty="0">
                <a:solidFill>
                  <a:schemeClr val="tx1"/>
                </a:solidFill>
              </a:rPr>
              <a:t>ntake pipeline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3C11B819-9B5A-C64F-A0D7-5AEC7AC4E000}"/>
              </a:ext>
            </a:extLst>
          </p:cNvPr>
          <p:cNvSpPr/>
          <p:nvPr/>
        </p:nvSpPr>
        <p:spPr>
          <a:xfrm>
            <a:off x="311027" y="2528964"/>
            <a:ext cx="1742261" cy="122251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</a:t>
            </a:r>
            <a:r>
              <a:rPr lang="en-US" dirty="0" err="1">
                <a:solidFill>
                  <a:schemeClr val="tx1"/>
                </a:solidFill>
              </a:rPr>
              <a:t>filebeat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31D8D6B8-A732-DD48-BFD2-FFC339F9BB8A}"/>
              </a:ext>
            </a:extLst>
          </p:cNvPr>
          <p:cNvSpPr/>
          <p:nvPr/>
        </p:nvSpPr>
        <p:spPr>
          <a:xfrm>
            <a:off x="2154307" y="2528964"/>
            <a:ext cx="1742261" cy="122251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 split per sample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D1980B66-EA18-5145-BC3C-0CB519D5FE2E}"/>
              </a:ext>
            </a:extLst>
          </p:cNvPr>
          <p:cNvSpPr/>
          <p:nvPr/>
        </p:nvSpPr>
        <p:spPr>
          <a:xfrm>
            <a:off x="3997588" y="2528964"/>
            <a:ext cx="1742261" cy="122251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disk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108DAE3F-3F49-0945-A954-D6FCA7EFA020}"/>
              </a:ext>
            </a:extLst>
          </p:cNvPr>
          <p:cNvSpPr/>
          <p:nvPr/>
        </p:nvSpPr>
        <p:spPr>
          <a:xfrm>
            <a:off x="5924978" y="1079431"/>
            <a:ext cx="5428822" cy="122251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 </a:t>
            </a:r>
            <a:r>
              <a:rPr lang="en-CH" dirty="0">
                <a:solidFill>
                  <a:schemeClr val="tx1"/>
                </a:solidFill>
              </a:rPr>
              <a:t>pipeline</a:t>
            </a: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A69256C0-108C-6941-A7FE-158DEBFBC47D}"/>
              </a:ext>
            </a:extLst>
          </p:cNvPr>
          <p:cNvSpPr/>
          <p:nvPr/>
        </p:nvSpPr>
        <p:spPr>
          <a:xfrm>
            <a:off x="5924979" y="2528964"/>
            <a:ext cx="1270952" cy="122251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Pipeline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944659E7-7E83-3B46-9C52-0B0DF2C04440}"/>
              </a:ext>
            </a:extLst>
          </p:cNvPr>
          <p:cNvSpPr/>
          <p:nvPr/>
        </p:nvSpPr>
        <p:spPr>
          <a:xfrm>
            <a:off x="7298450" y="2528964"/>
            <a:ext cx="2656631" cy="122251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move net to root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Delete all but net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Split net per </a:t>
            </a:r>
            <a:r>
              <a:rPr lang="en-US" dirty="0" err="1">
                <a:solidFill>
                  <a:schemeClr val="tx1"/>
                </a:solidFill>
              </a:rPr>
              <a:t>nic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DD0512E2-B046-BB46-BE9C-5FCF25CFE0FD}"/>
              </a:ext>
            </a:extLst>
          </p:cNvPr>
          <p:cNvSpPr/>
          <p:nvPr/>
        </p:nvSpPr>
        <p:spPr>
          <a:xfrm>
            <a:off x="10082848" y="2528964"/>
            <a:ext cx="1270952" cy="122251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 elastic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search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77C09589-8957-C14C-BEAB-A7A59F4295E3}"/>
              </a:ext>
            </a:extLst>
          </p:cNvPr>
          <p:cNvSpPr/>
          <p:nvPr/>
        </p:nvSpPr>
        <p:spPr>
          <a:xfrm>
            <a:off x="5924978" y="3865701"/>
            <a:ext cx="5428822" cy="122251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Disk </a:t>
            </a:r>
            <a:r>
              <a:rPr lang="en-CH" dirty="0">
                <a:solidFill>
                  <a:schemeClr val="tx1"/>
                </a:solidFill>
              </a:rPr>
              <a:t>pipeline</a:t>
            </a: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3E3C3ECB-A8BC-B140-9A45-170736038F22}"/>
              </a:ext>
            </a:extLst>
          </p:cNvPr>
          <p:cNvSpPr/>
          <p:nvPr/>
        </p:nvSpPr>
        <p:spPr>
          <a:xfrm>
            <a:off x="5924979" y="5315234"/>
            <a:ext cx="1270952" cy="122251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Pipeline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954D2965-A312-364A-AFDC-CBB85909A162}"/>
              </a:ext>
            </a:extLst>
          </p:cNvPr>
          <p:cNvSpPr/>
          <p:nvPr/>
        </p:nvSpPr>
        <p:spPr>
          <a:xfrm>
            <a:off x="7298450" y="5315234"/>
            <a:ext cx="2656631" cy="122251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move disk to root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Delete all but disk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Split net per disk id</a:t>
            </a:r>
          </a:p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0A781AF8-2EF4-ED4E-BA26-6893E20FCB04}"/>
              </a:ext>
            </a:extLst>
          </p:cNvPr>
          <p:cNvSpPr/>
          <p:nvPr/>
        </p:nvSpPr>
        <p:spPr>
          <a:xfrm>
            <a:off x="10082848" y="5315234"/>
            <a:ext cx="1270952" cy="122251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 elastic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search</a:t>
            </a:r>
            <a:endParaRPr lang="en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776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 Diagonal Corner of Rectangle 43">
            <a:extLst>
              <a:ext uri="{FF2B5EF4-FFF2-40B4-BE49-F238E27FC236}">
                <a16:creationId xmlns:a16="http://schemas.microsoft.com/office/drawing/2014/main" id="{6AD830A6-9797-C443-83CB-C8067EB91E8C}"/>
              </a:ext>
            </a:extLst>
          </p:cNvPr>
          <p:cNvSpPr/>
          <p:nvPr/>
        </p:nvSpPr>
        <p:spPr>
          <a:xfrm>
            <a:off x="3521676" y="1458097"/>
            <a:ext cx="4893275" cy="5053914"/>
          </a:xfrm>
          <a:prstGeom prst="round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06DBB-713D-8746-93BC-A64AC21B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CH" dirty="0"/>
              <a:t>ogstash pipeline 2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6F06A29A-01EB-B54F-A2DC-079A2C9FFBDA}"/>
              </a:ext>
            </a:extLst>
          </p:cNvPr>
          <p:cNvSpPr/>
          <p:nvPr/>
        </p:nvSpPr>
        <p:spPr>
          <a:xfrm>
            <a:off x="3689339" y="3299791"/>
            <a:ext cx="1742261" cy="122251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</a:t>
            </a:r>
            <a:r>
              <a:rPr lang="en-CH" dirty="0">
                <a:solidFill>
                  <a:schemeClr val="tx1"/>
                </a:solidFill>
              </a:rPr>
              <a:t>ntake pipeline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08F738D3-3B8C-AE42-965F-177E3F029CBD}"/>
              </a:ext>
            </a:extLst>
          </p:cNvPr>
          <p:cNvSpPr/>
          <p:nvPr/>
        </p:nvSpPr>
        <p:spPr>
          <a:xfrm>
            <a:off x="6207252" y="1763704"/>
            <a:ext cx="1742261" cy="122251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</a:t>
            </a:r>
            <a:r>
              <a:rPr lang="en-CH" dirty="0">
                <a:solidFill>
                  <a:schemeClr val="tx1"/>
                </a:solidFill>
              </a:rPr>
              <a:t>et</a:t>
            </a:r>
            <a:br>
              <a:rPr lang="en-CH" dirty="0">
                <a:solidFill>
                  <a:schemeClr val="tx1"/>
                </a:solidFill>
              </a:rPr>
            </a:br>
            <a:r>
              <a:rPr lang="en-CH" dirty="0">
                <a:solidFill>
                  <a:schemeClr val="tx1"/>
                </a:solidFill>
              </a:rPr>
              <a:t>pipeline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21F6762A-8CF5-E945-ACC6-D322E113993C}"/>
              </a:ext>
            </a:extLst>
          </p:cNvPr>
          <p:cNvSpPr/>
          <p:nvPr/>
        </p:nvSpPr>
        <p:spPr>
          <a:xfrm>
            <a:off x="6207251" y="3299791"/>
            <a:ext cx="1742261" cy="122251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</a:t>
            </a:r>
            <a:r>
              <a:rPr lang="en-CH" dirty="0">
                <a:solidFill>
                  <a:schemeClr val="tx1"/>
                </a:solidFill>
              </a:rPr>
              <a:t>isk</a:t>
            </a:r>
            <a:br>
              <a:rPr lang="en-CH" dirty="0">
                <a:solidFill>
                  <a:schemeClr val="tx1"/>
                </a:solidFill>
              </a:rPr>
            </a:br>
            <a:r>
              <a:rPr lang="en-CH" dirty="0">
                <a:solidFill>
                  <a:schemeClr val="tx1"/>
                </a:solidFill>
              </a:rPr>
              <a:t>pipeline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B0C52551-910F-2047-8762-80B65537FC21}"/>
              </a:ext>
            </a:extLst>
          </p:cNvPr>
          <p:cNvSpPr/>
          <p:nvPr/>
        </p:nvSpPr>
        <p:spPr>
          <a:xfrm>
            <a:off x="6207251" y="4816981"/>
            <a:ext cx="1742261" cy="122251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</a:t>
            </a:r>
            <a:r>
              <a:rPr lang="en-CH" dirty="0">
                <a:solidFill>
                  <a:schemeClr val="tx1"/>
                </a:solidFill>
              </a:rPr>
              <a:t>net</a:t>
            </a:r>
            <a:br>
              <a:rPr lang="en-CH" dirty="0">
                <a:solidFill>
                  <a:schemeClr val="tx1"/>
                </a:solidFill>
              </a:rPr>
            </a:br>
            <a:r>
              <a:rPr lang="en-CH" dirty="0">
                <a:solidFill>
                  <a:schemeClr val="tx1"/>
                </a:solidFill>
              </a:rPr>
              <a:t>pipline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A048BC14-F767-5B48-BA83-427398961842}"/>
              </a:ext>
            </a:extLst>
          </p:cNvPr>
          <p:cNvSpPr/>
          <p:nvPr/>
        </p:nvSpPr>
        <p:spPr>
          <a:xfrm>
            <a:off x="8725163" y="3299791"/>
            <a:ext cx="1742261" cy="122251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elasticsearch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B7EB27-A1E2-7847-90E2-04FDCD3B846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431600" y="2374961"/>
            <a:ext cx="775652" cy="1536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FA5B09-1CD9-7848-9DB7-9F22B7EFE87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431600" y="3911048"/>
            <a:ext cx="7756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F21BF8-DC54-EA4A-96B1-C63DC3B3FF34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431600" y="3911048"/>
            <a:ext cx="775651" cy="15171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A80615-3AFE-274C-8451-0D6D36C7DC4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949512" y="3911048"/>
            <a:ext cx="775651" cy="15171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B0F67F-D417-DF42-84E2-C3B56796E0B7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7949513" y="2374961"/>
            <a:ext cx="775650" cy="1536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742512-2DCE-DB4A-A8A5-BD8896939D0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7949512" y="3911048"/>
            <a:ext cx="7756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Frame 32">
            <a:extLst>
              <a:ext uri="{FF2B5EF4-FFF2-40B4-BE49-F238E27FC236}">
                <a16:creationId xmlns:a16="http://schemas.microsoft.com/office/drawing/2014/main" id="{90CAFE91-E743-CC4E-8D15-E5ACC30A03C5}"/>
              </a:ext>
            </a:extLst>
          </p:cNvPr>
          <p:cNvSpPr/>
          <p:nvPr/>
        </p:nvSpPr>
        <p:spPr>
          <a:xfrm>
            <a:off x="1171427" y="3299791"/>
            <a:ext cx="1742261" cy="122251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Filebeat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6F5AB4-7418-6444-9CC6-59AB9B4AE44B}"/>
              </a:ext>
            </a:extLst>
          </p:cNvPr>
          <p:cNvCxnSpPr>
            <a:cxnSpLocks/>
            <a:stCxn id="33" idx="3"/>
            <a:endCxn id="5" idx="1"/>
          </p:cNvCxnSpPr>
          <p:nvPr/>
        </p:nvCxnSpPr>
        <p:spPr>
          <a:xfrm>
            <a:off x="2913688" y="3911048"/>
            <a:ext cx="7756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FE442B0-332A-8142-8AEC-2562DA12DD9F}"/>
              </a:ext>
            </a:extLst>
          </p:cNvPr>
          <p:cNvSpPr txBox="1"/>
          <p:nvPr/>
        </p:nvSpPr>
        <p:spPr>
          <a:xfrm>
            <a:off x="4028303" y="1690688"/>
            <a:ext cx="140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Logstash</a:t>
            </a:r>
          </a:p>
        </p:txBody>
      </p:sp>
    </p:spTree>
    <p:extLst>
      <p:ext uri="{BB962C8B-B14F-4D97-AF65-F5344CB8AC3E}">
        <p14:creationId xmlns:p14="http://schemas.microsoft.com/office/powerpoint/2010/main" val="135582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1071A-1C6D-B948-B839-10097A89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Grafana queries from elasticsearch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5C6C8-1E96-3543-919B-62F39662F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Use of templating variable and variable of variable</a:t>
            </a:r>
          </a:p>
          <a:p>
            <a:r>
              <a:rPr lang="en-CH" dirty="0"/>
              <a:t>For number of node can be huge creating a podid variable that is used to shorten compute# selectable is desirable.</a:t>
            </a:r>
          </a:p>
          <a:p>
            <a:pPr lvl="1"/>
            <a:r>
              <a:rPr lang="en-GB" sz="2000" dirty="0">
                <a:latin typeface="Courier" pitchFamily="2" charset="0"/>
              </a:rPr>
              <a:t>{"find": "terms", "field": "</a:t>
            </a:r>
            <a:r>
              <a:rPr lang="en-GB" sz="2000" dirty="0" err="1">
                <a:latin typeface="Courier" pitchFamily="2" charset="0"/>
              </a:rPr>
              <a:t>host.name.keyword</a:t>
            </a:r>
            <a:r>
              <a:rPr lang="en-GB" sz="2000" dirty="0">
                <a:latin typeface="Courier" pitchFamily="2" charset="0"/>
              </a:rPr>
              <a:t>"} </a:t>
            </a:r>
            <a:r>
              <a:rPr lang="en-GB" dirty="0"/>
              <a:t>filtered by </a:t>
            </a:r>
            <a:br>
              <a:rPr lang="en-GB" dirty="0"/>
            </a:br>
            <a:r>
              <a:rPr lang="en-GB" sz="2000" dirty="0">
                <a:latin typeface="Courier" pitchFamily="2" charset="0"/>
              </a:rPr>
              <a:t>/.*?[0-9](.*?[0-9]).*/ </a:t>
            </a:r>
            <a:r>
              <a:rPr lang="en-GB" dirty="0"/>
              <a:t>return a list of </a:t>
            </a:r>
            <a:r>
              <a:rPr lang="en-GB" dirty="0" err="1"/>
              <a:t>podid</a:t>
            </a:r>
            <a:r>
              <a:rPr lang="en-GB" dirty="0"/>
              <a:t>. Ex: snni2, ttrp1 etc</a:t>
            </a:r>
          </a:p>
          <a:p>
            <a:pPr lvl="1"/>
            <a:r>
              <a:rPr lang="en-GB" sz="2000" dirty="0">
                <a:latin typeface="Courier" pitchFamily="2" charset="0"/>
              </a:rPr>
              <a:t>{"find": "terms", "field": "</a:t>
            </a:r>
            <a:r>
              <a:rPr lang="en-GB" sz="2000" dirty="0" err="1">
                <a:latin typeface="Courier" pitchFamily="2" charset="0"/>
              </a:rPr>
              <a:t>host.name.keyword</a:t>
            </a:r>
            <a:r>
              <a:rPr lang="en-GB" sz="2000" dirty="0">
                <a:latin typeface="Courier" pitchFamily="2" charset="0"/>
              </a:rPr>
              <a:t>"} </a:t>
            </a:r>
            <a:r>
              <a:rPr lang="en-GB" dirty="0"/>
              <a:t>filtered by</a:t>
            </a:r>
            <a:br>
              <a:rPr lang="en-GB" dirty="0"/>
            </a:br>
            <a:r>
              <a:rPr lang="en-GB" sz="2000" dirty="0">
                <a:latin typeface="Courier" pitchFamily="2" charset="0"/>
              </a:rPr>
              <a:t>/${</a:t>
            </a:r>
            <a:r>
              <a:rPr lang="en-GB" sz="2000" dirty="0" err="1">
                <a:latin typeface="Courier" pitchFamily="2" charset="0"/>
              </a:rPr>
              <a:t>pod_id:regex</a:t>
            </a:r>
            <a:r>
              <a:rPr lang="en-GB" sz="2000" dirty="0">
                <a:latin typeface="Courier" pitchFamily="2" charset="0"/>
              </a:rPr>
              <a:t>}.*/ </a:t>
            </a:r>
            <a:r>
              <a:rPr lang="en-GB" dirty="0"/>
              <a:t>return list of compute based on $</a:t>
            </a:r>
            <a:r>
              <a:rPr lang="en-GB" dirty="0" err="1"/>
              <a:t>pod_id</a:t>
            </a:r>
            <a:r>
              <a:rPr lang="en-GB" dirty="0"/>
              <a:t> variable</a:t>
            </a:r>
            <a:br>
              <a:rPr lang="en-GB" dirty="0"/>
            </a:br>
            <a:r>
              <a:rPr lang="en-GB" dirty="0"/>
              <a:t>ex: UHN7cvmv{001..089}</a:t>
            </a:r>
          </a:p>
          <a:p>
            <a:pPr lvl="1"/>
            <a:r>
              <a:rPr lang="en-GB" dirty="0"/>
              <a:t>Appending :regex to </a:t>
            </a:r>
            <a:r>
              <a:rPr lang="en-GB" dirty="0" err="1"/>
              <a:t>pod_id</a:t>
            </a:r>
            <a:r>
              <a:rPr lang="en-GB" dirty="0"/>
              <a:t> variable is needed when multiple pod are selected, to insure that the multi selection is regex compatible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941799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7FA56-3E79-1948-A185-BB5C4C579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Grafana graphing sar, smart and practical </a:t>
            </a:r>
            <a:r>
              <a:rPr lang="en-CH" dirty="0">
                <a:sym typeface="Wingdings" pitchFamily="2" charset="2"/>
              </a:rPr>
              <a:t>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4F6D8-46F0-7C42-82F1-8C9DB97DE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1374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Lucene query</a:t>
            </a:r>
          </a:p>
          <a:p>
            <a:pPr lvl="1"/>
            <a:r>
              <a:rPr lang="en-GB" dirty="0"/>
              <a:t>To make graphs configurable by drop down, </a:t>
            </a:r>
            <a:r>
              <a:rPr lang="en-GB" dirty="0" err="1"/>
              <a:t>lucene</a:t>
            </a:r>
            <a:r>
              <a:rPr lang="en-GB" dirty="0"/>
              <a:t> query will use template variable. Appending :</a:t>
            </a:r>
            <a:r>
              <a:rPr lang="en-GB" dirty="0" err="1"/>
              <a:t>lucene</a:t>
            </a:r>
            <a:r>
              <a:rPr lang="en-GB" dirty="0"/>
              <a:t> to variable same as :regex to be </a:t>
            </a:r>
            <a:r>
              <a:rPr lang="en-GB" dirty="0" err="1"/>
              <a:t>lucene</a:t>
            </a:r>
            <a:r>
              <a:rPr lang="en-GB" dirty="0"/>
              <a:t> compatible</a:t>
            </a:r>
          </a:p>
          <a:p>
            <a:pPr lvl="1"/>
            <a:r>
              <a:rPr lang="en-GB" sz="1600" dirty="0">
                <a:latin typeface="Courier" pitchFamily="2" charset="0"/>
              </a:rPr>
              <a:t>net-</a:t>
            </a:r>
            <a:r>
              <a:rPr lang="en-GB" sz="1600" dirty="0" err="1">
                <a:latin typeface="Courier" pitchFamily="2" charset="0"/>
              </a:rPr>
              <a:t>dev.iface.keyword</a:t>
            </a:r>
            <a:r>
              <a:rPr lang="en-GB" sz="1600" dirty="0">
                <a:latin typeface="Courier" pitchFamily="2" charset="0"/>
              </a:rPr>
              <a:t>:${</a:t>
            </a:r>
            <a:r>
              <a:rPr lang="en-GB" sz="1600" dirty="0" err="1">
                <a:latin typeface="Courier" pitchFamily="2" charset="0"/>
              </a:rPr>
              <a:t>nic:lucene</a:t>
            </a:r>
            <a:r>
              <a:rPr lang="en-GB" sz="1600" dirty="0">
                <a:latin typeface="Courier" pitchFamily="2" charset="0"/>
              </a:rPr>
              <a:t>} AND </a:t>
            </a:r>
            <a:r>
              <a:rPr lang="en-GB" sz="1600" dirty="0" err="1">
                <a:latin typeface="Courier" pitchFamily="2" charset="0"/>
              </a:rPr>
              <a:t>host.name.keyword</a:t>
            </a:r>
            <a:r>
              <a:rPr lang="en-GB" sz="1600" dirty="0">
                <a:latin typeface="Courier" pitchFamily="2" charset="0"/>
              </a:rPr>
              <a:t>:${</a:t>
            </a:r>
            <a:r>
              <a:rPr lang="en-GB" sz="1600" dirty="0" err="1">
                <a:latin typeface="Courier" pitchFamily="2" charset="0"/>
              </a:rPr>
              <a:t>hostname:lucene</a:t>
            </a:r>
            <a:r>
              <a:rPr lang="en-GB" sz="1600" dirty="0">
                <a:latin typeface="Courier" pitchFamily="2" charset="0"/>
              </a:rPr>
              <a:t>} </a:t>
            </a:r>
          </a:p>
          <a:p>
            <a:pPr lvl="1"/>
            <a:r>
              <a:rPr lang="en-GB" dirty="0"/>
              <a:t>Graph will generate curve based on value from drop down variable</a:t>
            </a:r>
          </a:p>
          <a:p>
            <a:r>
              <a:rPr lang="en-GB" dirty="0"/>
              <a:t>Metric</a:t>
            </a:r>
          </a:p>
          <a:p>
            <a:pPr lvl="1"/>
            <a:r>
              <a:rPr lang="en-GB" dirty="0"/>
              <a:t>Average net-</a:t>
            </a:r>
            <a:r>
              <a:rPr lang="en-GB" dirty="0" err="1"/>
              <a:t>dev.rxkB</a:t>
            </a:r>
            <a:r>
              <a:rPr lang="en-GB" dirty="0"/>
              <a:t>, average for </a:t>
            </a:r>
            <a:r>
              <a:rPr lang="en-GB" dirty="0" err="1"/>
              <a:t>sar</a:t>
            </a:r>
            <a:r>
              <a:rPr lang="en-GB" dirty="0"/>
              <a:t> data is average over last period of time</a:t>
            </a:r>
          </a:p>
          <a:p>
            <a:r>
              <a:rPr lang="en-GB" dirty="0"/>
              <a:t>Grouping</a:t>
            </a:r>
          </a:p>
          <a:p>
            <a:pPr lvl="1"/>
            <a:r>
              <a:rPr lang="en-GB" dirty="0"/>
              <a:t>First by Terms: net-</a:t>
            </a:r>
            <a:r>
              <a:rPr lang="en-GB" dirty="0" err="1"/>
              <a:t>dev.iface.keyword</a:t>
            </a:r>
            <a:endParaRPr lang="en-GB" dirty="0"/>
          </a:p>
          <a:p>
            <a:pPr lvl="1"/>
            <a:r>
              <a:rPr lang="en-GB" dirty="0"/>
              <a:t>Second by Terms: </a:t>
            </a:r>
            <a:r>
              <a:rPr lang="en-GB" dirty="0" err="1"/>
              <a:t>host.name.keyword</a:t>
            </a:r>
            <a:endParaRPr lang="en-GB" dirty="0"/>
          </a:p>
          <a:p>
            <a:pPr lvl="1"/>
            <a:r>
              <a:rPr lang="en-GB" dirty="0"/>
              <a:t>Third by Date Histogram: @timestamp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1730730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534</Words>
  <Application>Microsoft Macintosh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</vt:lpstr>
      <vt:lpstr>Office Theme</vt:lpstr>
      <vt:lpstr>SAR -&gt; Grafana</vt:lpstr>
      <vt:lpstr>SAR -&gt; json</vt:lpstr>
      <vt:lpstr>Json -&gt; elasticsearch</vt:lpstr>
      <vt:lpstr>Logstash pipeline</vt:lpstr>
      <vt:lpstr>Logstash pipeline 2</vt:lpstr>
      <vt:lpstr>Grafana queries from elasticsearch</vt:lpstr>
      <vt:lpstr>Grafana graphing sar, smart and practical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 -&gt; Grafana</dc:title>
  <dc:creator>Jean-Noel Vouilloz (jevouill)</dc:creator>
  <cp:lastModifiedBy>Jean-Noel Vouilloz (jevouill)</cp:lastModifiedBy>
  <cp:revision>1</cp:revision>
  <dcterms:created xsi:type="dcterms:W3CDTF">2022-02-18T10:12:25Z</dcterms:created>
  <dcterms:modified xsi:type="dcterms:W3CDTF">2022-02-18T11:01:33Z</dcterms:modified>
</cp:coreProperties>
</file>