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81" r:id="rId3"/>
    <p:sldId id="287" r:id="rId4"/>
    <p:sldId id="288" r:id="rId5"/>
    <p:sldId id="289" r:id="rId6"/>
    <p:sldId id="295" r:id="rId7"/>
    <p:sldId id="294" r:id="rId8"/>
    <p:sldId id="29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83CFD-8AB2-4CD1-B02D-9E8E9455AA58}" type="datetimeFigureOut">
              <a:rPr lang="id-ID" smtClean="0"/>
              <a:t>05/02/2024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D327B-7594-4CDA-8C84-0BDEE929B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1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D327B-7594-4CDA-8C84-0BDEE929BF4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7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1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5C473A3-2ADB-4CD5-A9DD-5B5BA460CE4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I </a:t>
            </a:r>
          </a:p>
          <a:p>
            <a:r>
              <a:rPr lang="en-US" dirty="0"/>
              <a:t>-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85750" algn="l"/>
                <a:tab pos="1793875" algn="l"/>
                <a:tab pos="1885950" algn="l"/>
              </a:tabLst>
            </a:pPr>
            <a:r>
              <a:rPr lang="en-US" dirty="0"/>
              <a:t>Nama	:	Lutfi Budi </a:t>
            </a:r>
            <a:r>
              <a:rPr lang="en-US" dirty="0" err="1"/>
              <a:t>Ilmawan</a:t>
            </a:r>
            <a:endParaRPr lang="en-US" dirty="0"/>
          </a:p>
          <a:p>
            <a:pPr>
              <a:tabLst>
                <a:tab pos="285750" algn="l"/>
                <a:tab pos="1793875" algn="l"/>
                <a:tab pos="1885950" algn="l"/>
              </a:tabLst>
            </a:pPr>
            <a:r>
              <a:rPr lang="en-US" dirty="0" err="1"/>
              <a:t>Alamat</a:t>
            </a:r>
            <a:r>
              <a:rPr lang="en-US" dirty="0"/>
              <a:t>	:	BTN </a:t>
            </a:r>
            <a:r>
              <a:rPr lang="en-US" dirty="0" err="1"/>
              <a:t>Griya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Delima</a:t>
            </a:r>
            <a:r>
              <a:rPr lang="en-US" dirty="0"/>
              <a:t> Blok A8,</a:t>
            </a:r>
          </a:p>
          <a:p>
            <a:pPr marL="0" indent="0">
              <a:buNone/>
              <a:tabLst>
                <a:tab pos="285750" algn="l"/>
                <a:tab pos="1793875" algn="l"/>
                <a:tab pos="1885950" algn="l"/>
              </a:tabLst>
            </a:pPr>
            <a:r>
              <a:rPr lang="en-US" dirty="0"/>
              <a:t>			</a:t>
            </a:r>
            <a:r>
              <a:rPr lang="en-US" dirty="0" err="1"/>
              <a:t>Paccerakang</a:t>
            </a:r>
            <a:endParaRPr lang="en-US" dirty="0"/>
          </a:p>
          <a:p>
            <a:pPr>
              <a:tabLst>
                <a:tab pos="285750" algn="l"/>
                <a:tab pos="1793875" algn="l"/>
                <a:tab pos="1885950" algn="l"/>
              </a:tabLst>
            </a:pPr>
            <a:r>
              <a:rPr lang="en-US" dirty="0"/>
              <a:t>Pendidikan	:	S1 –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UMI</a:t>
            </a:r>
          </a:p>
          <a:p>
            <a:pPr marL="0" indent="0">
              <a:buNone/>
              <a:tabLst>
                <a:tab pos="285750" algn="l"/>
                <a:tab pos="1793875" algn="l"/>
                <a:tab pos="1885950" algn="l"/>
              </a:tabLst>
            </a:pPr>
            <a:r>
              <a:rPr lang="en-US" dirty="0"/>
              <a:t>			S2 –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UGM</a:t>
            </a:r>
          </a:p>
          <a:p>
            <a:pPr>
              <a:tabLst>
                <a:tab pos="285750" algn="l"/>
                <a:tab pos="1793875" algn="l"/>
                <a:tab pos="1885950" algn="l"/>
              </a:tabLst>
            </a:pPr>
            <a:r>
              <a:rPr lang="en-US" dirty="0"/>
              <a:t>E-mail	:	lutfibudi.ilmawan@umi.ac.id</a:t>
            </a:r>
          </a:p>
          <a:p>
            <a:pPr>
              <a:tabLst>
                <a:tab pos="285750" algn="l"/>
                <a:tab pos="1793875" algn="l"/>
                <a:tab pos="1885950" algn="l"/>
              </a:tabLst>
            </a:pPr>
            <a:r>
              <a:rPr lang="en-US" dirty="0"/>
              <a:t>HP / WA	:	082 333 888 571</a:t>
            </a:r>
            <a:endParaRPr lang="en-US" b="1" dirty="0">
              <a:solidFill>
                <a:srgbClr val="0070C0"/>
              </a:solidFill>
            </a:endParaRPr>
          </a:p>
          <a:p>
            <a:pPr>
              <a:tabLst>
                <a:tab pos="285750" algn="l"/>
                <a:tab pos="1885950" algn="l"/>
              </a:tabLst>
            </a:pPr>
            <a:endParaRPr lang="en-US" dirty="0"/>
          </a:p>
          <a:p>
            <a:pPr>
              <a:tabLst>
                <a:tab pos="285750" algn="l"/>
                <a:tab pos="1885950" algn="l"/>
              </a:tabLst>
            </a:pPr>
            <a:endParaRPr lang="en-US" dirty="0"/>
          </a:p>
          <a:p>
            <a:pPr marL="2057400" indent="-2057400">
              <a:buNone/>
              <a:tabLst>
                <a:tab pos="285750" algn="l"/>
                <a:tab pos="1885950" algn="l"/>
              </a:tabLst>
            </a:pPr>
            <a:endParaRPr lang="en-US" dirty="0"/>
          </a:p>
          <a:p>
            <a:pPr marL="2057400" indent="-2057400">
              <a:buNone/>
              <a:tabLst>
                <a:tab pos="285750" algn="l"/>
                <a:tab pos="18859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0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55A2-D291-41FD-A7EE-813E3D0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&amp;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D848-B84B-4C62-A981-D7948930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45" y="2238703"/>
            <a:ext cx="8095593" cy="4343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CP:</a:t>
            </a:r>
          </a:p>
          <a:p>
            <a:r>
              <a:rPr lang="en-US" dirty="0"/>
              <a:t>Mampu </a:t>
            </a:r>
            <a:r>
              <a:rPr lang="en-US" dirty="0" err="1"/>
              <a:t>menerapkan</a:t>
            </a:r>
            <a:r>
              <a:rPr lang="en-US" dirty="0"/>
              <a:t> preprocessor, </a:t>
            </a:r>
            <a:r>
              <a:rPr lang="en-US" dirty="0" err="1"/>
              <a:t>konsep</a:t>
            </a:r>
            <a:r>
              <a:rPr lang="en-US" dirty="0"/>
              <a:t> OOP, exception, dynamic memory, vector,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, dan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pada C++.</a:t>
            </a:r>
          </a:p>
          <a:p>
            <a:pPr marL="0" indent="0">
              <a:buNone/>
            </a:pPr>
            <a:r>
              <a:rPr lang="en-US" dirty="0"/>
              <a:t>KA:</a:t>
            </a:r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mampu</a:t>
            </a:r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preprocessor pada C++</a:t>
            </a:r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rekursif</a:t>
            </a:r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OOP pada C++</a:t>
            </a:r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Exception pada C++</a:t>
            </a:r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dynamic memory pada C++</a:t>
            </a:r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class vector pada C++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640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2E6E-24FC-4832-BB81-A3CA8D6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0254-FE26-4BBF-AC53-FDE6329C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Ceramah</a:t>
            </a:r>
            <a:endParaRPr lang="en-US" dirty="0"/>
          </a:p>
          <a:p>
            <a:r>
              <a:rPr lang="en-US" dirty="0" err="1"/>
              <a:t>Praktek</a:t>
            </a:r>
            <a:endParaRPr lang="en-US" dirty="0"/>
          </a:p>
          <a:p>
            <a:r>
              <a:rPr lang="en-US" dirty="0" err="1"/>
              <a:t>Latihan</a:t>
            </a:r>
            <a:endParaRPr lang="en-US" dirty="0"/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530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bit.ly/</a:t>
            </a:r>
            <a:r>
              <a:rPr lang="en-US" sz="4800" b="1" dirty="0" err="1"/>
              <a:t>materi</a:t>
            </a:r>
            <a:r>
              <a:rPr lang="en-US" sz="4800" b="1" dirty="0"/>
              <a:t>-</a:t>
            </a:r>
            <a:r>
              <a:rPr lang="en-US" sz="4800" b="1" dirty="0" err="1"/>
              <a:t>kuliah</a:t>
            </a:r>
            <a:r>
              <a:rPr lang="en-US" sz="4800" b="1" dirty="0"/>
              <a:t>-lutfi</a:t>
            </a:r>
          </a:p>
          <a:p>
            <a:pPr marL="0" indent="0">
              <a:buNone/>
            </a:pPr>
            <a:r>
              <a:rPr lang="en-US" sz="2800" dirty="0"/>
              <a:t>masuk ke folder </a:t>
            </a:r>
            <a:r>
              <a:rPr lang="en-US" sz="2800" b="1" dirty="0"/>
              <a:t>Algoritma &amp; Pemrograman 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7455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(A1, A2)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278743"/>
            <a:ext cx="7459811" cy="4288971"/>
          </a:xfrm>
        </p:spPr>
        <p:txBody>
          <a:bodyPr>
            <a:noAutofit/>
          </a:bodyPr>
          <a:lstStyle/>
          <a:p>
            <a:pPr>
              <a:tabLst>
                <a:tab pos="1776413" algn="l"/>
              </a:tabLst>
            </a:pPr>
            <a:r>
              <a:rPr lang="en-US" sz="1600" dirty="0" err="1"/>
              <a:t>Kehadiran</a:t>
            </a:r>
            <a:r>
              <a:rPr lang="en-US" sz="1600" dirty="0"/>
              <a:t>	: 10%</a:t>
            </a:r>
          </a:p>
          <a:p>
            <a:pPr>
              <a:tabLst>
                <a:tab pos="1776413" algn="l"/>
              </a:tabLst>
            </a:pPr>
            <a:r>
              <a:rPr lang="en-US" sz="1600" dirty="0" err="1"/>
              <a:t>Tugas</a:t>
            </a:r>
            <a:r>
              <a:rPr lang="en-US" sz="1600" dirty="0"/>
              <a:t> + Lat.	</a:t>
            </a:r>
            <a:r>
              <a:rPr lang="en-US" sz="1600"/>
              <a:t>: 60%</a:t>
            </a:r>
            <a:endParaRPr lang="en-US" sz="1600" dirty="0"/>
          </a:p>
          <a:p>
            <a:pPr>
              <a:tabLst>
                <a:tab pos="1776413" algn="l"/>
              </a:tabLst>
            </a:pPr>
            <a:r>
              <a:rPr lang="en-US" sz="1600" dirty="0"/>
              <a:t>UTS	: 15%</a:t>
            </a:r>
          </a:p>
          <a:p>
            <a:pPr>
              <a:tabLst>
                <a:tab pos="1776413" algn="l"/>
              </a:tabLst>
            </a:pPr>
            <a:r>
              <a:rPr lang="en-US" sz="1600" dirty="0"/>
              <a:t>UAS	: 15%</a:t>
            </a:r>
          </a:p>
          <a:p>
            <a:pPr marL="0" indent="0">
              <a:buNone/>
              <a:tabLst>
                <a:tab pos="1776413" algn="l"/>
              </a:tabLst>
            </a:pPr>
            <a:endParaRPr lang="en-US" sz="1600" dirty="0"/>
          </a:p>
          <a:p>
            <a:pPr marL="0" indent="0">
              <a:buNone/>
              <a:tabLst>
                <a:tab pos="1776413" algn="l"/>
              </a:tabLst>
            </a:pPr>
            <a:r>
              <a:rPr lang="en-US" sz="1600" b="1" dirty="0" err="1"/>
              <a:t>Pembobotan</a:t>
            </a:r>
            <a:r>
              <a:rPr lang="en-US" sz="1600" b="1" dirty="0"/>
              <a:t>: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A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85	</a:t>
            </a:r>
            <a:r>
              <a:rPr lang="en-US" sz="1600" b="1" dirty="0"/>
              <a:t>C+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60 &amp;&amp; </a:t>
            </a:r>
            <a:r>
              <a:rPr lang="en-US" sz="1600" dirty="0" err="1"/>
              <a:t>nilai</a:t>
            </a:r>
            <a:r>
              <a:rPr lang="en-US" sz="1600" dirty="0"/>
              <a:t> &lt;= 65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A-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80 &amp;&amp; </a:t>
            </a:r>
            <a:r>
              <a:rPr lang="en-US" sz="1600" dirty="0" err="1"/>
              <a:t>nilai</a:t>
            </a:r>
            <a:r>
              <a:rPr lang="en-US" sz="1600" dirty="0"/>
              <a:t> &lt;=85	</a:t>
            </a:r>
            <a:r>
              <a:rPr lang="en-US" sz="1600" b="1" dirty="0"/>
              <a:t>C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50 &amp;&amp; </a:t>
            </a:r>
            <a:r>
              <a:rPr lang="en-US" sz="1600" dirty="0" err="1"/>
              <a:t>nilai</a:t>
            </a:r>
            <a:r>
              <a:rPr lang="en-US" sz="1600" dirty="0"/>
              <a:t> &lt;= 60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B+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75 &amp;&amp; </a:t>
            </a:r>
            <a:r>
              <a:rPr lang="en-US" sz="1600" dirty="0" err="1"/>
              <a:t>nilai</a:t>
            </a:r>
            <a:r>
              <a:rPr lang="en-US" sz="1600" dirty="0"/>
              <a:t> &lt;= 80	</a:t>
            </a:r>
            <a:r>
              <a:rPr lang="en-US" sz="1600" b="1" dirty="0"/>
              <a:t>D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45 &amp;&amp; </a:t>
            </a:r>
            <a:r>
              <a:rPr lang="en-US" sz="1600" dirty="0" err="1"/>
              <a:t>nilai</a:t>
            </a:r>
            <a:r>
              <a:rPr lang="en-US" sz="1600" dirty="0"/>
              <a:t> &lt;= 50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B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70 &amp;&amp; </a:t>
            </a:r>
            <a:r>
              <a:rPr lang="en-US" sz="1600" dirty="0" err="1"/>
              <a:t>nilai</a:t>
            </a:r>
            <a:r>
              <a:rPr lang="en-US" sz="1600" dirty="0"/>
              <a:t> &lt;= 75	</a:t>
            </a:r>
            <a:r>
              <a:rPr lang="en-US" sz="1600" b="1" dirty="0"/>
              <a:t>E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&lt;= 45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B-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65 &amp;&amp; </a:t>
            </a:r>
            <a:r>
              <a:rPr lang="en-US" sz="1600" dirty="0" err="1"/>
              <a:t>nilai</a:t>
            </a:r>
            <a:r>
              <a:rPr lang="en-US" sz="1600" dirty="0"/>
              <a:t> &lt;= 70</a:t>
            </a:r>
          </a:p>
        </p:txBody>
      </p:sp>
    </p:spTree>
    <p:extLst>
      <p:ext uri="{BB962C8B-B14F-4D97-AF65-F5344CB8AC3E}">
        <p14:creationId xmlns:p14="http://schemas.microsoft.com/office/powerpoint/2010/main" val="205224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(A3, A4)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278743"/>
            <a:ext cx="7459811" cy="4288971"/>
          </a:xfrm>
        </p:spPr>
        <p:txBody>
          <a:bodyPr>
            <a:noAutofit/>
          </a:bodyPr>
          <a:lstStyle/>
          <a:p>
            <a:pPr>
              <a:tabLst>
                <a:tab pos="1776413" algn="l"/>
              </a:tabLst>
            </a:pPr>
            <a:r>
              <a:rPr lang="en-US" sz="1600" dirty="0" err="1"/>
              <a:t>Kehadiran</a:t>
            </a:r>
            <a:r>
              <a:rPr lang="en-US" sz="1600" dirty="0"/>
              <a:t>	: 20%</a:t>
            </a:r>
          </a:p>
          <a:p>
            <a:pPr>
              <a:tabLst>
                <a:tab pos="1776413" algn="l"/>
              </a:tabLst>
            </a:pPr>
            <a:r>
              <a:rPr lang="en-US" sz="1600" dirty="0" err="1"/>
              <a:t>Tugas</a:t>
            </a:r>
            <a:r>
              <a:rPr lang="en-US" sz="1600" dirty="0"/>
              <a:t> + Lat.	</a:t>
            </a:r>
            <a:r>
              <a:rPr lang="en-US" sz="1600"/>
              <a:t>: 50</a:t>
            </a:r>
            <a:r>
              <a:rPr lang="en-US" sz="1600" dirty="0"/>
              <a:t>%</a:t>
            </a:r>
          </a:p>
          <a:p>
            <a:pPr>
              <a:tabLst>
                <a:tab pos="1776413" algn="l"/>
              </a:tabLst>
            </a:pPr>
            <a:r>
              <a:rPr lang="en-US" sz="1600" dirty="0"/>
              <a:t>UTS	: 15%</a:t>
            </a:r>
          </a:p>
          <a:p>
            <a:pPr>
              <a:tabLst>
                <a:tab pos="1776413" algn="l"/>
              </a:tabLst>
            </a:pPr>
            <a:r>
              <a:rPr lang="en-US" sz="1600" dirty="0"/>
              <a:t>UAS	: 15%</a:t>
            </a:r>
          </a:p>
          <a:p>
            <a:pPr marL="0" indent="0">
              <a:buNone/>
              <a:tabLst>
                <a:tab pos="1776413" algn="l"/>
              </a:tabLst>
            </a:pPr>
            <a:endParaRPr lang="en-US" sz="1600" dirty="0"/>
          </a:p>
          <a:p>
            <a:pPr marL="0" indent="0">
              <a:buNone/>
              <a:tabLst>
                <a:tab pos="1776413" algn="l"/>
              </a:tabLst>
            </a:pPr>
            <a:r>
              <a:rPr lang="en-US" sz="1600" b="1" dirty="0" err="1"/>
              <a:t>Pembobotan</a:t>
            </a:r>
            <a:r>
              <a:rPr lang="en-US" sz="1600" b="1" dirty="0"/>
              <a:t>: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A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85	</a:t>
            </a:r>
            <a:r>
              <a:rPr lang="en-US" sz="1600" b="1" dirty="0"/>
              <a:t>C+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60 &amp;&amp; </a:t>
            </a:r>
            <a:r>
              <a:rPr lang="en-US" sz="1600" dirty="0" err="1"/>
              <a:t>nilai</a:t>
            </a:r>
            <a:r>
              <a:rPr lang="en-US" sz="1600" dirty="0"/>
              <a:t> &lt;= 65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A-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80 &amp;&amp; </a:t>
            </a:r>
            <a:r>
              <a:rPr lang="en-US" sz="1600" dirty="0" err="1"/>
              <a:t>nilai</a:t>
            </a:r>
            <a:r>
              <a:rPr lang="en-US" sz="1600" dirty="0"/>
              <a:t> &lt;=85	</a:t>
            </a:r>
            <a:r>
              <a:rPr lang="en-US" sz="1600" b="1" dirty="0"/>
              <a:t>C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50 &amp;&amp; </a:t>
            </a:r>
            <a:r>
              <a:rPr lang="en-US" sz="1600" dirty="0" err="1"/>
              <a:t>nilai</a:t>
            </a:r>
            <a:r>
              <a:rPr lang="en-US" sz="1600" dirty="0"/>
              <a:t> &lt;= 60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B+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75 &amp;&amp; </a:t>
            </a:r>
            <a:r>
              <a:rPr lang="en-US" sz="1600" dirty="0" err="1"/>
              <a:t>nilai</a:t>
            </a:r>
            <a:r>
              <a:rPr lang="en-US" sz="1600" dirty="0"/>
              <a:t> &lt;= 80	</a:t>
            </a:r>
            <a:r>
              <a:rPr lang="en-US" sz="1600" b="1" dirty="0"/>
              <a:t>D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45 &amp;&amp; </a:t>
            </a:r>
            <a:r>
              <a:rPr lang="en-US" sz="1600" dirty="0" err="1"/>
              <a:t>nilai</a:t>
            </a:r>
            <a:r>
              <a:rPr lang="en-US" sz="1600" dirty="0"/>
              <a:t> &lt;= 50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B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70 &amp;&amp; </a:t>
            </a:r>
            <a:r>
              <a:rPr lang="en-US" sz="1600" dirty="0" err="1"/>
              <a:t>nilai</a:t>
            </a:r>
            <a:r>
              <a:rPr lang="en-US" sz="1600" dirty="0"/>
              <a:t> &lt;= 75	</a:t>
            </a:r>
            <a:r>
              <a:rPr lang="en-US" sz="1600" b="1" dirty="0"/>
              <a:t>E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&lt;= 45</a:t>
            </a:r>
          </a:p>
          <a:p>
            <a:pPr marL="0" indent="0">
              <a:buNone/>
              <a:tabLst>
                <a:tab pos="401638" algn="l"/>
                <a:tab pos="4114800" algn="l"/>
                <a:tab pos="4460875" algn="l"/>
              </a:tabLst>
            </a:pPr>
            <a:r>
              <a:rPr lang="en-US" sz="1600" b="1" dirty="0"/>
              <a:t>B-</a:t>
            </a:r>
            <a:r>
              <a:rPr lang="en-US" sz="1600" dirty="0"/>
              <a:t>	: </a:t>
            </a:r>
            <a:r>
              <a:rPr lang="en-US" sz="1600" dirty="0" err="1"/>
              <a:t>nilai</a:t>
            </a:r>
            <a:r>
              <a:rPr lang="en-US" sz="1600" dirty="0"/>
              <a:t> &gt; 65 &amp;&amp; </a:t>
            </a:r>
            <a:r>
              <a:rPr lang="en-US" sz="1600" dirty="0" err="1"/>
              <a:t>nilai</a:t>
            </a:r>
            <a:r>
              <a:rPr lang="en-US" sz="1600" dirty="0"/>
              <a:t> &lt;= 70</a:t>
            </a:r>
          </a:p>
        </p:txBody>
      </p:sp>
    </p:spTree>
    <p:extLst>
      <p:ext uri="{BB962C8B-B14F-4D97-AF65-F5344CB8AC3E}">
        <p14:creationId xmlns:p14="http://schemas.microsoft.com/office/powerpoint/2010/main" val="141175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8A1423-BB0B-453D-9005-27B222ED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020884"/>
          </a:xfrm>
        </p:spPr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B09CD9-B243-42B7-908F-3132F51D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496456"/>
            <a:ext cx="7955280" cy="3614057"/>
          </a:xfrm>
        </p:spPr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berpakaian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sopan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sepatu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kaos</a:t>
            </a:r>
            <a:r>
              <a:rPr lang="en-US" dirty="0"/>
              <a:t> oblong.</a:t>
            </a:r>
          </a:p>
          <a:p>
            <a:r>
              <a:rPr lang="en-US" dirty="0"/>
              <a:t>TIDAK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telpon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PENTING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telpon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20 </a:t>
            </a:r>
            <a:r>
              <a:rPr lang="en-US" dirty="0" err="1"/>
              <a:t>menit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70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4230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2507</TotalTime>
  <Words>468</Words>
  <Application>Microsoft Office PowerPoint</Application>
  <PresentationFormat>On-screen Show 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Algoritma &amp; Pemrograman 2</vt:lpstr>
      <vt:lpstr>Biodata</vt:lpstr>
      <vt:lpstr>Capaian Pembelajaran &amp; Kemampuan Akhir</vt:lpstr>
      <vt:lpstr>Strategi Perkuliahan</vt:lpstr>
      <vt:lpstr>Materi Perkuliahan</vt:lpstr>
      <vt:lpstr>Kriteria Penilaian (A1, A2)</vt:lpstr>
      <vt:lpstr>Kriteria Penilaian (A3, A4)</vt:lpstr>
      <vt:lpstr>Aturan Perkuliahan</vt:lpstr>
      <vt:lpstr>Sekian…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Pemrograman</dc:title>
  <dc:creator>luthfy</dc:creator>
  <cp:lastModifiedBy>Lutfi Budi Ilmawan</cp:lastModifiedBy>
  <cp:revision>63</cp:revision>
  <dcterms:created xsi:type="dcterms:W3CDTF">2015-09-15T11:06:19Z</dcterms:created>
  <dcterms:modified xsi:type="dcterms:W3CDTF">2024-02-05T05:16:27Z</dcterms:modified>
</cp:coreProperties>
</file>