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6"/>
    <a:srgbClr val="E6E6EA"/>
    <a:srgbClr val="263238"/>
    <a:srgbClr val="636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0610-A64A-4DD8-A9F7-3C2ABA1B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080EC-6673-48D8-B37C-6D4152E14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D49F-1A0A-460A-B513-0FF09CDE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BA17-1E05-451F-8F98-642FC024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B01E-1505-45A7-BFB4-4D284AF9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C824-FE25-4A5D-9461-8262F261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28CDB-251F-4D08-B781-AC4E98B4B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A21F-6E15-4BE3-8DC2-E3C635FF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AB46-8DB8-4F92-A7B6-BBEF728C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5B15-DE88-4492-B097-050C54B6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9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F7578-E181-4F6F-AE40-96D60A10D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C191-72A2-4C40-A117-DA675F940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7D4B-A6AC-4376-8E74-89EED6F5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54ED0-24D9-4F7D-950A-52D52E63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2006-A510-406C-98B3-91E74FD2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6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946A-0003-4EEC-A1AC-81D40A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4D2C-C8E9-4DB9-A36D-FEC673954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5611-F61D-4C10-B28C-EDD444C4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88F39-E2D7-4115-8C67-726E731E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AB2-FBF1-4DE5-BAA8-30DA99F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B633-0BEF-4F97-90F9-87FE73DF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9D39B-EBB5-4F5A-A823-9B849463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4BD0-C7D4-4B07-B02E-5BF3DA92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563D-DC12-4135-ADFE-EA9C3E7F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CD3-C564-4658-BC53-DF7A33CA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CE9E-5798-463F-9DB9-CC9CDAC3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1040-9060-4802-9734-86BF1FA18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DB53-DCD7-47EE-85A4-7F244B55F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227A-7D20-4227-A857-E0C267DB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93D55-C45A-4AD0-97FA-CAE3A079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2E2E0-7D75-4056-95C1-93073174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F3B4-0A23-4F6D-9733-FC3F02CA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DB78-7C0B-465A-849B-A365E073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83ED9-F295-47C8-9B04-CE16BC3C5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9204A-39C3-4AB2-A607-C2D526E26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8DFB9-06AB-4425-A856-F4CC13219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A0EB1-0F27-456F-981C-5E681B4C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776EC-897C-474B-BFFE-A39017FE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DE863-8B0B-4E0F-ADCD-276DC747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1BB9-9F08-4E7B-A544-AC9304B3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0B30F-92D1-4672-B0D4-0EC55A35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6CD77-9EDD-448D-841A-F6A562F9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3E127-92DF-48BE-9865-8571ADDC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E42C8-B810-4706-B6BF-BBACE8D1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75E5D-5408-4C9D-81AE-940CB99D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2F05F-4526-4E19-8248-ED658D70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DDEE-58E0-47BC-8E86-26E56B4F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99D1-4041-4394-93BF-07D0F8590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CA59-AD44-40C5-AD93-7A5E3E14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44199-3563-447F-BA70-65407C69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D73DB-BB66-4E11-B69A-21A0998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10F9F-986C-4834-A003-DB4819C1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6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AF04-B36F-410E-8E6F-4A2D4E0E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5B533-2C66-4CED-8285-3269A2962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FD231-B351-4A31-BA5C-F3B6D97F0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3EFC-8C64-4B98-ADD9-E0920469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9E1C-9A6E-4F90-8AB7-76794D3C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E500A-9A45-4642-B892-D55CBE8F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9A1D3-AAE1-4AE7-A824-E53B851A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04E1-8531-4B3E-9908-DC8BB09D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59CA-7717-4EBC-8B58-F4352C0CE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695B-B601-4063-854A-B235804DC927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28E3-2231-40B1-B2B1-432F4C57A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5ED3-6976-4A12-BDE7-553486EC8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32733-EBA3-4D39-BA5C-D189CB7CF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D986-BCC1-4A77-8FD9-DB25A2C5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510" y="1499867"/>
            <a:ext cx="5947794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E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  <a:cs typeface="Poppins" panose="00000500000000000000" pitchFamily="2" charset="0"/>
              </a:rPr>
              <a:t>Analisis</a:t>
            </a:r>
            <a:r>
              <a:rPr lang="es-ES" b="1" dirty="0">
                <a:solidFill>
                  <a:srgbClr val="263238"/>
                </a:solidFill>
                <a:effectLst/>
                <a:latin typeface="Montserrat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E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  <a:cs typeface="Poppins" panose="00000500000000000000" pitchFamily="2" charset="0"/>
              </a:rPr>
              <a:t>Potensi</a:t>
            </a:r>
            <a:r>
              <a:rPr lang="es-ES" b="1" dirty="0">
                <a:solidFill>
                  <a:srgbClr val="263238"/>
                </a:solidFill>
                <a:effectLst/>
                <a:latin typeface="Montserrat" panose="00000500000000000000" pitchFamily="2" charset="0"/>
                <a:cs typeface="Poppins" panose="00000500000000000000" pitchFamily="2" charset="0"/>
              </a:rPr>
              <a:t> Pasar</a:t>
            </a:r>
            <a:endParaRPr lang="en-US" dirty="0">
              <a:solidFill>
                <a:srgbClr val="263238"/>
              </a:solidFill>
              <a:latin typeface="Montserrat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F380E-02BC-4A57-AD8B-0214E7412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509" y="3979542"/>
            <a:ext cx="5947795" cy="1655762"/>
          </a:xfrm>
        </p:spPr>
        <p:txBody>
          <a:bodyPr>
            <a:normAutofit/>
          </a:bodyPr>
          <a:lstStyle/>
          <a:p>
            <a:pPr algn="l"/>
            <a:r>
              <a:rPr lang="es-ES" sz="3200" b="1" dirty="0" err="1">
                <a:solidFill>
                  <a:srgbClr val="263238"/>
                </a:solidFill>
                <a:effectLst/>
                <a:latin typeface="Montserrat SemiBold" panose="00000700000000000000" pitchFamily="2" charset="0"/>
                <a:cs typeface="Poppins" panose="00000500000000000000" pitchFamily="2" charset="0"/>
              </a:rPr>
              <a:t>Kafe</a:t>
            </a:r>
            <a:r>
              <a:rPr lang="es-ES" sz="3200" b="1" dirty="0">
                <a:solidFill>
                  <a:srgbClr val="263238"/>
                </a:solidFill>
                <a:effectLst/>
                <a:latin typeface="Montserrat SemiBold" panose="00000700000000000000" pitchFamily="2" charset="0"/>
                <a:cs typeface="Poppins" panose="00000500000000000000" pitchFamily="2" charset="0"/>
              </a:rPr>
              <a:t> Robot di Los </a:t>
            </a:r>
            <a:r>
              <a:rPr lang="es-ES" sz="3200" b="1" dirty="0" err="1">
                <a:solidFill>
                  <a:srgbClr val="263238"/>
                </a:solidFill>
                <a:effectLst/>
                <a:latin typeface="Montserrat SemiBold" panose="00000700000000000000" pitchFamily="2" charset="0"/>
                <a:cs typeface="Poppins" panose="00000500000000000000" pitchFamily="2" charset="0"/>
              </a:rPr>
              <a:t>Angeles</a:t>
            </a:r>
            <a:endParaRPr lang="en-US" sz="3200" dirty="0">
              <a:solidFill>
                <a:srgbClr val="263238"/>
              </a:solidFill>
              <a:latin typeface="Montserrat SemiBold" panose="000007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F561D-4AD3-4472-81C3-6CE37B7B1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973" y="1139141"/>
            <a:ext cx="4201755" cy="43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2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5E26-06B4-4068-9365-D4F2705B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65" y="3204696"/>
            <a:ext cx="10515600" cy="4486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Montserrat" panose="00000500000000000000" pitchFamily="2" charset="0"/>
              </a:rPr>
              <a:t>- THANK YOU! -</a:t>
            </a:r>
          </a:p>
        </p:txBody>
      </p:sp>
    </p:spTree>
    <p:extLst>
      <p:ext uri="{BB962C8B-B14F-4D97-AF65-F5344CB8AC3E}">
        <p14:creationId xmlns:p14="http://schemas.microsoft.com/office/powerpoint/2010/main" val="220813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63238"/>
                </a:solidFill>
                <a:latin typeface="Montserrat" panose="00000500000000000000" pitchFamily="2" charset="0"/>
              </a:rPr>
              <a:t>Kesimpulan </a:t>
            </a:r>
            <a:r>
              <a:rPr lang="en-US" b="1" dirty="0" err="1">
                <a:solidFill>
                  <a:srgbClr val="263238"/>
                </a:solidFill>
                <a:latin typeface="Montserrat" panose="00000500000000000000" pitchFamily="2" charset="0"/>
              </a:rPr>
              <a:t>Umum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Cafe paling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banyak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dibuka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setelah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jenis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usaha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Restaurant dan Fast Food.</a:t>
            </a:r>
          </a:p>
          <a:p>
            <a:pPr algn="just"/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Waralaba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hanya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mencakup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38.1%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dari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total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usaha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,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dengan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Cafe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memiliki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proporsi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61%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dari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waralaba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.</a:t>
            </a:r>
          </a:p>
          <a:p>
            <a:pPr algn="just"/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Waralaba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yang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menawarkan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lebih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dari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50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kursi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jauh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lebih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sedikit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dibandingkan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dengan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yang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menawarkan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kurang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dari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50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kursi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.</a:t>
            </a:r>
          </a:p>
          <a:p>
            <a:pPr algn="just"/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W SUNSET BLVD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merupakan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tempat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yang paling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ramai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untuk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membuka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usaha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dengan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jumlah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unit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usaha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terbanyak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.</a:t>
            </a:r>
          </a:p>
          <a:p>
            <a:pPr algn="just"/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Terdapat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banyak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jalan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dengan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hanya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satu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 unit </a:t>
            </a:r>
            <a:r>
              <a:rPr lang="en-US" sz="2200" dirty="0" err="1">
                <a:solidFill>
                  <a:srgbClr val="263238"/>
                </a:solidFill>
                <a:latin typeface="Montserrat" panose="00000500000000000000" pitchFamily="2" charset="0"/>
              </a:rPr>
              <a:t>usaha</a:t>
            </a:r>
            <a:r>
              <a:rPr lang="en-US" sz="2200" dirty="0">
                <a:solidFill>
                  <a:srgbClr val="263238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31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Proporsi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Berbagai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Jenis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Usaha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Jenis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Los Angeles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memiliki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porsi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sekitar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4.51%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sebanyak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435 unit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yang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menunjukkan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pasar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Los Angeles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masih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cukup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potensial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terdapat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peluang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memasuki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pasar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tersebut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.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Namun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tingginya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persaingan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pasar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Los Angeles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perlu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diperhatikan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karena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banyaknya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sudah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ada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sana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A494B-E630-451D-9882-D7666DAA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6924"/>
            <a:ext cx="4438529" cy="3258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A3E98-8C2C-4EA9-A596-2A2D6D86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44" y="1686924"/>
            <a:ext cx="4438529" cy="3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1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Proporsi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Usaha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Nonwaralaba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Mayoritas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jenis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Los Angeles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adalah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nonwaralaba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presentase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sebesar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61.9%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sebanyak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5972 unit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usaha.z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Namun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masih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ada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sekitar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38.1%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atau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sebanyak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3676 unit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Los Angeles.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A494B-E630-451D-9882-D7666DAA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6924"/>
            <a:ext cx="4438529" cy="325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A3E98-8C2C-4EA9-A596-2A2D6D86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4144" y="1686924"/>
            <a:ext cx="4438528" cy="3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Jenis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Usaha yang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Umumnya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Dari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hasil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analisis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tersebut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disarankan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memeriksa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proporsi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daerah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dituju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jika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ingin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membuka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usaha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. Jika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mayoritas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pertimbangkan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membuka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tetapi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jika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mayoritas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berbasis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non-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pertimbangkan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membuka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kafe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non-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waralaba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6A494B-E630-451D-9882-D7666DAA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86924"/>
            <a:ext cx="4438528" cy="325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A3E98-8C2C-4EA9-A596-2A2D6D86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4144" y="1686924"/>
            <a:ext cx="4438528" cy="32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3238"/>
                </a:solidFill>
                <a:latin typeface="Montserrat" panose="00000500000000000000" pitchFamily="2" charset="0"/>
              </a:rPr>
              <a:t>Distribusi</a:t>
            </a:r>
            <a:r>
              <a:rPr lang="en-US" b="1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latin typeface="Montserrat" panose="00000500000000000000" pitchFamily="2" charset="0"/>
              </a:rPr>
              <a:t>Jumlah</a:t>
            </a:r>
            <a:r>
              <a:rPr lang="en-US" b="1" dirty="0">
                <a:solidFill>
                  <a:srgbClr val="263238"/>
                </a:solidFill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latin typeface="Montserrat" panose="00000500000000000000" pitchFamily="2" charset="0"/>
              </a:rPr>
              <a:t>Kursi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Montserrat" panose="00000500000000000000" pitchFamily="2" charset="0"/>
              </a:rPr>
              <a:t>Mayoritas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waralaba</a:t>
            </a:r>
            <a:r>
              <a:rPr lang="en-US" sz="2000" dirty="0">
                <a:latin typeface="Montserrat" panose="00000500000000000000" pitchFamily="2" charset="0"/>
              </a:rPr>
              <a:t> di wilayah </a:t>
            </a:r>
            <a:r>
              <a:rPr lang="en-US" sz="2000" dirty="0" err="1">
                <a:latin typeface="Montserrat" panose="00000500000000000000" pitchFamily="2" charset="0"/>
              </a:rPr>
              <a:t>tersebut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lebih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banyak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menyediakan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tempat</a:t>
            </a:r>
            <a:r>
              <a:rPr lang="en-US" sz="2000" dirty="0">
                <a:latin typeface="Montserrat" panose="00000500000000000000" pitchFamily="2" charset="0"/>
              </a:rPr>
              <a:t> duduk </a:t>
            </a:r>
            <a:r>
              <a:rPr lang="en-US" sz="2000" dirty="0" err="1">
                <a:latin typeface="Montserrat" panose="00000500000000000000" pitchFamily="2" charset="0"/>
              </a:rPr>
              <a:t>kurang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dari</a:t>
            </a:r>
            <a:r>
              <a:rPr lang="en-US" sz="2000" dirty="0">
                <a:latin typeface="Montserrat" panose="00000500000000000000" pitchFamily="2" charset="0"/>
              </a:rPr>
              <a:t> 50 </a:t>
            </a:r>
            <a:r>
              <a:rPr lang="en-US" sz="2000" dirty="0" err="1">
                <a:latin typeface="Montserrat" panose="00000500000000000000" pitchFamily="2" charset="0"/>
              </a:rPr>
              <a:t>kursi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sehingga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jika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ingin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membuka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usaha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kafe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berbasis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waralaba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sebaiknya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mempertimbangkan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untuk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menyediakan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kurang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dari</a:t>
            </a:r>
            <a:r>
              <a:rPr lang="en-US" sz="2000" dirty="0">
                <a:latin typeface="Montserrat" panose="00000500000000000000" pitchFamily="2" charset="0"/>
              </a:rPr>
              <a:t> 50 </a:t>
            </a:r>
            <a:r>
              <a:rPr lang="en-US" sz="2000" dirty="0" err="1">
                <a:latin typeface="Montserrat" panose="00000500000000000000" pitchFamily="2" charset="0"/>
              </a:rPr>
              <a:t>kursi</a:t>
            </a:r>
            <a:r>
              <a:rPr lang="en-US" sz="2000" dirty="0">
                <a:latin typeface="Montserrat" panose="00000500000000000000" pitchFamily="2" charset="0"/>
              </a:rPr>
              <a:t> agar </a:t>
            </a:r>
            <a:r>
              <a:rPr lang="en-US" sz="2000" dirty="0" err="1">
                <a:latin typeface="Montserrat" panose="00000500000000000000" pitchFamily="2" charset="0"/>
              </a:rPr>
              <a:t>sesuai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dengan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mayoritas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usaha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waralaba</a:t>
            </a:r>
            <a:r>
              <a:rPr lang="en-US" sz="2000" dirty="0">
                <a:latin typeface="Montserrat" panose="00000500000000000000" pitchFamily="2" charset="0"/>
              </a:rPr>
              <a:t> di wilayah </a:t>
            </a:r>
            <a:r>
              <a:rPr lang="en-US" sz="2000" dirty="0" err="1">
                <a:latin typeface="Montserrat" panose="00000500000000000000" pitchFamily="2" charset="0"/>
              </a:rPr>
              <a:t>tersebut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  <a:endParaRPr lang="en-US" sz="2000" b="0" dirty="0">
              <a:solidFill>
                <a:srgbClr val="263238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9B74-2DDA-4DBE-B2A3-6CAB316A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3315" y="1690688"/>
            <a:ext cx="3245370" cy="325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1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Jumlah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Rata-rata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Kursi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Setiap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b="1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Jenis</a:t>
            </a:r>
            <a:r>
              <a:rPr lang="en-US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Usaha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Analisis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Jumlah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Kursi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Rata-Rata pada Usaha Cafe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Menunjukkan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Sebanyak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25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Kursi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: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Menentukan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Ukuran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Lokasi dan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Kapasitas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yang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Tepat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Cafe Anda.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Selain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Itu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Perbandingan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Dengan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Jumlah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Kursi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Rata-Rata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dari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Jenis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Usaha Lain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Dapat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Dilakukan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Menentukan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Kembali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Jumlah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2000" b="0" dirty="0" err="1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Kursi</a:t>
            </a:r>
            <a:r>
              <a:rPr lang="en-US" sz="2000" b="0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 yang Optimal.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9B74-2DDA-4DBE-B2A3-6CAB316A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16" y="1690688"/>
            <a:ext cx="11389568" cy="32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9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10 Nama Jalan Teratas Berdasarkan Jumlah Usaha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Montserrat" panose="00000500000000000000" pitchFamily="2" charset="0"/>
              </a:rPr>
              <a:t>Dalam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memutuskan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untuk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membuka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kafe</a:t>
            </a:r>
            <a:r>
              <a:rPr lang="en-US" sz="2000" dirty="0">
                <a:latin typeface="Montserrat" panose="00000500000000000000" pitchFamily="2" charset="0"/>
              </a:rPr>
              <a:t> di salah </a:t>
            </a:r>
            <a:r>
              <a:rPr lang="en-US" sz="2000" dirty="0" err="1">
                <a:latin typeface="Montserrat" panose="00000500000000000000" pitchFamily="2" charset="0"/>
              </a:rPr>
              <a:t>satu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jalan</a:t>
            </a:r>
            <a:r>
              <a:rPr lang="en-US" sz="2000" dirty="0">
                <a:latin typeface="Montserrat" panose="00000500000000000000" pitchFamily="2" charset="0"/>
              </a:rPr>
              <a:t> di </a:t>
            </a:r>
            <a:r>
              <a:rPr lang="en-US" sz="2000" dirty="0" err="1">
                <a:latin typeface="Montserrat" panose="00000500000000000000" pitchFamily="2" charset="0"/>
              </a:rPr>
              <a:t>atas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penting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untuk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mempertimbangkan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potensi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bisnis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kafe</a:t>
            </a:r>
            <a:r>
              <a:rPr lang="en-US" sz="2000" dirty="0">
                <a:latin typeface="Montserrat" panose="00000500000000000000" pitchFamily="2" charset="0"/>
              </a:rPr>
              <a:t> di </a:t>
            </a:r>
            <a:r>
              <a:rPr lang="en-US" sz="2000" dirty="0" err="1">
                <a:latin typeface="Montserrat" panose="00000500000000000000" pitchFamily="2" charset="0"/>
              </a:rPr>
              <a:t>jalan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tersebut</a:t>
            </a:r>
            <a:r>
              <a:rPr lang="en-US" sz="2000" dirty="0"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latin typeface="Montserrat" panose="00000500000000000000" pitchFamily="2" charset="0"/>
              </a:rPr>
              <a:t>terlihat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baik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karena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banyaknya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jumlah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usaha</a:t>
            </a:r>
            <a:r>
              <a:rPr lang="en-US" sz="2000" dirty="0"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latin typeface="Montserrat" panose="00000500000000000000" pitchFamily="2" charset="0"/>
              </a:rPr>
              <a:t>telah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berdiri</a:t>
            </a:r>
            <a:r>
              <a:rPr lang="en-US" sz="2000" dirty="0">
                <a:latin typeface="Montserrat" panose="00000500000000000000" pitchFamily="2" charset="0"/>
              </a:rPr>
              <a:t> di </a:t>
            </a:r>
            <a:r>
              <a:rPr lang="en-US" sz="2000" dirty="0" err="1">
                <a:latin typeface="Montserrat" panose="00000500000000000000" pitchFamily="2" charset="0"/>
              </a:rPr>
              <a:t>sana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9B74-2DDA-4DBE-B2A3-6CAB316A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17" y="1690688"/>
            <a:ext cx="11389565" cy="32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9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E3A-7027-4393-86A6-696062C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Distribusi Jumlah Kursi</a:t>
            </a:r>
            <a:br>
              <a:rPr lang="fi-FI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</a:br>
            <a:r>
              <a:rPr lang="fi-FI" b="1" dirty="0">
                <a:solidFill>
                  <a:srgbClr val="263238"/>
                </a:solidFill>
                <a:effectLst/>
                <a:latin typeface="Montserrat" panose="00000500000000000000" pitchFamily="2" charset="0"/>
              </a:rPr>
              <a:t>di Jalan W SUNSET BLVD</a:t>
            </a:r>
            <a:endParaRPr lang="en-US" b="1" dirty="0">
              <a:solidFill>
                <a:srgbClr val="263238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5F0E-D214-4EBD-BBEE-495BC4BF3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8988"/>
            <a:ext cx="10515600" cy="10930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Montserrat" panose="00000500000000000000" pitchFamily="2" charset="0"/>
              </a:rPr>
              <a:t>Untuk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membuka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kafe</a:t>
            </a:r>
            <a:r>
              <a:rPr lang="en-US" sz="2000" dirty="0">
                <a:latin typeface="Montserrat" panose="00000500000000000000" pitchFamily="2" charset="0"/>
              </a:rPr>
              <a:t> di W SUNSET BLVD, </a:t>
            </a:r>
            <a:r>
              <a:rPr lang="en-US" sz="2000" dirty="0" err="1">
                <a:latin typeface="Montserrat" panose="00000500000000000000" pitchFamily="2" charset="0"/>
              </a:rPr>
              <a:t>sebaiknya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pertimbangkan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kapasitas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kurang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dari</a:t>
            </a:r>
            <a:r>
              <a:rPr lang="en-US" sz="2000" dirty="0">
                <a:latin typeface="Montserrat" panose="00000500000000000000" pitchFamily="2" charset="0"/>
              </a:rPr>
              <a:t> 50 </a:t>
            </a:r>
            <a:r>
              <a:rPr lang="en-US" sz="2000" dirty="0" err="1">
                <a:latin typeface="Montserrat" panose="00000500000000000000" pitchFamily="2" charset="0"/>
              </a:rPr>
              <a:t>kursi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karena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hanya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ada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sekitar</a:t>
            </a:r>
            <a:r>
              <a:rPr lang="en-US" sz="2000" dirty="0">
                <a:latin typeface="Montserrat" panose="00000500000000000000" pitchFamily="2" charset="0"/>
              </a:rPr>
              <a:t> 90 unit yang </a:t>
            </a:r>
            <a:r>
              <a:rPr lang="en-US" sz="2000" dirty="0" err="1">
                <a:latin typeface="Montserrat" panose="00000500000000000000" pitchFamily="2" charset="0"/>
              </a:rPr>
              <a:t>menyediakan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lebih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dari</a:t>
            </a:r>
            <a:r>
              <a:rPr lang="en-US" sz="2000" dirty="0">
                <a:latin typeface="Montserrat" panose="00000500000000000000" pitchFamily="2" charset="0"/>
              </a:rPr>
              <a:t> 50 </a:t>
            </a:r>
            <a:r>
              <a:rPr lang="en-US" sz="2000" dirty="0" err="1">
                <a:latin typeface="Montserrat" panose="00000500000000000000" pitchFamily="2" charset="0"/>
              </a:rPr>
              <a:t>kursi</a:t>
            </a:r>
            <a:r>
              <a:rPr lang="en-US" sz="2000" dirty="0">
                <a:latin typeface="Montserrat" panose="00000500000000000000" pitchFamily="2" charset="0"/>
              </a:rPr>
              <a:t>. </a:t>
            </a:r>
            <a:r>
              <a:rPr lang="en-US" sz="2000" dirty="0" err="1">
                <a:latin typeface="Montserrat" panose="00000500000000000000" pitchFamily="2" charset="0"/>
              </a:rPr>
              <a:t>Kapasitas</a:t>
            </a:r>
            <a:r>
              <a:rPr lang="en-US" sz="2000" dirty="0">
                <a:latin typeface="Montserrat" panose="00000500000000000000" pitchFamily="2" charset="0"/>
              </a:rPr>
              <a:t> yang </a:t>
            </a:r>
            <a:r>
              <a:rPr lang="en-US" sz="2000" dirty="0" err="1">
                <a:latin typeface="Montserrat" panose="00000500000000000000" pitchFamily="2" charset="0"/>
              </a:rPr>
              <a:t>tidak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terlalu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besar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dapat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membantu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mengatur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biaya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operasional</a:t>
            </a:r>
            <a:r>
              <a:rPr lang="en-US" sz="2000" dirty="0">
                <a:latin typeface="Montserrat" panose="00000500000000000000" pitchFamily="2" charset="0"/>
              </a:rPr>
              <a:t>. </a:t>
            </a:r>
            <a:r>
              <a:rPr lang="en-US" sz="2000" dirty="0" err="1">
                <a:latin typeface="Montserrat" panose="00000500000000000000" pitchFamily="2" charset="0"/>
              </a:rPr>
              <a:t>Namun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keputusan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akhir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harus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disesuaikan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dengan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kondisi</a:t>
            </a:r>
            <a:r>
              <a:rPr lang="en-US" sz="2000" dirty="0">
                <a:latin typeface="Montserrat" panose="00000500000000000000" pitchFamily="2" charset="0"/>
              </a:rPr>
              <a:t> pasar dan </a:t>
            </a:r>
            <a:r>
              <a:rPr lang="en-US" sz="2000" dirty="0" err="1">
                <a:latin typeface="Montserrat" panose="00000500000000000000" pitchFamily="2" charset="0"/>
              </a:rPr>
              <a:t>segmentasi</a:t>
            </a:r>
            <a:r>
              <a:rPr lang="en-US" sz="2000" dirty="0">
                <a:latin typeface="Montserrat" panose="00000500000000000000" pitchFamily="2" charset="0"/>
              </a:rPr>
              <a:t> target pasar yang </a:t>
            </a:r>
            <a:r>
              <a:rPr lang="en-US" sz="2000" dirty="0" err="1">
                <a:latin typeface="Montserrat" panose="00000500000000000000" pitchFamily="2" charset="0"/>
              </a:rPr>
              <a:t>diinginkan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9B74-2DDA-4DBE-B2A3-6CAB316AB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1499" y="1690688"/>
            <a:ext cx="3129001" cy="32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5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450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SemiBold</vt:lpstr>
      <vt:lpstr>Office Theme</vt:lpstr>
      <vt:lpstr>Analisis Potensi Pasar</vt:lpstr>
      <vt:lpstr>Kesimpulan Umum</vt:lpstr>
      <vt:lpstr>Proporsi Berbagai Jenis Usaha</vt:lpstr>
      <vt:lpstr>Proporsi Usaha Berbasis Waralaba dan Nonwaralaba</vt:lpstr>
      <vt:lpstr>Jenis Usaha yang Umumnya Berbasis Waralaba</vt:lpstr>
      <vt:lpstr>Distribusi Jumlah Kursi</vt:lpstr>
      <vt:lpstr>Jumlah Rata-rata Kursi di Setiap Jenis Usaha</vt:lpstr>
      <vt:lpstr>10 Nama Jalan Teratas Berdasarkan Jumlah Usaha</vt:lpstr>
      <vt:lpstr>Distribusi Jumlah Kursi di Jalan W SUNSET BLVD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Potensi Pasar</dc:title>
  <dc:creator>Faisal</dc:creator>
  <cp:lastModifiedBy>Faisal</cp:lastModifiedBy>
  <cp:revision>6</cp:revision>
  <dcterms:created xsi:type="dcterms:W3CDTF">2023-04-18T16:46:41Z</dcterms:created>
  <dcterms:modified xsi:type="dcterms:W3CDTF">2023-04-20T00:10:14Z</dcterms:modified>
</cp:coreProperties>
</file>