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6"/>
  </p:notesMasterIdLst>
  <p:sldIdLst>
    <p:sldId id="256" r:id="rId2"/>
    <p:sldId id="257" r:id="rId3"/>
    <p:sldId id="272" r:id="rId4"/>
    <p:sldId id="298" r:id="rId5"/>
    <p:sldId id="305" r:id="rId6"/>
    <p:sldId id="307" r:id="rId7"/>
    <p:sldId id="306" r:id="rId8"/>
    <p:sldId id="304" r:id="rId9"/>
    <p:sldId id="308" r:id="rId10"/>
    <p:sldId id="288" r:id="rId11"/>
    <p:sldId id="277" r:id="rId12"/>
    <p:sldId id="278" r:id="rId13"/>
    <p:sldId id="265" r:id="rId14"/>
    <p:sldId id="289" r:id="rId15"/>
    <p:sldId id="291" r:id="rId16"/>
    <p:sldId id="309" r:id="rId17"/>
    <p:sldId id="292" r:id="rId18"/>
    <p:sldId id="293" r:id="rId19"/>
    <p:sldId id="296" r:id="rId20"/>
    <p:sldId id="297" r:id="rId21"/>
    <p:sldId id="300" r:id="rId22"/>
    <p:sldId id="311" r:id="rId23"/>
    <p:sldId id="302" r:id="rId24"/>
    <p:sldId id="301" r:id="rId25"/>
    <p:sldId id="286" r:id="rId26"/>
    <p:sldId id="269" r:id="rId27"/>
    <p:sldId id="270" r:id="rId28"/>
    <p:sldId id="271" r:id="rId29"/>
    <p:sldId id="303" r:id="rId30"/>
    <p:sldId id="261" r:id="rId31"/>
    <p:sldId id="263" r:id="rId32"/>
    <p:sldId id="285" r:id="rId33"/>
    <p:sldId id="310" r:id="rId34"/>
    <p:sldId id="312" r:id="rId3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inimized">
    <p:restoredLeft sz="14995" autoAdjust="0"/>
    <p:restoredTop sz="56361" autoAdjust="0"/>
  </p:normalViewPr>
  <p:slideViewPr>
    <p:cSldViewPr>
      <p:cViewPr varScale="1">
        <p:scale>
          <a:sx n="19" d="100"/>
          <a:sy n="19" d="100"/>
        </p:scale>
        <p:origin x="-3125"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0465C5-C738-4D1F-8FE8-C6D12BF28560}" type="datetimeFigureOut">
              <a:rPr kumimoji="1" lang="ja-JP" altLang="en-US" smtClean="0"/>
              <a:pPr/>
              <a:t>2013/7/19</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2D0E6E-6742-43B0-BDEA-A754D7499601}"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本日はお集まり頂きましてありがとうございます。</a:t>
            </a:r>
            <a:endParaRPr kumimoji="1" lang="en-US" altLang="ja-JP" dirty="0" smtClean="0"/>
          </a:p>
          <a:p>
            <a:r>
              <a:rPr kumimoji="1" lang="ja-JP" altLang="en-US" dirty="0" smtClean="0"/>
              <a:t>今日はちょっとした感動を味わってもらえればと思って準備してきましたので、</a:t>
            </a:r>
            <a:r>
              <a:rPr kumimoji="1" lang="ja-JP" altLang="en-US" dirty="0" smtClean="0"/>
              <a:t>どうぞよろしくお願いいたします。</a:t>
            </a:r>
            <a:endParaRPr kumimoji="1" lang="en-US" altLang="ja-JP" dirty="0" smtClean="0"/>
          </a:p>
          <a:p>
            <a:r>
              <a:rPr kumimoji="1" lang="ja-JP" altLang="en-US" dirty="0" smtClean="0"/>
              <a:t>「アジャイル開発のすすめ」と題して株式会社ハイビッツの鈴木と松田が発表させて頂きます。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1</a:t>
            </a:fld>
            <a:endParaRPr kumimoji="1" lang="ja-JP"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これは私が経験したプロジェクトで、</a:t>
            </a:r>
            <a:r>
              <a:rPr kumimoji="1" lang="en-US" altLang="ja-JP" dirty="0" smtClean="0"/>
              <a:t>12</a:t>
            </a:r>
            <a:r>
              <a:rPr kumimoji="1" lang="ja-JP" altLang="en-US" dirty="0" smtClean="0"/>
              <a:t>年</a:t>
            </a:r>
            <a:r>
              <a:rPr kumimoji="1" lang="en-US" altLang="ja-JP" dirty="0" smtClean="0"/>
              <a:t>4</a:t>
            </a:r>
            <a:r>
              <a:rPr kumimoji="1" lang="ja-JP" altLang="en-US" dirty="0" smtClean="0"/>
              <a:t>月に基本設計がスタートして</a:t>
            </a:r>
            <a:r>
              <a:rPr kumimoji="1" lang="en-US" altLang="ja-JP" dirty="0" smtClean="0"/>
              <a:t>13</a:t>
            </a:r>
            <a:r>
              <a:rPr kumimoji="1" lang="ja-JP" altLang="en-US" dirty="0" smtClean="0"/>
              <a:t>年</a:t>
            </a:r>
            <a:r>
              <a:rPr kumimoji="1" lang="en-US" altLang="ja-JP" dirty="0" smtClean="0"/>
              <a:t>5</a:t>
            </a:r>
            <a:r>
              <a:rPr kumimoji="1" lang="ja-JP" altLang="en-US" dirty="0" smtClean="0"/>
              <a:t>月に</a:t>
            </a:r>
            <a:r>
              <a:rPr kumimoji="1" lang="en-US" altLang="ja-JP" dirty="0" smtClean="0"/>
              <a:t>C/O</a:t>
            </a:r>
            <a:r>
              <a:rPr kumimoji="1" lang="ja-JP" altLang="en-US" dirty="0" smtClean="0"/>
              <a:t>したプロジェクトがありまして、</a:t>
            </a:r>
            <a:endParaRPr kumimoji="1" lang="en-US" altLang="ja-JP" dirty="0" smtClean="0"/>
          </a:p>
          <a:p>
            <a:r>
              <a:rPr kumimoji="1" lang="ja-JP" altLang="en-US" dirty="0" smtClean="0"/>
              <a:t>実際にお客さんが自分たちのソフトウェアを触ったのが</a:t>
            </a:r>
            <a:r>
              <a:rPr kumimoji="1" lang="en-US" altLang="ja-JP" dirty="0" smtClean="0"/>
              <a:t>13</a:t>
            </a:r>
            <a:r>
              <a:rPr kumimoji="1" lang="ja-JP" altLang="en-US" dirty="0" smtClean="0"/>
              <a:t>年</a:t>
            </a:r>
            <a:r>
              <a:rPr kumimoji="1" lang="en-US" altLang="ja-JP" dirty="0" smtClean="0"/>
              <a:t>3</a:t>
            </a:r>
            <a:r>
              <a:rPr kumimoji="1" lang="ja-JP" altLang="en-US" dirty="0" smtClean="0"/>
              <a:t>月です。本当に最後の最後です。</a:t>
            </a:r>
            <a:endParaRPr kumimoji="1" lang="en-US" altLang="ja-JP" dirty="0" smtClean="0"/>
          </a:p>
          <a:p>
            <a:r>
              <a:rPr kumimoji="1" lang="ja-JP" altLang="en-US" dirty="0" smtClean="0"/>
              <a:t>これがチーム</a:t>
            </a:r>
            <a:r>
              <a:rPr kumimoji="1" lang="en-US" altLang="ja-JP" dirty="0" smtClean="0"/>
              <a:t>A</a:t>
            </a:r>
          </a:p>
          <a:p>
            <a:r>
              <a:rPr kumimoji="1" lang="ja-JP" altLang="en-US" dirty="0" smtClean="0"/>
              <a:t>続いて、チーム</a:t>
            </a:r>
            <a:r>
              <a:rPr kumimoji="1" lang="en-US" altLang="ja-JP" dirty="0" smtClean="0"/>
              <a:t>B</a:t>
            </a:r>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12</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ここにいる松田なんかはまさにチーム</a:t>
            </a:r>
            <a:r>
              <a:rPr kumimoji="1" lang="en-US" altLang="ja-JP" dirty="0" smtClean="0"/>
              <a:t>B</a:t>
            </a:r>
            <a:r>
              <a:rPr kumimoji="1" lang="ja-JP" altLang="en-US" dirty="0" err="1" smtClean="0"/>
              <a:t>のような</a:t>
            </a:r>
            <a:r>
              <a:rPr kumimoji="1" lang="ja-JP" altLang="en-US" dirty="0" smtClean="0"/>
              <a:t>形でやっていまして、</a:t>
            </a:r>
            <a:endParaRPr kumimoji="1" lang="en-US" altLang="ja-JP" dirty="0" smtClean="0"/>
          </a:p>
          <a:p>
            <a:r>
              <a:rPr kumimoji="1" lang="ja-JP" altLang="en-US" dirty="0" smtClean="0"/>
              <a:t>あなたが顧客なら、限られた予算を使って、さぁどちらのチームにお願いするか。</a:t>
            </a:r>
            <a:endParaRPr kumimoji="1" lang="en-US" altLang="ja-JP" dirty="0" smtClean="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13</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チーム</a:t>
            </a:r>
            <a:r>
              <a:rPr kumimoji="1" lang="en-US" altLang="ja-JP" dirty="0" smtClean="0"/>
              <a:t>B</a:t>
            </a:r>
            <a:r>
              <a:rPr kumimoji="1" lang="ja-JP" altLang="en-US" dirty="0" smtClean="0"/>
              <a:t>が顧客価値中心ということになり、</a:t>
            </a:r>
            <a:endParaRPr kumimoji="1" lang="en-US" altLang="ja-JP" dirty="0" smtClean="0"/>
          </a:p>
          <a:p>
            <a:r>
              <a:rPr kumimoji="1" lang="ja-JP" altLang="en-US" dirty="0" smtClean="0"/>
              <a:t>アジャイルはチーム</a:t>
            </a:r>
            <a:r>
              <a:rPr kumimoji="1" lang="en-US" altLang="ja-JP" dirty="0" smtClean="0"/>
              <a:t>B</a:t>
            </a:r>
            <a:r>
              <a:rPr kumimoji="1" lang="ja-JP" altLang="en-US" dirty="0" smtClean="0"/>
              <a:t>ということになります。</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14</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3</a:t>
            </a:r>
            <a:r>
              <a:rPr kumimoji="1" lang="ja-JP" altLang="en-US" dirty="0" err="1" smtClean="0"/>
              <a:t>つの</a:t>
            </a:r>
            <a:r>
              <a:rPr kumimoji="1" lang="ja-JP" altLang="en-US" dirty="0" smtClean="0"/>
              <a:t>真実とは何か？</a:t>
            </a:r>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16</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1</a:t>
            </a:r>
            <a:r>
              <a:rPr kumimoji="1" lang="ja-JP" altLang="en-US" dirty="0" smtClean="0"/>
              <a:t>つ目　最初に全ての要件を集めることはできない。</a:t>
            </a:r>
            <a:endParaRPr kumimoji="1" lang="en-US" altLang="ja-JP" dirty="0" smtClean="0"/>
          </a:p>
          <a:p>
            <a:endParaRPr kumimoji="1" lang="en-US" altLang="ja-JP" dirty="0" smtClean="0"/>
          </a:p>
          <a:p>
            <a:r>
              <a:rPr kumimoji="1" lang="ja-JP" altLang="en-US" dirty="0" smtClean="0"/>
              <a:t>わたしなんかはこれを認めてしまうと困ってしまいますね。要件そろわないと見積もりできないとか言ってしまいます。</a:t>
            </a:r>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18</a:t>
            </a:fld>
            <a:endParaRPr kumimoji="1" lang="ja-JP"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続いて、２つ目　集めたところで要件は必ずと言っていいほど変わる</a:t>
            </a:r>
            <a:endParaRPr kumimoji="1" lang="en-US" altLang="ja-JP" dirty="0" smtClean="0"/>
          </a:p>
          <a:p>
            <a:endParaRPr kumimoji="1" lang="en-US" altLang="ja-JP" dirty="0" smtClean="0"/>
          </a:p>
          <a:p>
            <a:r>
              <a:rPr kumimoji="1" lang="ja-JP" altLang="en-US" dirty="0" smtClean="0"/>
              <a:t>これもわたしなんかは認められないですね。完全に仕様変更で追加工数もらっちゃいますね。</a:t>
            </a:r>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19</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で、</a:t>
            </a:r>
            <a:r>
              <a:rPr kumimoji="1" lang="en-US" altLang="ja-JP" dirty="0" smtClean="0"/>
              <a:t>3</a:t>
            </a:r>
            <a:r>
              <a:rPr kumimoji="1" lang="ja-JP" altLang="en-US" dirty="0" smtClean="0"/>
              <a:t>つ目　やるべきことはいつだって、与えられた予算と時間より多い</a:t>
            </a:r>
            <a:endParaRPr kumimoji="1" lang="en-US" altLang="ja-JP" dirty="0" smtClean="0"/>
          </a:p>
          <a:p>
            <a:r>
              <a:rPr kumimoji="1" lang="ja-JP" altLang="en-US" dirty="0" smtClean="0"/>
              <a:t>これもまさに真実って感じなんですけど、普通は認められないですね。</a:t>
            </a:r>
            <a:endParaRPr kumimoji="1" lang="en-US" altLang="ja-JP" dirty="0" smtClean="0"/>
          </a:p>
          <a:p>
            <a:r>
              <a:rPr kumimoji="1" lang="ja-JP" altLang="en-US" dirty="0" smtClean="0"/>
              <a:t>ただの見積もりミスですね。</a:t>
            </a:r>
            <a:endParaRPr kumimoji="1" lang="en-US" altLang="ja-JP" dirty="0" smtClean="0"/>
          </a:p>
          <a:p>
            <a:endParaRPr kumimoji="1" lang="en-US" altLang="ja-JP" dirty="0" smtClean="0"/>
          </a:p>
          <a:p>
            <a:r>
              <a:rPr kumimoji="1" lang="ja-JP" altLang="en-US" dirty="0" smtClean="0"/>
              <a:t>ですけど、アジャイルではこの３つを認めているんです。</a:t>
            </a:r>
            <a:endParaRPr kumimoji="1" lang="en-US" altLang="ja-JP" dirty="0" smtClean="0"/>
          </a:p>
          <a:p>
            <a:r>
              <a:rPr kumimoji="1" lang="ja-JP" altLang="en-US" dirty="0" smtClean="0"/>
              <a:t>この３つの真実を認めたうえで、これを前提として、じゃぁどうやって開発していこうかと考えていく。</a:t>
            </a:r>
            <a:endParaRPr kumimoji="1" lang="en-US" altLang="ja-JP" dirty="0" smtClean="0"/>
          </a:p>
          <a:p>
            <a:r>
              <a:rPr kumimoji="1" lang="ja-JP" altLang="en-US" dirty="0" smtClean="0"/>
              <a:t>それがアジャイル</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20</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現実的な計画→どういうことか</a:t>
            </a:r>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22</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当初</a:t>
            </a:r>
            <a:r>
              <a:rPr lang="ja-JP" altLang="en-US" sz="1200" dirty="0" smtClean="0"/>
              <a:t>立てた</a:t>
            </a:r>
            <a:r>
              <a:rPr kumimoji="1" lang="ja-JP" altLang="en-US" sz="1200" dirty="0" smtClean="0"/>
              <a:t>計画は想像以上に信頼できない</a:t>
            </a:r>
            <a:endParaRPr kumimoji="1" lang="en-US" altLang="ja-JP" dirty="0" smtClean="0"/>
          </a:p>
          <a:p>
            <a:r>
              <a:rPr kumimoji="1" lang="en-US" altLang="ja-JP" dirty="0" smtClean="0"/>
              <a:t>1</a:t>
            </a:r>
            <a:r>
              <a:rPr kumimoji="1" lang="ja-JP" altLang="en-US" dirty="0" smtClean="0"/>
              <a:t>年も</a:t>
            </a:r>
            <a:r>
              <a:rPr kumimoji="1" lang="en-US" altLang="ja-JP" dirty="0" smtClean="0"/>
              <a:t>2</a:t>
            </a:r>
            <a:r>
              <a:rPr kumimoji="1" lang="ja-JP" altLang="en-US" dirty="0" smtClean="0"/>
              <a:t>年も前に立てた計画は信用できないですよ。</a:t>
            </a:r>
            <a:endParaRPr kumimoji="1" lang="en-US" altLang="ja-JP" dirty="0" smtClean="0"/>
          </a:p>
          <a:p>
            <a:r>
              <a:rPr kumimoji="1" lang="ja-JP" altLang="en-US" dirty="0" smtClean="0"/>
              <a:t>なぜか。それは。</a:t>
            </a:r>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23</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24</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まずは自己紹介ですが、株式会社ハイビッツは</a:t>
            </a:r>
            <a:r>
              <a:rPr kumimoji="1" lang="en-US" altLang="ja-JP" dirty="0" smtClean="0"/>
              <a:t>2007</a:t>
            </a:r>
            <a:r>
              <a:rPr kumimoji="1" lang="ja-JP" altLang="en-US" dirty="0" smtClean="0"/>
              <a:t>年</a:t>
            </a:r>
            <a:r>
              <a:rPr kumimoji="1" lang="en-US" altLang="ja-JP" dirty="0" smtClean="0"/>
              <a:t>2</a:t>
            </a:r>
            <a:r>
              <a:rPr kumimoji="1" lang="ja-JP" altLang="en-US" dirty="0" smtClean="0"/>
              <a:t>月に</a:t>
            </a:r>
            <a:r>
              <a:rPr kumimoji="1" lang="ja-JP" altLang="en-US" dirty="0" smtClean="0"/>
              <a:t>設立、今年で</a:t>
            </a:r>
            <a:r>
              <a:rPr kumimoji="1" lang="en-US" altLang="ja-JP" dirty="0" smtClean="0"/>
              <a:t>7</a:t>
            </a:r>
            <a:r>
              <a:rPr kumimoji="1" lang="ja-JP" altLang="en-US" dirty="0" smtClean="0"/>
              <a:t>期目の会社になります。</a:t>
            </a:r>
            <a:endParaRPr kumimoji="1" lang="en-US" altLang="ja-JP" dirty="0" smtClean="0"/>
          </a:p>
          <a:p>
            <a:r>
              <a:rPr kumimoji="1" lang="ja-JP" altLang="en-US" dirty="0" smtClean="0"/>
              <a:t>社員は私と横にいる松田の</a:t>
            </a:r>
            <a:r>
              <a:rPr kumimoji="1" lang="en-US" altLang="ja-JP" dirty="0" smtClean="0"/>
              <a:t>2</a:t>
            </a:r>
            <a:r>
              <a:rPr kumimoji="1" lang="ja-JP" altLang="en-US" dirty="0" smtClean="0"/>
              <a:t>人で創業当時からやっております。</a:t>
            </a:r>
            <a:endParaRPr kumimoji="1" lang="en-US" altLang="ja-JP" dirty="0" smtClean="0"/>
          </a:p>
          <a:p>
            <a:r>
              <a:rPr kumimoji="1" lang="en-US" altLang="ja-JP" dirty="0" smtClean="0"/>
              <a:t>2</a:t>
            </a:r>
            <a:r>
              <a:rPr kumimoji="1" lang="ja-JP" altLang="en-US" dirty="0" smtClean="0"/>
              <a:t>人とも北海道に思い入れがありまして、本社は北海道、実は</a:t>
            </a:r>
            <a:r>
              <a:rPr kumimoji="1" lang="en-US" altLang="ja-JP" dirty="0" smtClean="0"/>
              <a:t>2</a:t>
            </a:r>
            <a:r>
              <a:rPr kumimoji="1" lang="ja-JP" altLang="en-US" dirty="0" smtClean="0"/>
              <a:t>人とも未だに住民票は北海道にあります。</a:t>
            </a:r>
            <a:endParaRPr kumimoji="1" lang="en-US" altLang="ja-JP" dirty="0" smtClean="0"/>
          </a:p>
          <a:p>
            <a:r>
              <a:rPr kumimoji="1" lang="ja-JP" altLang="en-US" dirty="0" smtClean="0"/>
              <a:t>社内システムは</a:t>
            </a:r>
            <a:r>
              <a:rPr kumimoji="1" lang="en-US" altLang="ja-JP" dirty="0" smtClean="0"/>
              <a:t>Ruby</a:t>
            </a:r>
            <a:r>
              <a:rPr kumimoji="1" lang="en-US" altLang="ja-JP" baseline="0" dirty="0" smtClean="0"/>
              <a:t> on Rails</a:t>
            </a:r>
            <a:r>
              <a:rPr kumimoji="1" lang="ja-JP" altLang="en-US" baseline="0" dirty="0" smtClean="0"/>
              <a:t>作っていて、例えば帳簿をつけたり、決算書を作成したりするシステムを作っています。</a:t>
            </a:r>
            <a:endParaRPr kumimoji="1" lang="en-US" altLang="ja-JP" baseline="0" dirty="0" smtClean="0"/>
          </a:p>
          <a:p>
            <a:r>
              <a:rPr kumimoji="1" lang="ja-JP" altLang="en-US" baseline="0" dirty="0" smtClean="0"/>
              <a:t>一部マスタメンテに</a:t>
            </a:r>
            <a:r>
              <a:rPr kumimoji="1" lang="en-US" altLang="ja-JP" baseline="0" dirty="0" smtClean="0"/>
              <a:t>Java on </a:t>
            </a:r>
            <a:r>
              <a:rPr kumimoji="1" lang="en-US" altLang="ja-JP" baseline="0" dirty="0" err="1" smtClean="0"/>
              <a:t>GoogleAppEngine</a:t>
            </a:r>
            <a:r>
              <a:rPr kumimoji="1" lang="ja-JP" altLang="en-US" baseline="0" dirty="0" smtClean="0"/>
              <a:t>を採用しています。</a:t>
            </a:r>
            <a:endParaRPr kumimoji="1" lang="en-US" altLang="ja-JP" baseline="0" dirty="0" smtClean="0"/>
          </a:p>
          <a:p>
            <a:endParaRPr kumimoji="1" lang="en-US" altLang="ja-JP" dirty="0" smtClean="0"/>
          </a:p>
          <a:p>
            <a:r>
              <a:rPr kumimoji="1" lang="ja-JP" altLang="en-US" dirty="0" smtClean="0"/>
              <a:t>他に紹介できることといえば、開発合宿。 </a:t>
            </a:r>
            <a:r>
              <a:rPr kumimoji="1" lang="en-US" altLang="ja-JP" dirty="0" smtClean="0"/>
              <a:t>2010</a:t>
            </a:r>
            <a:r>
              <a:rPr kumimoji="1" lang="ja-JP" altLang="en-US" dirty="0" smtClean="0"/>
              <a:t>年に</a:t>
            </a:r>
            <a:r>
              <a:rPr kumimoji="1" lang="ja-JP" altLang="en-US" baseline="0" dirty="0" smtClean="0"/>
              <a:t>個人事業主の方たちを集めて、伊豆で会議室を貸し切って</a:t>
            </a:r>
            <a:endParaRPr kumimoji="1" lang="en-US" altLang="ja-JP" baseline="0" dirty="0" smtClean="0"/>
          </a:p>
          <a:p>
            <a:r>
              <a:rPr kumimoji="1" lang="ja-JP" altLang="en-US" baseline="0" dirty="0" smtClean="0"/>
              <a:t>１人１個のアンドロイド</a:t>
            </a:r>
            <a:r>
              <a:rPr kumimoji="1" lang="ja-JP" altLang="en-US" baseline="0" dirty="0" smtClean="0"/>
              <a:t>の携帯アプリを</a:t>
            </a:r>
            <a:r>
              <a:rPr kumimoji="1" lang="ja-JP" altLang="en-US" baseline="0" dirty="0" smtClean="0"/>
              <a:t>開発するという企画をしました。</a:t>
            </a:r>
            <a:endParaRPr kumimoji="1" lang="en-US" altLang="ja-JP" baseline="0" dirty="0" smtClean="0"/>
          </a:p>
          <a:p>
            <a:endParaRPr kumimoji="1" lang="en-US" altLang="ja-JP" baseline="0" dirty="0" smtClean="0"/>
          </a:p>
          <a:p>
            <a:r>
              <a:rPr kumimoji="1" lang="ja-JP" altLang="en-US" baseline="0" dirty="0" smtClean="0"/>
              <a:t>で、さっそく今日話すことなんですが。</a:t>
            </a:r>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2</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トラブル続出　他</a:t>
            </a:r>
            <a:r>
              <a:rPr kumimoji="1" lang="ja-JP" altLang="en-US" dirty="0" smtClean="0"/>
              <a:t>の案件がトラブってメンバが離脱</a:t>
            </a:r>
            <a:endParaRPr kumimoji="1" lang="en-US" altLang="ja-JP" dirty="0" smtClean="0"/>
          </a:p>
          <a:p>
            <a:r>
              <a:rPr kumimoji="1" lang="ja-JP" altLang="en-US" dirty="0" smtClean="0"/>
              <a:t>代わりの技術者を見つけようとしても見つからない</a:t>
            </a:r>
            <a:endParaRPr kumimoji="1" lang="en-US" altLang="ja-JP" dirty="0" smtClean="0"/>
          </a:p>
          <a:p>
            <a:r>
              <a:rPr kumimoji="1" lang="ja-JP" altLang="en-US" dirty="0" smtClean="0"/>
              <a:t>顧客からは要件が変わった、トップ判断でリリースが前倒しになった</a:t>
            </a:r>
            <a:endParaRPr kumimoji="1" lang="en-US" altLang="ja-JP" dirty="0" smtClean="0"/>
          </a:p>
          <a:p>
            <a:r>
              <a:rPr kumimoji="1" lang="ja-JP" altLang="en-US" dirty="0" smtClean="0"/>
              <a:t>いざ総合環境にリリース</a:t>
            </a:r>
            <a:r>
              <a:rPr kumimoji="1" lang="ja-JP" altLang="en-US" dirty="0" smtClean="0"/>
              <a:t>したら、画像が</a:t>
            </a:r>
            <a:r>
              <a:rPr kumimoji="1" lang="ja-JP" altLang="en-US" dirty="0" smtClean="0"/>
              <a:t>見切れた</a:t>
            </a:r>
            <a:endParaRPr kumimoji="1" lang="en-US" altLang="ja-JP" dirty="0" smtClean="0"/>
          </a:p>
          <a:p>
            <a:endParaRPr kumimoji="1" lang="en-US" altLang="ja-JP" dirty="0" smtClean="0"/>
          </a:p>
          <a:p>
            <a:r>
              <a:rPr kumimoji="1" lang="ja-JP" altLang="en-US" dirty="0" smtClean="0"/>
              <a:t>そんなときに</a:t>
            </a:r>
            <a:r>
              <a:rPr kumimoji="1" lang="ja-JP" altLang="en-US" dirty="0" err="1" smtClean="0"/>
              <a:t>。。。</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ja-JP" altLang="en-US" dirty="0" smtClean="0"/>
              <a:t>要件が変わった→いつでもミニマム構成で維持</a:t>
            </a:r>
            <a:endParaRPr kumimoji="1" lang="en-US" altLang="ja-JP" dirty="0" smtClean="0"/>
          </a:p>
          <a:p>
            <a:r>
              <a:rPr kumimoji="1" lang="ja-JP" altLang="en-US" dirty="0" smtClean="0"/>
              <a:t>リリースが前倒しになった→いつでもリリースできる状態</a:t>
            </a:r>
            <a:endParaRPr kumimoji="1" lang="en-US" altLang="ja-JP" dirty="0" smtClean="0"/>
          </a:p>
          <a:p>
            <a:r>
              <a:rPr kumimoji="1" lang="ja-JP" altLang="en-US" dirty="0" smtClean="0"/>
              <a:t>アジャイル：品質→時間、コスト</a:t>
            </a:r>
            <a:endParaRPr kumimoji="1" lang="en-US" altLang="ja-JP" dirty="0" smtClean="0"/>
          </a:p>
          <a:p>
            <a:r>
              <a:rPr kumimoji="1" lang="ja-JP" altLang="en-US" dirty="0" smtClean="0"/>
              <a:t>ウォーターフォール：時間、コスト→品質</a:t>
            </a:r>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25</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まぁ</a:t>
            </a:r>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26</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聞いた話ですけど</a:t>
            </a:r>
            <a:r>
              <a:rPr kumimoji="1" lang="ja-JP" altLang="en-US" dirty="0" err="1" smtClean="0"/>
              <a:t>。。。。</a:t>
            </a:r>
            <a:endParaRPr kumimoji="1" lang="en-US" altLang="ja-JP" dirty="0" smtClean="0"/>
          </a:p>
          <a:p>
            <a:endParaRPr kumimoji="1" lang="en-US" altLang="ja-JP" dirty="0" smtClean="0"/>
          </a:p>
          <a:p>
            <a:r>
              <a:rPr kumimoji="1" lang="ja-JP" altLang="en-US" dirty="0" smtClean="0"/>
              <a:t>ただ、アジャイルで大切なこと</a:t>
            </a:r>
            <a:endParaRPr kumimoji="1" lang="en-US" altLang="ja-JP" dirty="0" smtClean="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27</a:t>
            </a:fld>
            <a:endParaRPr kumimoji="1"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様々な現実を受け入れ、現実に合わせて計画を</a:t>
            </a:r>
            <a:r>
              <a:rPr kumimoji="1" lang="ja-JP" altLang="en-US" dirty="0" smtClean="0"/>
              <a:t>変える</a:t>
            </a:r>
            <a:endParaRPr kumimoji="1" lang="en-US" altLang="ja-JP" dirty="0" smtClean="0"/>
          </a:p>
          <a:p>
            <a:endParaRPr kumimoji="1" lang="en-US" altLang="ja-JP" dirty="0" smtClean="0"/>
          </a:p>
          <a:p>
            <a:r>
              <a:rPr kumimoji="1" lang="ja-JP" altLang="en-US" dirty="0" smtClean="0"/>
              <a:t>まとめると。</a:t>
            </a:r>
            <a:endParaRPr kumimoji="1" lang="en-US" altLang="ja-JP" dirty="0" smtClean="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28</a:t>
            </a:fld>
            <a:endParaRPr kumimoji="1"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アジャイルとは、顧客価値を中心に</a:t>
            </a:r>
            <a:r>
              <a:rPr kumimoji="1" lang="en-US" altLang="ja-JP" dirty="0" smtClean="0"/>
              <a:t>3</a:t>
            </a:r>
            <a:r>
              <a:rPr kumimoji="1" lang="ja-JP" altLang="en-US" dirty="0" err="1" smtClean="0"/>
              <a:t>つの</a:t>
            </a:r>
            <a:r>
              <a:rPr kumimoji="1" lang="ja-JP" altLang="en-US" dirty="0" smtClean="0"/>
              <a:t>真実を認めつつ、現実的な計画を歩んでいく。</a:t>
            </a:r>
            <a:endParaRPr kumimoji="1" lang="en-US" altLang="ja-JP" dirty="0" smtClean="0"/>
          </a:p>
          <a:p>
            <a:r>
              <a:rPr kumimoji="1" lang="ja-JP" altLang="en-US" dirty="0" smtClean="0"/>
              <a:t>これが根本の考えになります。</a:t>
            </a:r>
            <a:endParaRPr kumimoji="1" lang="en-US" altLang="ja-JP" dirty="0" smtClean="0"/>
          </a:p>
          <a:p>
            <a:endParaRPr kumimoji="1" lang="en-US" altLang="ja-JP" dirty="0" smtClean="0"/>
          </a:p>
          <a:p>
            <a:r>
              <a:rPr kumimoji="1" lang="ja-JP" altLang="en-US" dirty="0" smtClean="0"/>
              <a:t>いろいろと理想的な話をしてきましたが、こういった考えが支持されるにつれ、これを支える技術もいろいろ出てきました。</a:t>
            </a:r>
            <a:endParaRPr kumimoji="1" lang="en-US" altLang="ja-JP" dirty="0" smtClean="0"/>
          </a:p>
          <a:p>
            <a:r>
              <a:rPr kumimoji="1" lang="ja-JP" altLang="en-US" dirty="0" smtClean="0"/>
              <a:t>今日はそのあたりについて、少し紹介したいと思います。</a:t>
            </a:r>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29</a:t>
            </a:fld>
            <a:endParaRPr kumimoji="1"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アジャイルを支える技術として、ここに６個あげています。他にもありますが、完全にわれわれの好みです。</a:t>
            </a:r>
            <a:endParaRPr kumimoji="1" lang="en-US" altLang="ja-JP" dirty="0" smtClean="0"/>
          </a:p>
          <a:p>
            <a:endParaRPr kumimoji="1" lang="en-US" altLang="ja-JP" dirty="0" smtClean="0"/>
          </a:p>
          <a:p>
            <a:r>
              <a:rPr kumimoji="1" lang="en-US" altLang="ja-JP" dirty="0" smtClean="0"/>
              <a:t>Ruby </a:t>
            </a:r>
            <a:r>
              <a:rPr kumimoji="1" lang="en-US" altLang="ja-JP" dirty="0" smtClean="0"/>
              <a:t>on Rails </a:t>
            </a:r>
            <a:r>
              <a:rPr kumimoji="1" lang="ja-JP" altLang="en-US" dirty="0" smtClean="0"/>
              <a:t>⇒ </a:t>
            </a:r>
            <a:r>
              <a:rPr kumimoji="1" lang="ja-JP" altLang="en-US" dirty="0" smtClean="0"/>
              <a:t>かなりメジャー。日本人が作った言語です。</a:t>
            </a:r>
            <a:r>
              <a:rPr kumimoji="1" lang="en-US" altLang="ja-JP" dirty="0" smtClean="0"/>
              <a:t>Java</a:t>
            </a:r>
            <a:r>
              <a:rPr kumimoji="1" lang="ja-JP" altLang="en-US" dirty="0" smtClean="0"/>
              <a:t>よりも生産性が</a:t>
            </a:r>
            <a:r>
              <a:rPr kumimoji="1" lang="en-US" altLang="ja-JP" dirty="0" smtClean="0"/>
              <a:t>10</a:t>
            </a:r>
            <a:r>
              <a:rPr kumimoji="1" lang="ja-JP" altLang="en-US" dirty="0" smtClean="0"/>
              <a:t>倍と言われているフレームワークと言語</a:t>
            </a:r>
            <a:endParaRPr kumimoji="1" lang="en-US" altLang="ja-JP" dirty="0" smtClean="0"/>
          </a:p>
          <a:p>
            <a:r>
              <a:rPr kumimoji="1" lang="en-US" altLang="ja-JP" dirty="0" smtClean="0"/>
              <a:t>Git </a:t>
            </a:r>
            <a:r>
              <a:rPr kumimoji="1" lang="ja-JP" altLang="en-US" dirty="0" smtClean="0"/>
              <a:t>⇒</a:t>
            </a:r>
            <a:r>
              <a:rPr kumimoji="1" lang="en-US" altLang="ja-JP" dirty="0" smtClean="0"/>
              <a:t> </a:t>
            </a:r>
            <a:r>
              <a:rPr kumimoji="1" lang="ja-JP" altLang="en-US" dirty="0" smtClean="0"/>
              <a:t>分散型バージョン管理システム</a:t>
            </a:r>
            <a:r>
              <a:rPr kumimoji="1" lang="ja-JP" altLang="en-US" dirty="0" smtClean="0"/>
              <a:t>、実は現在</a:t>
            </a:r>
            <a:r>
              <a:rPr kumimoji="1" lang="en-US" altLang="ja-JP" dirty="0" smtClean="0"/>
              <a:t>FECIS</a:t>
            </a:r>
            <a:r>
              <a:rPr kumimoji="1" lang="ja-JP" altLang="en-US" dirty="0" smtClean="0"/>
              <a:t>チームで採用しているバージョン管理システム（チーム内の評判はかなりいい）</a:t>
            </a:r>
            <a:r>
              <a:rPr kumimoji="1" lang="ja-JP" altLang="en-US" dirty="0" smtClean="0"/>
              <a:t>、</a:t>
            </a:r>
            <a:endParaRPr kumimoji="1" lang="en-US" altLang="ja-JP" dirty="0" smtClean="0"/>
          </a:p>
          <a:p>
            <a:r>
              <a:rPr kumimoji="1" lang="ja-JP" altLang="en-US" dirty="0" smtClean="0"/>
              <a:t>　　　　あと、よく言われるのが、サブバージョンを使っていた方が</a:t>
            </a:r>
            <a:r>
              <a:rPr kumimoji="1" lang="en-US" altLang="ja-JP" dirty="0" smtClean="0"/>
              <a:t>Git</a:t>
            </a:r>
            <a:r>
              <a:rPr kumimoji="1" lang="ja-JP" altLang="en-US" dirty="0" smtClean="0"/>
              <a:t>に乗り換えると、もうサブバージョンには戻れないというのをよく聞きます。</a:t>
            </a:r>
            <a:endParaRPr kumimoji="1" lang="en-US" altLang="ja-JP" dirty="0" smtClean="0"/>
          </a:p>
          <a:p>
            <a:r>
              <a:rPr kumimoji="1" lang="ja-JP" altLang="en-US" dirty="0" smtClean="0"/>
              <a:t>　　　　何がいいかというと、</a:t>
            </a:r>
            <a:r>
              <a:rPr kumimoji="1" lang="en-US" altLang="ja-JP" dirty="0" smtClean="0"/>
              <a:t>Branch</a:t>
            </a:r>
            <a:r>
              <a:rPr kumimoji="1" lang="ja-JP" altLang="en-US" dirty="0" smtClean="0"/>
              <a:t>とか</a:t>
            </a:r>
            <a:r>
              <a:rPr kumimoji="1" lang="en-US" altLang="ja-JP" dirty="0" smtClean="0"/>
              <a:t>Tag</a:t>
            </a:r>
            <a:r>
              <a:rPr kumimoji="1" lang="ja-JP" altLang="en-US" dirty="0" smtClean="0"/>
              <a:t>の管理がすごく容易にできる</a:t>
            </a:r>
            <a:endParaRPr kumimoji="1" lang="en-US" altLang="ja-JP" dirty="0" smtClean="0"/>
          </a:p>
          <a:p>
            <a:r>
              <a:rPr kumimoji="1" lang="en-US" altLang="ja-JP" dirty="0" smtClean="0"/>
              <a:t>Redmine </a:t>
            </a:r>
            <a:r>
              <a:rPr kumimoji="1" lang="ja-JP" altLang="en-US" dirty="0" smtClean="0"/>
              <a:t>⇒</a:t>
            </a:r>
            <a:r>
              <a:rPr kumimoji="1" lang="ja-JP" altLang="en-US" baseline="0" dirty="0" smtClean="0"/>
              <a:t> プロジェクト管理ツール　</a:t>
            </a:r>
            <a:r>
              <a:rPr kumimoji="1" lang="en-US" altLang="ja-JP" baseline="0" dirty="0" err="1" smtClean="0"/>
              <a:t>Trac</a:t>
            </a:r>
            <a:r>
              <a:rPr kumimoji="1" lang="ja-JP" altLang="en-US" baseline="0" dirty="0" smtClean="0"/>
              <a:t>と</a:t>
            </a:r>
            <a:r>
              <a:rPr kumimoji="1" lang="ja-JP" altLang="en-US" baseline="0" dirty="0" smtClean="0"/>
              <a:t>同等、チケット駆動型開発から生まれた。</a:t>
            </a:r>
            <a:endParaRPr kumimoji="1" lang="en-US" altLang="ja-JP" dirty="0" smtClean="0"/>
          </a:p>
          <a:p>
            <a:r>
              <a:rPr kumimoji="1" lang="ja-JP" altLang="en-US" dirty="0" smtClean="0"/>
              <a:t>ここまでは、ネットでもたくさん情報ありますし、本も数多く出ていますので、そちらを参照して頂ければと思いますが、</a:t>
            </a:r>
            <a:endParaRPr kumimoji="1" lang="en-US" altLang="ja-JP" dirty="0" smtClean="0"/>
          </a:p>
          <a:p>
            <a:endParaRPr kumimoji="1" lang="en-US" altLang="ja-JP" dirty="0" smtClean="0"/>
          </a:p>
          <a:p>
            <a:r>
              <a:rPr kumimoji="1" lang="ja-JP" altLang="en-US" dirty="0" smtClean="0"/>
              <a:t>今日は下の</a:t>
            </a:r>
            <a:r>
              <a:rPr kumimoji="1" lang="en-US" altLang="ja-JP" dirty="0" smtClean="0"/>
              <a:t>3</a:t>
            </a:r>
            <a:r>
              <a:rPr kumimoji="1" lang="ja-JP" altLang="en-US" dirty="0" smtClean="0"/>
              <a:t>つです。</a:t>
            </a:r>
            <a:r>
              <a:rPr kumimoji="1" lang="en-US" altLang="ja-JP" dirty="0" smtClean="0"/>
              <a:t>Jenkins</a:t>
            </a:r>
            <a:r>
              <a:rPr kumimoji="1" lang="en-US" altLang="ja-JP" dirty="0" smtClean="0"/>
              <a:t>,</a:t>
            </a:r>
            <a:r>
              <a:rPr kumimoji="1" lang="en-US" altLang="ja-JP" baseline="0" dirty="0" smtClean="0"/>
              <a:t> Cucumber, </a:t>
            </a:r>
            <a:r>
              <a:rPr kumimoji="1" lang="en-US" altLang="ja-JP" baseline="0" dirty="0" smtClean="0"/>
              <a:t>Capybara</a:t>
            </a:r>
            <a:r>
              <a:rPr kumimoji="1" lang="ja-JP" altLang="en-US" baseline="0" dirty="0" smtClean="0"/>
              <a:t>を中心にデモも交えて紹介していきたいと思います。</a:t>
            </a:r>
            <a:endParaRPr kumimoji="1" lang="en-US" altLang="ja-JP" baseline="0" dirty="0" smtClean="0"/>
          </a:p>
          <a:p>
            <a:r>
              <a:rPr kumimoji="1" lang="ja-JP" altLang="en-US" baseline="0" dirty="0" smtClean="0"/>
              <a:t>先ほど説明したようにアジャイルとは定期的に動くソフトウェアをお客さんに届けるので、その都度、総合テストなり受け入れテストを行う必要があります。</a:t>
            </a:r>
            <a:endParaRPr kumimoji="1" lang="en-US" altLang="ja-JP" baseline="0" dirty="0" smtClean="0"/>
          </a:p>
          <a:p>
            <a:r>
              <a:rPr kumimoji="1" lang="ja-JP" altLang="en-US" baseline="0" dirty="0" smtClean="0"/>
              <a:t>これらを隔週でいちいち手動でやっていたんじゃとても終わらないので、</a:t>
            </a:r>
            <a:r>
              <a:rPr kumimoji="1" lang="en-US" altLang="ja-JP" baseline="0" dirty="0" smtClean="0"/>
              <a:t>Jenkins</a:t>
            </a:r>
            <a:r>
              <a:rPr kumimoji="1" lang="ja-JP" altLang="en-US" baseline="0" dirty="0" smtClean="0"/>
              <a:t>や、</a:t>
            </a:r>
            <a:r>
              <a:rPr kumimoji="1" lang="en-US" altLang="ja-JP" baseline="0" dirty="0" err="1" smtClean="0"/>
              <a:t>Cucumber,Capybara</a:t>
            </a:r>
            <a:r>
              <a:rPr kumimoji="1" lang="ja-JP" altLang="en-US" baseline="0" dirty="0" err="1" smtClean="0"/>
              <a:t>のような</a:t>
            </a:r>
            <a:r>
              <a:rPr kumimoji="1" lang="ja-JP" altLang="en-US" baseline="0" dirty="0" smtClean="0"/>
              <a:t>ツールなりフレームワークが作られました。</a:t>
            </a:r>
            <a:endParaRPr kumimoji="1" lang="en-US" altLang="ja-JP" baseline="0" dirty="0" smtClean="0"/>
          </a:p>
          <a:p>
            <a:r>
              <a:rPr kumimoji="1" lang="ja-JP" altLang="en-US" baseline="0" dirty="0" smtClean="0"/>
              <a:t>これら</a:t>
            </a:r>
            <a:r>
              <a:rPr kumimoji="1" lang="ja-JP" altLang="en-US" baseline="0" dirty="0" smtClean="0"/>
              <a:t>のツールで、どういったテストができるのかを簡単にデモ</a:t>
            </a:r>
            <a:r>
              <a:rPr kumimoji="1" lang="ja-JP" altLang="en-US" baseline="0" dirty="0" smtClean="0"/>
              <a:t>していこうと思っています。</a:t>
            </a:r>
            <a:endParaRPr kumimoji="1" lang="en-US" altLang="ja-JP" baseline="0" dirty="0" smtClean="0"/>
          </a:p>
          <a:p>
            <a:r>
              <a:rPr kumimoji="1" lang="ja-JP" altLang="en-US" baseline="0" dirty="0" smtClean="0"/>
              <a:t>まずは少し　個別に説明していきます</a:t>
            </a:r>
            <a:endParaRPr kumimoji="1" lang="en-US" altLang="ja-JP" baseline="0"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30</a:t>
            </a:fld>
            <a:endParaRPr kumimoji="1"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このロゴを見たら、二度と忘れないですね。</a:t>
            </a:r>
            <a:endParaRPr kumimoji="1" lang="en-US" altLang="ja-JP" dirty="0" smtClean="0"/>
          </a:p>
          <a:p>
            <a:endParaRPr kumimoji="1" lang="en-US" altLang="ja-JP" dirty="0" smtClean="0"/>
          </a:p>
          <a:p>
            <a:r>
              <a:rPr kumimoji="1" lang="ja-JP" altLang="en-US" dirty="0" smtClean="0"/>
              <a:t>もともとサンマイクロの方です。昔は</a:t>
            </a:r>
            <a:r>
              <a:rPr kumimoji="1" lang="en-US" altLang="ja-JP" dirty="0" err="1" smtClean="0"/>
              <a:t>hudson</a:t>
            </a:r>
            <a:r>
              <a:rPr kumimoji="1" lang="ja-JP" altLang="en-US" dirty="0" smtClean="0"/>
              <a:t>と言われるツールだったのですが、いろいろ問題があって、</a:t>
            </a:r>
            <a:r>
              <a:rPr kumimoji="1" lang="en-US" altLang="ja-JP" dirty="0" err="1" smtClean="0"/>
              <a:t>jenkins</a:t>
            </a:r>
            <a:r>
              <a:rPr kumimoji="1" lang="ja-JP" altLang="en-US" dirty="0" smtClean="0"/>
              <a:t>に名前を変えています。</a:t>
            </a:r>
            <a:endParaRPr kumimoji="1" lang="en-US" altLang="ja-JP" dirty="0" smtClean="0"/>
          </a:p>
          <a:p>
            <a:endParaRPr kumimoji="1" lang="en-US" altLang="ja-JP" dirty="0" smtClean="0"/>
          </a:p>
          <a:p>
            <a:r>
              <a:rPr kumimoji="1" lang="ja-JP" altLang="en-US" dirty="0" smtClean="0"/>
              <a:t>このあたりは実際にデモを見て頂いたほうがいい</a:t>
            </a:r>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31</a:t>
            </a:fld>
            <a:endParaRPr kumimoji="1" lang="ja-JP"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特徴的なのは自然言語で記述できる。</a:t>
            </a:r>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32</a:t>
            </a:fld>
            <a:endParaRPr kumimoji="1" lang="ja-JP"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デモを見て頂いた方がいい</a:t>
            </a:r>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33</a:t>
            </a:fld>
            <a:endParaRPr kumimoji="1" lang="ja-JP"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lnSpcReduction="10000"/>
          </a:bodyPr>
          <a:lstStyle/>
          <a:p>
            <a:r>
              <a:rPr kumimoji="1" lang="ja-JP" altLang="en-US" dirty="0" smtClean="0"/>
              <a:t>まず、今回</a:t>
            </a:r>
            <a:r>
              <a:rPr kumimoji="1" lang="en-US" altLang="ja-JP" dirty="0" smtClean="0"/>
              <a:t>web</a:t>
            </a:r>
            <a:r>
              <a:rPr kumimoji="1" lang="ja-JP" altLang="en-US" dirty="0" smtClean="0"/>
              <a:t>アプリケーションの自動化テストをデモするにあたって、簡単なサンプルアプリケーションを用意しています。</a:t>
            </a:r>
            <a:endParaRPr kumimoji="1" lang="en-US" altLang="ja-JP" dirty="0" smtClean="0"/>
          </a:p>
          <a:p>
            <a:r>
              <a:rPr kumimoji="1" lang="ja-JP" altLang="en-US" dirty="0" smtClean="0"/>
              <a:t>それがキャリアライフです。</a:t>
            </a:r>
            <a:endParaRPr kumimoji="1" lang="en-US" altLang="ja-JP" dirty="0" smtClean="0"/>
          </a:p>
          <a:p>
            <a:r>
              <a:rPr kumimoji="1" lang="ja-JP" altLang="en-US" dirty="0" smtClean="0"/>
              <a:t>経歴を検索したり、自分の経歴を登録できたりする</a:t>
            </a:r>
            <a:r>
              <a:rPr kumimoji="1" lang="en-US" altLang="ja-JP" dirty="0" smtClean="0"/>
              <a:t>Web</a:t>
            </a:r>
            <a:r>
              <a:rPr kumimoji="1" lang="ja-JP" altLang="en-US" dirty="0" smtClean="0"/>
              <a:t>アプリです</a:t>
            </a:r>
            <a:endParaRPr kumimoji="1" lang="en-US" altLang="ja-JP" dirty="0" smtClean="0"/>
          </a:p>
          <a:p>
            <a:r>
              <a:rPr kumimoji="1" lang="ja-JP" altLang="en-US" dirty="0" smtClean="0"/>
              <a:t>ログイン機能もあります。</a:t>
            </a:r>
            <a:endParaRPr kumimoji="1" lang="en-US" altLang="ja-JP" dirty="0" smtClean="0"/>
          </a:p>
          <a:p>
            <a:r>
              <a:rPr kumimoji="1" lang="ja-JP" altLang="en-US" dirty="0" smtClean="0"/>
              <a:t>・・・・</a:t>
            </a:r>
            <a:endParaRPr kumimoji="1" lang="en-US" altLang="ja-JP" dirty="0" smtClean="0"/>
          </a:p>
          <a:p>
            <a:r>
              <a:rPr kumimoji="1" lang="ja-JP" altLang="en-US" dirty="0" smtClean="0"/>
              <a:t>今日のデモはこのアプリケーションの受け入れテストをどこまで自動化できるのかをお見せしようと思います。</a:t>
            </a:r>
            <a:endParaRPr kumimoji="1" lang="en-US" altLang="ja-JP" dirty="0" smtClean="0"/>
          </a:p>
          <a:p>
            <a:r>
              <a:rPr kumimoji="1" lang="ja-JP" altLang="en-US" dirty="0" smtClean="0"/>
              <a:t>段階的にお見せしていくんですけど、すでにテストコードを用意してますので、まずは手動で実行してみます。</a:t>
            </a:r>
            <a:endParaRPr kumimoji="1" lang="en-US" altLang="ja-JP" dirty="0" smtClean="0"/>
          </a:p>
          <a:p>
            <a:r>
              <a:rPr kumimoji="1" lang="en-US" altLang="ja-JP" dirty="0" smtClean="0"/>
              <a:t> rake </a:t>
            </a:r>
            <a:r>
              <a:rPr kumimoji="1" lang="en-US" altLang="ja-JP" dirty="0" err="1" smtClean="0"/>
              <a:t>dad:test</a:t>
            </a:r>
            <a:r>
              <a:rPr kumimoji="1" lang="en-US" altLang="ja-JP" baseline="0" dirty="0" smtClean="0"/>
              <a:t> </a:t>
            </a:r>
            <a:endParaRPr kumimoji="1" lang="en-US" altLang="ja-JP" dirty="0" smtClean="0"/>
          </a:p>
          <a:p>
            <a:r>
              <a:rPr kumimoji="1" lang="ja-JP" altLang="en-US" dirty="0" smtClean="0"/>
              <a:t>テスト結果を見てみます。サンプル→プロフィール編集へ</a:t>
            </a:r>
            <a:endParaRPr kumimoji="1" lang="en-US" altLang="ja-JP" dirty="0" smtClean="0"/>
          </a:p>
          <a:p>
            <a:endParaRPr kumimoji="1" lang="en-US" altLang="ja-JP" dirty="0" smtClean="0"/>
          </a:p>
          <a:p>
            <a:r>
              <a:rPr kumimoji="1" lang="ja-JP" altLang="en-US" dirty="0" smtClean="0"/>
              <a:t>テストシナリオを見てみます。</a:t>
            </a:r>
            <a:endParaRPr kumimoji="1" lang="en-US" altLang="ja-JP" dirty="0" smtClean="0"/>
          </a:p>
          <a:p>
            <a:r>
              <a:rPr kumimoji="1" lang="ja-JP" altLang="en-US" dirty="0" smtClean="0"/>
              <a:t>・・・</a:t>
            </a:r>
            <a:endParaRPr kumimoji="1" lang="en-US" altLang="ja-JP" dirty="0" smtClean="0"/>
          </a:p>
          <a:p>
            <a:r>
              <a:rPr kumimoji="1" lang="ja-JP" altLang="en-US" dirty="0" smtClean="0"/>
              <a:t>生年月日のテストを追加してみます。</a:t>
            </a:r>
            <a:endParaRPr kumimoji="1" lang="en-US" altLang="ja-JP" dirty="0" smtClean="0"/>
          </a:p>
          <a:p>
            <a:r>
              <a:rPr kumimoji="1" lang="en-US" altLang="ja-JP" dirty="0" smtClean="0"/>
              <a:t>rake </a:t>
            </a:r>
            <a:r>
              <a:rPr kumimoji="1" lang="en-US" altLang="ja-JP" dirty="0" err="1" smtClean="0"/>
              <a:t>dad:test</a:t>
            </a:r>
            <a:r>
              <a:rPr kumimoji="1" lang="en-US" altLang="ja-JP" dirty="0" smtClean="0"/>
              <a:t> features/</a:t>
            </a:r>
            <a:r>
              <a:rPr kumimoji="1" lang="ja-JP" altLang="en-US" dirty="0" smtClean="0"/>
              <a:t>仕様書</a:t>
            </a:r>
            <a:r>
              <a:rPr kumimoji="1" lang="en-US" altLang="ja-JP" dirty="0" smtClean="0"/>
              <a:t>/03.</a:t>
            </a:r>
            <a:r>
              <a:rPr kumimoji="1" lang="ja-JP" altLang="en-US" dirty="0" smtClean="0"/>
              <a:t>プロフィール</a:t>
            </a:r>
            <a:r>
              <a:rPr kumimoji="1" lang="en-US" altLang="ja-JP" dirty="0" smtClean="0"/>
              <a:t>/01.</a:t>
            </a:r>
            <a:r>
              <a:rPr kumimoji="1" lang="ja-JP" altLang="en-US" dirty="0" smtClean="0"/>
              <a:t>プロフィール</a:t>
            </a:r>
            <a:r>
              <a:rPr kumimoji="1" lang="en-US" altLang="ja-JP" dirty="0" smtClean="0"/>
              <a:t>.feature:12</a:t>
            </a:r>
          </a:p>
          <a:p>
            <a:r>
              <a:rPr kumimoji="1" lang="en-US" altLang="ja-JP" dirty="0" smtClean="0"/>
              <a:t>rake </a:t>
            </a:r>
            <a:r>
              <a:rPr kumimoji="1" lang="en-US" altLang="ja-JP" dirty="0" err="1" smtClean="0"/>
              <a:t>dad:test</a:t>
            </a:r>
            <a:r>
              <a:rPr kumimoji="1" lang="en-US" altLang="ja-JP" dirty="0" smtClean="0"/>
              <a:t> features/</a:t>
            </a:r>
            <a:r>
              <a:rPr kumimoji="1" lang="ja-JP" altLang="en-US" dirty="0" smtClean="0"/>
              <a:t>仕様書</a:t>
            </a:r>
            <a:r>
              <a:rPr kumimoji="1" lang="en-US" altLang="ja-JP" dirty="0" smtClean="0"/>
              <a:t>/03.</a:t>
            </a:r>
            <a:r>
              <a:rPr kumimoji="1" lang="ja-JP" altLang="en-US" dirty="0" smtClean="0"/>
              <a:t>プロフィール</a:t>
            </a:r>
            <a:r>
              <a:rPr kumimoji="1" lang="en-US" altLang="ja-JP" dirty="0" smtClean="0"/>
              <a:t>/01.</a:t>
            </a:r>
            <a:r>
              <a:rPr kumimoji="1" lang="ja-JP" altLang="en-US" dirty="0" smtClean="0"/>
              <a:t>プロフィール</a:t>
            </a:r>
            <a:r>
              <a:rPr kumimoji="1" lang="en-US" altLang="ja-JP" dirty="0" smtClean="0"/>
              <a:t>.feature:12 PAUSE=2</a:t>
            </a:r>
          </a:p>
          <a:p>
            <a:r>
              <a:rPr kumimoji="1" lang="ja-JP" altLang="en-US" dirty="0" smtClean="0"/>
              <a:t>テスト結果を見てみましょう。</a:t>
            </a:r>
            <a:endParaRPr kumimoji="1" lang="en-US" altLang="ja-JP" dirty="0" smtClean="0"/>
          </a:p>
          <a:p>
            <a:endParaRPr kumimoji="1" lang="en-US" altLang="ja-JP" dirty="0" smtClean="0"/>
          </a:p>
          <a:p>
            <a:r>
              <a:rPr kumimoji="1" lang="ja-JP" altLang="en-US" dirty="0" smtClean="0"/>
              <a:t>このあたりが</a:t>
            </a:r>
            <a:r>
              <a:rPr kumimoji="1" lang="en-US" altLang="ja-JP" dirty="0" err="1" smtClean="0"/>
              <a:t>Cucumer</a:t>
            </a:r>
            <a:r>
              <a:rPr kumimoji="1" lang="ja-JP" altLang="en-US" dirty="0" smtClean="0"/>
              <a:t>と</a:t>
            </a:r>
            <a:r>
              <a:rPr kumimoji="1" lang="en-US" altLang="ja-JP" dirty="0" err="1" smtClean="0"/>
              <a:t>Cpaybara</a:t>
            </a:r>
            <a:r>
              <a:rPr kumimoji="1" lang="ja-JP" altLang="en-US" dirty="0" smtClean="0"/>
              <a:t>のライブラリになります。</a:t>
            </a:r>
            <a:endParaRPr kumimoji="1" lang="en-US" altLang="ja-JP" dirty="0" smtClean="0"/>
          </a:p>
          <a:p>
            <a:r>
              <a:rPr kumimoji="1" lang="ja-JP" altLang="en-US" dirty="0" smtClean="0"/>
              <a:t>続いて、今は手動で実行しましたが、</a:t>
            </a:r>
            <a:r>
              <a:rPr kumimoji="1" lang="en-US" altLang="ja-JP" dirty="0" err="1" smtClean="0"/>
              <a:t>jenkins</a:t>
            </a:r>
            <a:r>
              <a:rPr kumimoji="1" lang="ja-JP" altLang="en-US" dirty="0" smtClean="0"/>
              <a:t>を使用して、自動で実行するデモをやってみます。</a:t>
            </a:r>
            <a:endParaRPr kumimoji="1" lang="en-US" altLang="ja-JP" dirty="0" smtClean="0"/>
          </a:p>
          <a:p>
            <a:r>
              <a:rPr kumimoji="1" lang="en-US" altLang="ja-JP" dirty="0" smtClean="0"/>
              <a:t>Jenkins</a:t>
            </a:r>
            <a:r>
              <a:rPr kumimoji="1" lang="ja-JP" altLang="en-US" dirty="0" smtClean="0"/>
              <a:t>のダッシュボードサイトへ　生年月日のケースはありません。</a:t>
            </a:r>
            <a:endParaRPr kumimoji="1" lang="en-US" altLang="ja-JP" dirty="0" smtClean="0"/>
          </a:p>
          <a:p>
            <a:endParaRPr kumimoji="1" lang="en-US" altLang="ja-JP" dirty="0" smtClean="0"/>
          </a:p>
          <a:p>
            <a:r>
              <a:rPr kumimoji="1" lang="ja-JP" altLang="en-US" dirty="0" smtClean="0"/>
              <a:t>今、テストケースを追加したので、コミットをしてみましょう。</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Jenkins</a:t>
            </a:r>
            <a:r>
              <a:rPr kumimoji="1" lang="ja-JP" altLang="en-US" dirty="0" smtClean="0"/>
              <a:t>のダッシュボードサイトへ　現在の設定は毎分（</a:t>
            </a:r>
            <a:r>
              <a:rPr kumimoji="1" lang="en-US" altLang="ja-JP" dirty="0" smtClean="0"/>
              <a:t>1</a:t>
            </a:r>
            <a:r>
              <a:rPr kumimoji="1" lang="ja-JP" altLang="en-US" dirty="0" smtClean="0"/>
              <a:t>分ごとに）で</a:t>
            </a:r>
            <a:r>
              <a:rPr kumimoji="1" lang="en-US" altLang="ja-JP" dirty="0" smtClean="0"/>
              <a:t>Git</a:t>
            </a:r>
            <a:r>
              <a:rPr kumimoji="1" lang="ja-JP" altLang="en-US" dirty="0" smtClean="0"/>
              <a:t>リポジトリから取得して、変更があったらテストを実行するって設定にしてます。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結果ファイルを確認します。生年月日のケースが追加されています。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ではデグレードをさせてみましょう。</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App/controllers/</a:t>
            </a:r>
            <a:r>
              <a:rPr kumimoji="1" lang="en-US" altLang="ja-JP" dirty="0" err="1" smtClean="0"/>
              <a:t>profiles_controller.rb</a:t>
            </a:r>
            <a:r>
              <a:rPr kumimoji="1" lang="en-US" altLang="ja-JP" dirty="0" smtClean="0"/>
              <a:t>   show</a:t>
            </a:r>
            <a:r>
              <a:rPr kumimoji="1" lang="ja-JP" altLang="en-US" dirty="0" smtClean="0"/>
              <a:t>→</a:t>
            </a:r>
            <a:r>
              <a:rPr kumimoji="1" lang="en-US" altLang="ja-JP" dirty="0" smtClean="0"/>
              <a:t>edit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コミットをしてみましょう。</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Jenkins</a:t>
            </a:r>
            <a:r>
              <a:rPr kumimoji="1" lang="ja-JP" altLang="en-US" dirty="0" smtClean="0"/>
              <a:t>のダッシュボードサイトへ　失敗してます。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結果ファイルを見てみます。→編集画面に遷移してしまっているところを見せる！！！！！！</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メールでも通知されます。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では、デグレを戻します。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コミットをしてみましょう。</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Jenkins</a:t>
            </a:r>
            <a:r>
              <a:rPr kumimoji="1" lang="ja-JP" altLang="en-US" dirty="0" smtClean="0"/>
              <a:t>のダッシュボードサイトへ　成功してます。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結果ファイルを見てみます。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メールでも通知されます！！！！！！！！！！！！！！！！！！！！！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レポートを見る</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a:t>
            </a:r>
            <a:r>
              <a:rPr kumimoji="1" lang="en-US" altLang="ja-JP" dirty="0" smtClean="0"/>
              <a:t>Rails stat </a:t>
            </a:r>
            <a:r>
              <a:rPr kumimoji="1" lang="ja-JP" altLang="en-US" dirty="0" smtClean="0"/>
              <a:t>ステップ数</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a:t>
            </a:r>
            <a:r>
              <a:rPr kumimoji="1" lang="en-US" altLang="ja-JP" dirty="0" err="1" smtClean="0"/>
              <a:t>Rcov</a:t>
            </a:r>
            <a:r>
              <a:rPr kumimoji="1" lang="en-US" altLang="ja-JP" dirty="0" smtClean="0"/>
              <a:t> report 100%</a:t>
            </a:r>
            <a:r>
              <a:rPr kumimoji="1" lang="ja-JP" altLang="en-US" dirty="0" smtClean="0"/>
              <a:t>じゃない箇所を見る</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 </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日経システムズの紹介。</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34</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今日話すこと</a:t>
            </a:r>
            <a:endParaRPr kumimoji="1" lang="en-US" altLang="ja-JP" dirty="0" smtClean="0"/>
          </a:p>
          <a:p>
            <a:r>
              <a:rPr kumimoji="1" lang="ja-JP" altLang="en-US" dirty="0" smtClean="0"/>
              <a:t>基礎的な話</a:t>
            </a:r>
            <a:endParaRPr kumimoji="1" lang="en-US" altLang="ja-JP" dirty="0" smtClean="0"/>
          </a:p>
          <a:p>
            <a:r>
              <a:rPr kumimoji="1" lang="ja-JP" altLang="en-US" dirty="0" smtClean="0"/>
              <a:t>・・・</a:t>
            </a:r>
            <a:endParaRPr kumimoji="1" lang="en-US" altLang="ja-JP" dirty="0" smtClean="0"/>
          </a:p>
          <a:p>
            <a:r>
              <a:rPr kumimoji="1" lang="ja-JP" altLang="en-US" dirty="0" smtClean="0"/>
              <a:t>質問等は質疑応答の</a:t>
            </a:r>
            <a:r>
              <a:rPr kumimoji="1" lang="ja-JP" altLang="en-US" dirty="0" err="1" smtClean="0"/>
              <a:t>時ににお願い</a:t>
            </a:r>
            <a:r>
              <a:rPr kumimoji="1" lang="ja-JP" altLang="en-US" dirty="0" smtClean="0"/>
              <a:t>します。だいたい全部で一時間ぐらいを予定しています。</a:t>
            </a:r>
            <a:endParaRPr kumimoji="1" lang="en-US" altLang="ja-JP" dirty="0" smtClean="0"/>
          </a:p>
          <a:p>
            <a:endParaRPr kumimoji="1" lang="en-US" altLang="ja-JP" dirty="0" smtClean="0"/>
          </a:p>
          <a:p>
            <a:r>
              <a:rPr kumimoji="1" lang="ja-JP" altLang="en-US" dirty="0" smtClean="0"/>
              <a:t>↓</a:t>
            </a:r>
            <a:endParaRPr kumimoji="1" lang="en-US" altLang="ja-JP" dirty="0" smtClean="0"/>
          </a:p>
          <a:p>
            <a:r>
              <a:rPr kumimoji="1" lang="ja-JP" altLang="en-US" dirty="0" smtClean="0"/>
              <a:t>まずはアジャイルとは</a:t>
            </a:r>
            <a:endParaRPr kumimoji="1" lang="en-US" altLang="ja-JP" dirty="0" smtClean="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3</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アジャイルとは。</a:t>
            </a:r>
            <a:endParaRPr kumimoji="1" lang="en-US" altLang="ja-JP" dirty="0" smtClean="0"/>
          </a:p>
          <a:p>
            <a:r>
              <a:rPr kumimoji="1" lang="ja-JP" altLang="en-US" dirty="0" smtClean="0"/>
              <a:t>「アジャイル」を</a:t>
            </a:r>
            <a:r>
              <a:rPr kumimoji="1" lang="en-US" altLang="ja-JP" dirty="0" smtClean="0"/>
              <a:t>Google</a:t>
            </a:r>
            <a:r>
              <a:rPr kumimoji="1" lang="ja-JP" altLang="en-US" dirty="0" smtClean="0"/>
              <a:t>で検索してみると、なんと</a:t>
            </a:r>
            <a:r>
              <a:rPr kumimoji="1" lang="en-US" altLang="ja-JP" dirty="0" smtClean="0"/>
              <a:t>250</a:t>
            </a:r>
            <a:r>
              <a:rPr kumimoji="1" lang="ja-JP" altLang="en-US" dirty="0" smtClean="0"/>
              <a:t>万件もヒットする。それだけ一般的になってきたということです。</a:t>
            </a:r>
            <a:endParaRPr kumimoji="1" lang="en-US" altLang="ja-JP" dirty="0" smtClean="0"/>
          </a:p>
          <a:p>
            <a:r>
              <a:rPr kumimoji="1" lang="ja-JP" altLang="en-US" dirty="0" smtClean="0"/>
              <a:t>ちなみに株式会社ハイビッツと検索すると、</a:t>
            </a:r>
            <a:r>
              <a:rPr kumimoji="1" lang="en-US" altLang="ja-JP" dirty="0" smtClean="0"/>
              <a:t>500</a:t>
            </a:r>
            <a:r>
              <a:rPr kumimoji="1" lang="ja-JP" altLang="en-US" dirty="0" smtClean="0"/>
              <a:t>件ぐらいでした</a:t>
            </a:r>
            <a:r>
              <a:rPr kumimoji="1" lang="ja-JP" altLang="en-US" dirty="0" err="1" smtClean="0"/>
              <a:t>。。。</a:t>
            </a:r>
            <a:r>
              <a:rPr kumimoji="1" lang="ja-JP" altLang="en-US" dirty="0" smtClean="0"/>
              <a:t>まぁそれと比べるとかなりメジャーなものになっています。</a:t>
            </a:r>
            <a:endParaRPr kumimoji="1" lang="en-US" altLang="ja-JP" dirty="0" smtClean="0"/>
          </a:p>
          <a:p>
            <a:r>
              <a:rPr kumimoji="1" lang="ja-JP" altLang="en-US" dirty="0" smtClean="0"/>
              <a:t>では早速、検索結果の一番上にある「アジャイルソフトウェア開発」</a:t>
            </a:r>
            <a:r>
              <a:rPr kumimoji="1" lang="en-US" altLang="ja-JP" dirty="0" smtClean="0"/>
              <a:t>Wikipedia</a:t>
            </a:r>
            <a:r>
              <a:rPr kumimoji="1" lang="ja-JP" altLang="en-US" dirty="0" smtClean="0"/>
              <a:t>を見てみますと。</a:t>
            </a:r>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4</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開発手法群の総称であり、具体的にこういった開発方法ですよというのがない</a:t>
            </a:r>
            <a:endParaRPr kumimoji="1" lang="en-US" altLang="ja-JP" dirty="0" smtClean="0"/>
          </a:p>
          <a:p>
            <a:endParaRPr kumimoji="1" lang="en-US" altLang="ja-JP" dirty="0" smtClean="0"/>
          </a:p>
          <a:p>
            <a:r>
              <a:rPr kumimoji="1" lang="ja-JP" altLang="en-US" dirty="0" smtClean="0"/>
              <a:t>ウォーターフォールのように要件定義→基本設計→詳細設計→のような開発方法に明確な定義がない</a:t>
            </a:r>
            <a:endParaRPr kumimoji="1" lang="en-US" altLang="ja-JP" dirty="0" smtClean="0"/>
          </a:p>
          <a:p>
            <a:endParaRPr kumimoji="1" lang="en-US" altLang="ja-JP" dirty="0" smtClean="0"/>
          </a:p>
          <a:p>
            <a:r>
              <a:rPr kumimoji="1" lang="ja-JP" altLang="en-US" dirty="0" smtClean="0"/>
              <a:t>そこで、アジャイルソフトウェア開発がどういうものかというのをわかりやすく書かれた本がありますので</a:t>
            </a:r>
            <a:endParaRPr kumimoji="1" lang="en-US" altLang="ja-JP" dirty="0" smtClean="0"/>
          </a:p>
          <a:p>
            <a:r>
              <a:rPr kumimoji="1" lang="ja-JP" altLang="en-US" dirty="0" smtClean="0"/>
              <a:t>紹介したいと思います。</a:t>
            </a:r>
            <a:endParaRPr kumimoji="1" lang="en-US" altLang="ja-JP"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6</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アジャイルサムライという本です。アジャイル本の中では割と有名な本で、実は私の友達の島田浩二氏が</a:t>
            </a:r>
            <a:endParaRPr kumimoji="1" lang="en-US" altLang="ja-JP" dirty="0" smtClean="0"/>
          </a:p>
          <a:p>
            <a:r>
              <a:rPr kumimoji="1" lang="ja-JP" altLang="en-US" dirty="0" smtClean="0"/>
              <a:t>読者の声としてコメントが載っている本でもあります。</a:t>
            </a:r>
            <a:endParaRPr kumimoji="1" lang="en-US" altLang="ja-JP" dirty="0" smtClean="0"/>
          </a:p>
          <a:p>
            <a:r>
              <a:rPr kumimoji="1" lang="ja-JP" altLang="en-US" dirty="0" smtClean="0"/>
              <a:t>さらにいうと、島田さんは会社を起業しているんですけど、創業メンバに金１１の矢部圭一郎の北大の同級生がいるという、変なつながりがあります。</a:t>
            </a:r>
            <a:endParaRPr kumimoji="1" lang="en-US" altLang="ja-JP" dirty="0" smtClean="0"/>
          </a:p>
          <a:p>
            <a:endParaRPr kumimoji="1" lang="en-US" altLang="ja-JP" dirty="0" smtClean="0"/>
          </a:p>
          <a:p>
            <a:r>
              <a:rPr kumimoji="1" lang="ja-JP" altLang="en-US" dirty="0" smtClean="0"/>
              <a:t>この本、すでにご存じの方もいると思いますが、おすすめですのでまだ読んでいなく興味のある方は是非読んでみてください。</a:t>
            </a:r>
            <a:endParaRPr kumimoji="1" lang="en-US" altLang="ja-JP" dirty="0" smtClean="0"/>
          </a:p>
          <a:p>
            <a:r>
              <a:rPr kumimoji="1" lang="ja-JP" altLang="en-US" dirty="0" smtClean="0"/>
              <a:t>今日はこの本の中から一部を抜粋して紹介しようと思います。</a:t>
            </a:r>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7</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まず、アジャイルとは、</a:t>
            </a:r>
            <a:endParaRPr kumimoji="1" lang="en-US" altLang="ja-JP" dirty="0" smtClean="0"/>
          </a:p>
          <a:p>
            <a:r>
              <a:rPr kumimoji="1" lang="ja-JP" altLang="en-US" dirty="0" smtClean="0"/>
              <a:t>今日は３つ用意しています。</a:t>
            </a:r>
            <a:endParaRPr kumimoji="1" lang="en-US" altLang="ja-JP" dirty="0" smtClean="0"/>
          </a:p>
          <a:p>
            <a:r>
              <a:rPr kumimoji="1" lang="ja-JP" altLang="en-US" dirty="0" smtClean="0"/>
              <a:t>まずは</a:t>
            </a:r>
            <a:r>
              <a:rPr kumimoji="1" lang="en-US" altLang="ja-JP" dirty="0" smtClean="0"/>
              <a:t>1</a:t>
            </a:r>
            <a:r>
              <a:rPr kumimoji="1" lang="ja-JP" altLang="en-US" dirty="0" smtClean="0"/>
              <a:t>つ目</a:t>
            </a:r>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8</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「顧客価値を中心」とはどういうことか</a:t>
            </a:r>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9</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ja-JP" altLang="en-US" dirty="0" smtClean="0"/>
              <a:t>これだけ聞くとあまりいいこと書いてないんですが</a:t>
            </a:r>
            <a:endParaRPr kumimoji="1" lang="en-US" altLang="ja-JP" dirty="0" smtClean="0"/>
          </a:p>
          <a:p>
            <a:r>
              <a:rPr kumimoji="1" lang="ja-JP" altLang="en-US" dirty="0" smtClean="0"/>
              <a:t>どういうことか？</a:t>
            </a:r>
            <a:endParaRPr kumimoji="1" lang="en-US" altLang="ja-JP" dirty="0" smtClean="0"/>
          </a:p>
          <a:p>
            <a:r>
              <a:rPr kumimoji="1" lang="ja-JP" altLang="en-US" dirty="0" smtClean="0"/>
              <a:t>実際に私なんかはまさにチーム</a:t>
            </a:r>
            <a:r>
              <a:rPr kumimoji="1" lang="en-US" altLang="ja-JP" dirty="0" smtClean="0"/>
              <a:t>A</a:t>
            </a:r>
            <a:r>
              <a:rPr kumimoji="1" lang="ja-JP" altLang="en-US" dirty="0" smtClean="0"/>
              <a:t>みたいな感じなんですが、</a:t>
            </a:r>
            <a:endParaRPr kumimoji="1" lang="ja-JP" altLang="en-US" dirty="0"/>
          </a:p>
        </p:txBody>
      </p:sp>
      <p:sp>
        <p:nvSpPr>
          <p:cNvPr id="4" name="スライド番号プレースホルダ 3"/>
          <p:cNvSpPr>
            <a:spLocks noGrp="1"/>
          </p:cNvSpPr>
          <p:nvPr>
            <p:ph type="sldNum" sz="quarter" idx="10"/>
          </p:nvPr>
        </p:nvSpPr>
        <p:spPr/>
        <p:txBody>
          <a:bodyPr/>
          <a:lstStyle/>
          <a:p>
            <a:fld id="{502D0E6E-6742-43B0-BDEA-A754D7499601}" type="slidenum">
              <a:rPr kumimoji="1" lang="ja-JP" altLang="en-US" smtClean="0"/>
              <a:pPr/>
              <a:t>11</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14" name="タイトル 13"/>
          <p:cNvSpPr>
            <a:spLocks noGrp="1"/>
          </p:cNvSpPr>
          <p:nvPr>
            <p:ph type="ctrTitle"/>
          </p:nvPr>
        </p:nvSpPr>
        <p:spPr>
          <a:xfrm>
            <a:off x="1432560" y="359898"/>
            <a:ext cx="7406640" cy="1472184"/>
          </a:xfrm>
        </p:spPr>
        <p:txBody>
          <a:bodyPr anchor="b"/>
          <a:lstStyle>
            <a:lvl1pPr algn="l">
              <a:defRPr/>
            </a:lvl1pPr>
            <a:extLst/>
          </a:lstStyle>
          <a:p>
            <a:r>
              <a:rPr kumimoji="0" lang="ja-JP" altLang="en-US" smtClean="0"/>
              <a:t>マスタ タイトルの書式設定</a:t>
            </a:r>
            <a:endParaRPr kumimoji="0" lang="en-US"/>
          </a:p>
        </p:txBody>
      </p:sp>
      <p:sp>
        <p:nvSpPr>
          <p:cNvPr id="22" name="サブタイトル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 サブタイトルの書式設定</a:t>
            </a:r>
            <a:endParaRPr kumimoji="0" lang="en-US"/>
          </a:p>
        </p:txBody>
      </p:sp>
      <p:sp>
        <p:nvSpPr>
          <p:cNvPr id="7" name="日付プレースホルダ 6"/>
          <p:cNvSpPr>
            <a:spLocks noGrp="1"/>
          </p:cNvSpPr>
          <p:nvPr>
            <p:ph type="dt" sz="half" idx="10"/>
          </p:nvPr>
        </p:nvSpPr>
        <p:spPr/>
        <p:txBody>
          <a:bodyPr/>
          <a:lstStyle>
            <a:extLst/>
          </a:lstStyle>
          <a:p>
            <a:fld id="{E90ED720-0104-4369-84BC-D37694168613}" type="datetimeFigureOut">
              <a:rPr kumimoji="1" lang="ja-JP" altLang="en-US" smtClean="0"/>
              <a:pPr/>
              <a:t>2013/7/19</a:t>
            </a:fld>
            <a:endParaRPr kumimoji="1" lang="ja-JP" altLang="en-US" dirty="0"/>
          </a:p>
        </p:txBody>
      </p:sp>
      <p:sp>
        <p:nvSpPr>
          <p:cNvPr id="20" name="フッター プレースホルダ 19"/>
          <p:cNvSpPr>
            <a:spLocks noGrp="1"/>
          </p:cNvSpPr>
          <p:nvPr>
            <p:ph type="ftr" sz="quarter" idx="11"/>
          </p:nvPr>
        </p:nvSpPr>
        <p:spPr/>
        <p:txBody>
          <a:bodyPr/>
          <a:lstStyle>
            <a:extLst/>
          </a:lstStyle>
          <a:p>
            <a:endParaRPr kumimoji="1" lang="ja-JP" altLang="en-US" dirty="0"/>
          </a:p>
        </p:txBody>
      </p:sp>
      <p:sp>
        <p:nvSpPr>
          <p:cNvPr id="10" name="スライド番号プレースホルダ 9"/>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dirty="0"/>
          </a:p>
        </p:txBody>
      </p:sp>
      <p:sp>
        <p:nvSpPr>
          <p:cNvPr id="8" name="円/楕円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円/楕円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E90ED720-0104-4369-84BC-D37694168613}" type="datetimeFigureOut">
              <a:rPr kumimoji="1" lang="ja-JP" altLang="en-US" smtClean="0"/>
              <a:pPr/>
              <a:t>2013/7/19</a:t>
            </a:fld>
            <a:endParaRPr kumimoji="1" lang="ja-JP" altLang="en-US" dirty="0"/>
          </a:p>
        </p:txBody>
      </p:sp>
      <p:sp>
        <p:nvSpPr>
          <p:cNvPr id="5" name="フッター プレースホルダ 4"/>
          <p:cNvSpPr>
            <a:spLocks noGrp="1"/>
          </p:cNvSpPr>
          <p:nvPr>
            <p:ph type="ftr" sz="quarter" idx="11"/>
          </p:nvPr>
        </p:nvSpPr>
        <p:spPr/>
        <p:txBody>
          <a:bodyPr/>
          <a:lstStyle>
            <a:extLst/>
          </a:lstStyle>
          <a:p>
            <a:endParaRPr kumimoji="1" lang="ja-JP" altLang="en-US" dirty="0"/>
          </a:p>
        </p:txBody>
      </p:sp>
      <p:sp>
        <p:nvSpPr>
          <p:cNvPr id="6" name="スライド番号プレースホルダ 5"/>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58000" y="274639"/>
            <a:ext cx="1828800" cy="5851525"/>
          </a:xfrm>
        </p:spPr>
        <p:txBody>
          <a:bodyPr vert="eaVert"/>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1143000" y="274640"/>
            <a:ext cx="5562600" cy="5851525"/>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E90ED720-0104-4369-84BC-D37694168613}" type="datetimeFigureOut">
              <a:rPr kumimoji="1" lang="ja-JP" altLang="en-US" smtClean="0"/>
              <a:pPr/>
              <a:t>2013/7/19</a:t>
            </a:fld>
            <a:endParaRPr kumimoji="1" lang="ja-JP" altLang="en-US" dirty="0"/>
          </a:p>
        </p:txBody>
      </p:sp>
      <p:sp>
        <p:nvSpPr>
          <p:cNvPr id="5" name="フッター プレースホルダ 4"/>
          <p:cNvSpPr>
            <a:spLocks noGrp="1"/>
          </p:cNvSpPr>
          <p:nvPr>
            <p:ph type="ftr" sz="quarter" idx="11"/>
          </p:nvPr>
        </p:nvSpPr>
        <p:spPr/>
        <p:txBody>
          <a:bodyPr/>
          <a:lstStyle>
            <a:extLst/>
          </a:lstStyle>
          <a:p>
            <a:endParaRPr kumimoji="1" lang="ja-JP" altLang="en-US" dirty="0"/>
          </a:p>
        </p:txBody>
      </p:sp>
      <p:sp>
        <p:nvSpPr>
          <p:cNvPr id="6" name="スライド番号プレースホルダ 5"/>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E90ED720-0104-4369-84BC-D37694168613}" type="datetimeFigureOut">
              <a:rPr kumimoji="1" lang="ja-JP" altLang="en-US" smtClean="0"/>
              <a:pPr/>
              <a:t>2013/7/19</a:t>
            </a:fld>
            <a:endParaRPr kumimoji="1" lang="ja-JP" altLang="en-US" dirty="0"/>
          </a:p>
        </p:txBody>
      </p:sp>
      <p:sp>
        <p:nvSpPr>
          <p:cNvPr id="5" name="フッター プレースホルダ 4"/>
          <p:cNvSpPr>
            <a:spLocks noGrp="1"/>
          </p:cNvSpPr>
          <p:nvPr>
            <p:ph type="ftr" sz="quarter" idx="11"/>
          </p:nvPr>
        </p:nvSpPr>
        <p:spPr/>
        <p:txBody>
          <a:bodyPr/>
          <a:lstStyle>
            <a:extLst/>
          </a:lstStyle>
          <a:p>
            <a:endParaRPr kumimoji="1" lang="ja-JP" altLang="en-US" dirty="0"/>
          </a:p>
        </p:txBody>
      </p:sp>
      <p:sp>
        <p:nvSpPr>
          <p:cNvPr id="6" name="スライド番号プレースホルダ 5"/>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正方形/長方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タイトル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extLst/>
          </a:lstStyle>
          <a:p>
            <a:fld id="{E90ED720-0104-4369-84BC-D37694168613}" type="datetimeFigureOut">
              <a:rPr kumimoji="1" lang="ja-JP" altLang="en-US" smtClean="0"/>
              <a:pPr/>
              <a:t>2013/7/19</a:t>
            </a:fld>
            <a:endParaRPr kumimoji="1" lang="ja-JP" altLang="en-US" dirty="0"/>
          </a:p>
        </p:txBody>
      </p:sp>
      <p:sp>
        <p:nvSpPr>
          <p:cNvPr id="5" name="フッター プレースホルダ 4"/>
          <p:cNvSpPr>
            <a:spLocks noGrp="1"/>
          </p:cNvSpPr>
          <p:nvPr>
            <p:ph type="ftr" sz="quarter" idx="11"/>
          </p:nvPr>
        </p:nvSpPr>
        <p:spPr/>
        <p:txBody>
          <a:bodyPr/>
          <a:lstStyle>
            <a:extLst/>
          </a:lstStyle>
          <a:p>
            <a:endParaRPr kumimoji="1" lang="ja-JP" altLang="en-US" dirty="0"/>
          </a:p>
        </p:txBody>
      </p:sp>
      <p:sp>
        <p:nvSpPr>
          <p:cNvPr id="6" name="スライド番号プレースホルダ 5"/>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dirty="0"/>
          </a:p>
        </p:txBody>
      </p:sp>
      <p:sp>
        <p:nvSpPr>
          <p:cNvPr id="10" name="正方形/長方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円/楕円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円/楕円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74320"/>
            <a:ext cx="7498080" cy="1143000"/>
          </a:xfrm>
        </p:spPr>
        <p:txBody>
          <a:bodyPr/>
          <a:lstStyle>
            <a:extLst/>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extLst/>
          </a:lstStyle>
          <a:p>
            <a:fld id="{E90ED720-0104-4369-84BC-D37694168613}" type="datetimeFigureOut">
              <a:rPr kumimoji="1" lang="ja-JP" altLang="en-US" smtClean="0"/>
              <a:pPr/>
              <a:t>2013/7/19</a:t>
            </a:fld>
            <a:endParaRPr kumimoji="1" lang="ja-JP" altLang="en-US" dirty="0"/>
          </a:p>
        </p:txBody>
      </p:sp>
      <p:sp>
        <p:nvSpPr>
          <p:cNvPr id="6" name="フッター プレースホルダ 5"/>
          <p:cNvSpPr>
            <a:spLocks noGrp="1"/>
          </p:cNvSpPr>
          <p:nvPr>
            <p:ph type="ftr" sz="quarter" idx="11"/>
          </p:nvPr>
        </p:nvSpPr>
        <p:spPr/>
        <p:txBody>
          <a:bodyPr/>
          <a:lstStyle>
            <a:extLst/>
          </a:lstStyle>
          <a:p>
            <a:endParaRPr kumimoji="1" lang="ja-JP" altLang="en-US" dirty="0"/>
          </a:p>
        </p:txBody>
      </p:sp>
      <p:sp>
        <p:nvSpPr>
          <p:cNvPr id="7" name="スライド番号プレースホルダ 6"/>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extLst/>
          </a:lstStyle>
          <a:p>
            <a:fld id="{E90ED720-0104-4369-84BC-D37694168613}" type="datetimeFigureOut">
              <a:rPr kumimoji="1" lang="ja-JP" altLang="en-US" smtClean="0"/>
              <a:pPr/>
              <a:t>2013/7/19</a:t>
            </a:fld>
            <a:endParaRPr kumimoji="1" lang="ja-JP" altLang="en-US" dirty="0"/>
          </a:p>
        </p:txBody>
      </p:sp>
      <p:sp>
        <p:nvSpPr>
          <p:cNvPr id="8" name="フッター プレースホルダ 7"/>
          <p:cNvSpPr>
            <a:spLocks noGrp="1"/>
          </p:cNvSpPr>
          <p:nvPr>
            <p:ph type="ftr" sz="quarter" idx="11"/>
          </p:nvPr>
        </p:nvSpPr>
        <p:spPr/>
        <p:txBody>
          <a:bodyPr/>
          <a:lstStyle>
            <a:extLst/>
          </a:lstStyle>
          <a:p>
            <a:endParaRPr kumimoji="1" lang="ja-JP" altLang="en-US" dirty="0"/>
          </a:p>
        </p:txBody>
      </p:sp>
      <p:sp>
        <p:nvSpPr>
          <p:cNvPr id="9" name="スライド番号プレースホルダ 8"/>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435608" y="274320"/>
            <a:ext cx="7498080" cy="1143000"/>
          </a:xfrm>
        </p:spPr>
        <p:txBody>
          <a:bodyPr anchor="ctr"/>
          <a:lstStyle>
            <a:extLst/>
          </a:lstStyle>
          <a:p>
            <a:r>
              <a:rPr kumimoji="0" lang="ja-JP" altLang="en-US" smtClean="0"/>
              <a:t>マスタ タイトルの書式設定</a:t>
            </a:r>
            <a:endParaRPr kumimoji="0" lang="en-US"/>
          </a:p>
        </p:txBody>
      </p:sp>
      <p:sp>
        <p:nvSpPr>
          <p:cNvPr id="3" name="日付プレースホルダ 2"/>
          <p:cNvSpPr>
            <a:spLocks noGrp="1"/>
          </p:cNvSpPr>
          <p:nvPr>
            <p:ph type="dt" sz="half" idx="10"/>
          </p:nvPr>
        </p:nvSpPr>
        <p:spPr/>
        <p:txBody>
          <a:bodyPr/>
          <a:lstStyle>
            <a:extLst/>
          </a:lstStyle>
          <a:p>
            <a:fld id="{E90ED720-0104-4369-84BC-D37694168613}" type="datetimeFigureOut">
              <a:rPr kumimoji="1" lang="ja-JP" altLang="en-US" smtClean="0"/>
              <a:pPr/>
              <a:t>2013/7/19</a:t>
            </a:fld>
            <a:endParaRPr kumimoji="1" lang="ja-JP" altLang="en-US" dirty="0"/>
          </a:p>
        </p:txBody>
      </p:sp>
      <p:sp>
        <p:nvSpPr>
          <p:cNvPr id="4" name="フッター プレースホルダ 3"/>
          <p:cNvSpPr>
            <a:spLocks noGrp="1"/>
          </p:cNvSpPr>
          <p:nvPr>
            <p:ph type="ftr" sz="quarter" idx="11"/>
          </p:nvPr>
        </p:nvSpPr>
        <p:spPr/>
        <p:txBody>
          <a:bodyPr/>
          <a:lstStyle>
            <a:extLst/>
          </a:lstStyle>
          <a:p>
            <a:endParaRPr kumimoji="1" lang="ja-JP" altLang="en-US" dirty="0"/>
          </a:p>
        </p:txBody>
      </p:sp>
      <p:sp>
        <p:nvSpPr>
          <p:cNvPr id="5" name="スライド番号プレースホルダ 4"/>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正方形/長方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日付プレースホルダ 1"/>
          <p:cNvSpPr>
            <a:spLocks noGrp="1"/>
          </p:cNvSpPr>
          <p:nvPr>
            <p:ph type="dt" sz="half" idx="10"/>
          </p:nvPr>
        </p:nvSpPr>
        <p:spPr/>
        <p:txBody>
          <a:bodyPr/>
          <a:lstStyle>
            <a:extLst/>
          </a:lstStyle>
          <a:p>
            <a:fld id="{E90ED720-0104-4369-84BC-D37694168613}" type="datetimeFigureOut">
              <a:rPr kumimoji="1" lang="ja-JP" altLang="en-US" smtClean="0"/>
              <a:pPr/>
              <a:t>2013/7/19</a:t>
            </a:fld>
            <a:endParaRPr kumimoji="1" lang="ja-JP" altLang="en-US" dirty="0"/>
          </a:p>
        </p:txBody>
      </p:sp>
      <p:sp>
        <p:nvSpPr>
          <p:cNvPr id="3" name="フッター プレースホルダ 2"/>
          <p:cNvSpPr>
            <a:spLocks noGrp="1"/>
          </p:cNvSpPr>
          <p:nvPr>
            <p:ph type="ftr" sz="quarter" idx="11"/>
          </p:nvPr>
        </p:nvSpPr>
        <p:spPr/>
        <p:txBody>
          <a:bodyPr/>
          <a:lstStyle>
            <a:extLst/>
          </a:lstStyle>
          <a:p>
            <a:endParaRPr kumimoji="1" lang="ja-JP" altLang="en-US" dirty="0"/>
          </a:p>
        </p:txBody>
      </p:sp>
      <p:sp>
        <p:nvSpPr>
          <p:cNvPr id="4" name="スライド番号プレースホルダ 3"/>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dirty="0"/>
          </a:p>
        </p:txBody>
      </p:sp>
      <p:sp>
        <p:nvSpPr>
          <p:cNvPr id="6" name="正方形/長方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extLst/>
          </a:lstStyle>
          <a:p>
            <a:fld id="{E90ED720-0104-4369-84BC-D37694168613}" type="datetimeFigureOut">
              <a:rPr kumimoji="1" lang="ja-JP" altLang="en-US" smtClean="0"/>
              <a:pPr/>
              <a:t>2013/7/19</a:t>
            </a:fld>
            <a:endParaRPr kumimoji="1" lang="ja-JP" altLang="en-US" dirty="0"/>
          </a:p>
        </p:txBody>
      </p:sp>
      <p:sp>
        <p:nvSpPr>
          <p:cNvPr id="6" name="フッター プレースホルダ 5"/>
          <p:cNvSpPr>
            <a:spLocks noGrp="1"/>
          </p:cNvSpPr>
          <p:nvPr>
            <p:ph type="ftr" sz="quarter" idx="11"/>
          </p:nvPr>
        </p:nvSpPr>
        <p:spPr/>
        <p:txBody>
          <a:bodyPr/>
          <a:lstStyle>
            <a:extLst/>
          </a:lstStyle>
          <a:p>
            <a:endParaRPr kumimoji="1" lang="ja-JP" altLang="en-US" dirty="0"/>
          </a:p>
        </p:txBody>
      </p:sp>
      <p:sp>
        <p:nvSpPr>
          <p:cNvPr id="7" name="スライド番号プレースホルダ 6"/>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ja-JP" altLang="en-US" smtClean="0"/>
              <a:t>マスタ タイトルの書式設定</a:t>
            </a:r>
            <a:endParaRPr kumimoji="0" lang="en-US"/>
          </a:p>
        </p:txBody>
      </p:sp>
      <p:sp>
        <p:nvSpPr>
          <p:cNvPr id="5" name="日付プレースホルダ 4"/>
          <p:cNvSpPr>
            <a:spLocks noGrp="1"/>
          </p:cNvSpPr>
          <p:nvPr>
            <p:ph type="dt" sz="half" idx="10"/>
          </p:nvPr>
        </p:nvSpPr>
        <p:spPr/>
        <p:txBody>
          <a:bodyPr/>
          <a:lstStyle>
            <a:extLst/>
          </a:lstStyle>
          <a:p>
            <a:fld id="{E90ED720-0104-4369-84BC-D37694168613}" type="datetimeFigureOut">
              <a:rPr kumimoji="1" lang="ja-JP" altLang="en-US" smtClean="0"/>
              <a:pPr/>
              <a:t>2013/7/19</a:t>
            </a:fld>
            <a:endParaRPr kumimoji="1" lang="ja-JP" altLang="en-US" dirty="0"/>
          </a:p>
        </p:txBody>
      </p:sp>
      <p:sp>
        <p:nvSpPr>
          <p:cNvPr id="6" name="フッター プレースホルダ 5"/>
          <p:cNvSpPr>
            <a:spLocks noGrp="1"/>
          </p:cNvSpPr>
          <p:nvPr>
            <p:ph type="ftr" sz="quarter" idx="11"/>
          </p:nvPr>
        </p:nvSpPr>
        <p:spPr/>
        <p:txBody>
          <a:bodyPr/>
          <a:lstStyle>
            <a:extLst/>
          </a:lstStyle>
          <a:p>
            <a:endParaRPr kumimoji="1" lang="ja-JP" altLang="en-US" dirty="0"/>
          </a:p>
        </p:txBody>
      </p:sp>
      <p:sp>
        <p:nvSpPr>
          <p:cNvPr id="7" name="スライド番号プレースホルダ 6"/>
          <p:cNvSpPr>
            <a:spLocks noGrp="1"/>
          </p:cNvSpPr>
          <p:nvPr>
            <p:ph type="sldNum" sz="quarter" idx="12"/>
          </p:nvPr>
        </p:nvSpPr>
        <p:spPr/>
        <p:txBody>
          <a:bodyPr/>
          <a:lstStyle>
            <a:extLst/>
          </a:lstStyle>
          <a:p>
            <a:fld id="{D2D8002D-B5B0-4BAC-B1F6-782DDCCE6D9C}" type="slidenum">
              <a:rPr kumimoji="1" lang="ja-JP" altLang="en-US" smtClean="0"/>
              <a:pPr/>
              <a:t>&lt;#&gt;</a:t>
            </a:fld>
            <a:endParaRPr kumimoji="1" lang="ja-JP" altLang="en-US" dirty="0"/>
          </a:p>
        </p:txBody>
      </p:sp>
      <p:sp>
        <p:nvSpPr>
          <p:cNvPr id="8" name="正方形/長方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図プレースホルダ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ja-JP" altLang="en-US" dirty="0" smtClean="0"/>
              <a:t>アイコンをクリックして図を追加</a:t>
            </a:r>
            <a:endParaRPr kumimoji="0" lang="en-US" dirty="0"/>
          </a:p>
        </p:txBody>
      </p:sp>
      <p:sp>
        <p:nvSpPr>
          <p:cNvPr id="9" name="フローチャート: 処理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フローチャート: 処理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テキスト プレースホル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ja-JP" altLang="en-US" smtClean="0"/>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パイ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円/楕円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ドーナツ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正方形/長方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タイトル プレースホルダ 4"/>
          <p:cNvSpPr>
            <a:spLocks noGrp="1"/>
          </p:cNvSpPr>
          <p:nvPr>
            <p:ph type="title"/>
          </p:nvPr>
        </p:nvSpPr>
        <p:spPr>
          <a:xfrm>
            <a:off x="1435608" y="274638"/>
            <a:ext cx="7498080" cy="1143000"/>
          </a:xfrm>
          <a:prstGeom prst="rect">
            <a:avLst/>
          </a:prstGeom>
        </p:spPr>
        <p:txBody>
          <a:bodyPr anchor="ctr">
            <a:normAutofit/>
          </a:bodyPr>
          <a:lstStyle>
            <a:extLst/>
          </a:lstStyle>
          <a:p>
            <a:r>
              <a:rPr kumimoji="0" lang="ja-JP" altLang="en-US" smtClean="0"/>
              <a:t>マスタ タイトルの書式設定</a:t>
            </a:r>
            <a:endParaRPr kumimoji="0" lang="en-US"/>
          </a:p>
        </p:txBody>
      </p:sp>
      <p:sp>
        <p:nvSpPr>
          <p:cNvPr id="9" name="テキスト プレースホルダ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24" name="日付プレースホル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90ED720-0104-4369-84BC-D37694168613}" type="datetimeFigureOut">
              <a:rPr kumimoji="1" lang="ja-JP" altLang="en-US" smtClean="0"/>
              <a:pPr/>
              <a:t>2013/7/19</a:t>
            </a:fld>
            <a:endParaRPr kumimoji="1" lang="ja-JP" altLang="en-US" dirty="0"/>
          </a:p>
        </p:txBody>
      </p:sp>
      <p:sp>
        <p:nvSpPr>
          <p:cNvPr id="10" name="フッター プレースホルダ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kumimoji="1" lang="ja-JP" altLang="en-US" dirty="0"/>
          </a:p>
        </p:txBody>
      </p:sp>
      <p:sp>
        <p:nvSpPr>
          <p:cNvPr id="22" name="スライド番号プレースホルダ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2D8002D-B5B0-4BAC-B1F6-782DDCCE6D9C}" type="slidenum">
              <a:rPr kumimoji="1" lang="ja-JP" altLang="en-US" smtClean="0"/>
              <a:pPr/>
              <a:t>&lt;#&gt;</a:t>
            </a:fld>
            <a:endParaRPr kumimoji="1" lang="ja-JP" altLang="en-US" dirty="0"/>
          </a:p>
        </p:txBody>
      </p:sp>
      <p:sp>
        <p:nvSpPr>
          <p:cNvPr id="15" name="正方形/長方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1"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1"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1"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1"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1"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1"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1"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1" sz="2000" kern="120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ja.wikipedia.org/wiki/Jenkins"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t>アジャイル開発のすすめ</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a:t>
            </a:r>
            <a:endParaRPr kumimoji="1" lang="ja-JP" altLang="en-US" dirty="0"/>
          </a:p>
        </p:txBody>
      </p:sp>
      <p:sp>
        <p:nvSpPr>
          <p:cNvPr id="4" name="サブタイトル 2"/>
          <p:cNvSpPr txBox="1">
            <a:spLocks/>
          </p:cNvSpPr>
          <p:nvPr/>
        </p:nvSpPr>
        <p:spPr>
          <a:xfrm>
            <a:off x="5652120" y="5949280"/>
            <a:ext cx="3123456" cy="542088"/>
          </a:xfrm>
          <a:prstGeom prst="rect">
            <a:avLst/>
          </a:prstGeom>
        </p:spPr>
        <p:txBody>
          <a:bodyPr tIns="0">
            <a:normAutofit fontScale="92500"/>
          </a:bodyPr>
          <a:lstStyle/>
          <a:p>
            <a:pPr marL="27432" marR="0" lvl="0" indent="0" algn="l" defTabSz="914400" rtl="0" eaLnBrk="1" fontAlgn="auto" latinLnBrk="0" hangingPunct="1">
              <a:lnSpc>
                <a:spcPct val="100000"/>
              </a:lnSpc>
              <a:spcBef>
                <a:spcPts val="600"/>
              </a:spcBef>
              <a:spcAft>
                <a:spcPts val="0"/>
              </a:spcAft>
              <a:buClr>
                <a:schemeClr val="accent1"/>
              </a:buClr>
              <a:buSzPct val="80000"/>
              <a:buFont typeface="Wingdings 2"/>
              <a:buNone/>
              <a:tabLst/>
              <a:defRPr/>
            </a:pPr>
            <a:r>
              <a:rPr kumimoji="1" lang="ja-JP" altLang="en-US" sz="2600" b="0" i="0" u="none" strike="noStrike" kern="1200" cap="none" spc="0" normalizeH="0" baseline="0" noProof="0" dirty="0" smtClean="0">
                <a:ln>
                  <a:noFill/>
                </a:ln>
                <a:solidFill>
                  <a:schemeClr val="tx2">
                    <a:shade val="30000"/>
                    <a:satMod val="150000"/>
                  </a:schemeClr>
                </a:solidFill>
                <a:effectLst/>
                <a:uLnTx/>
                <a:uFillTx/>
                <a:latin typeface="+mn-lt"/>
                <a:ea typeface="+mn-ea"/>
                <a:cs typeface="+mn-cs"/>
              </a:rPr>
              <a:t>株式会社ハイビッツ</a:t>
            </a:r>
            <a:endParaRPr kumimoji="1" lang="ja-JP" altLang="en-US" sz="2600" b="0" i="0" u="none" strike="noStrike" kern="1200" cap="none" spc="0" normalizeH="0" baseline="0" noProof="0" dirty="0">
              <a:ln>
                <a:noFill/>
              </a:ln>
              <a:solidFill>
                <a:schemeClr val="tx2">
                  <a:shade val="30000"/>
                  <a:satMod val="150000"/>
                </a:schemeClr>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もし</a:t>
            </a:r>
            <a:r>
              <a:rPr kumimoji="1" lang="ja-JP" altLang="en-US" dirty="0" smtClean="0"/>
              <a:t>、あなたが顧客だったら</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sz="4400" dirty="0" smtClean="0"/>
              <a:t>限られた予算の中でプロジェクトをやるときに、どちらのチームに</a:t>
            </a:r>
            <a:r>
              <a:rPr kumimoji="1" lang="ja-JP" altLang="en-US" sz="4400" dirty="0" smtClean="0">
                <a:solidFill>
                  <a:srgbClr val="FF0000"/>
                </a:solidFill>
              </a:rPr>
              <a:t>依頼</a:t>
            </a:r>
            <a:r>
              <a:rPr kumimoji="1" lang="ja-JP" altLang="en-US" sz="4400" dirty="0" smtClean="0"/>
              <a:t>しますか？</a:t>
            </a:r>
            <a:endParaRPr kumimoji="1" lang="en-US" altLang="ja-JP" sz="4400" dirty="0" smtClean="0"/>
          </a:p>
          <a:p>
            <a:endParaRPr lang="en-US" altLang="ja-JP" sz="4400" dirty="0" smtClean="0"/>
          </a:p>
          <a:p>
            <a:pPr>
              <a:buNone/>
            </a:pPr>
            <a:r>
              <a:rPr lang="en-US" altLang="ja-JP" sz="3600" dirty="0" smtClean="0"/>
              <a:t>         </a:t>
            </a:r>
            <a:r>
              <a:rPr lang="ja-JP" altLang="en-US" sz="3600" dirty="0" smtClean="0"/>
              <a:t>チーム</a:t>
            </a:r>
            <a:r>
              <a:rPr lang="en-US" altLang="ja-JP" sz="3600" dirty="0" smtClean="0"/>
              <a:t>A or </a:t>
            </a:r>
            <a:r>
              <a:rPr lang="ja-JP" altLang="en-US" sz="3600" dirty="0" smtClean="0"/>
              <a:t>チーム</a:t>
            </a:r>
            <a:r>
              <a:rPr lang="en-US" altLang="ja-JP" sz="3600" dirty="0" smtClean="0"/>
              <a:t>B</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1435608" y="1447800"/>
            <a:ext cx="6952816" cy="4800600"/>
          </a:xfrm>
        </p:spPr>
        <p:txBody>
          <a:bodyPr>
            <a:normAutofit/>
          </a:bodyPr>
          <a:lstStyle/>
          <a:p>
            <a:r>
              <a:rPr kumimoji="1" lang="ja-JP" altLang="en-US" sz="4000" dirty="0" smtClean="0"/>
              <a:t>実施計画書や大量のドキュメントを納め、</a:t>
            </a:r>
            <a:r>
              <a:rPr lang="ja-JP" altLang="en-US" sz="4000" dirty="0" smtClean="0"/>
              <a:t>あなたが</a:t>
            </a:r>
            <a:r>
              <a:rPr kumimoji="1" lang="ja-JP" altLang="en-US" sz="4000" dirty="0" smtClean="0"/>
              <a:t>依頼</a:t>
            </a:r>
            <a:r>
              <a:rPr lang="ja-JP" altLang="en-US" sz="4000" dirty="0" smtClean="0"/>
              <a:t>した</a:t>
            </a:r>
            <a:r>
              <a:rPr kumimoji="1" lang="ja-JP" altLang="en-US" sz="4000" dirty="0" smtClean="0"/>
              <a:t>ソフトウェアは</a:t>
            </a:r>
            <a:r>
              <a:rPr kumimoji="1" lang="ja-JP" altLang="en-US" sz="4400" dirty="0" smtClean="0">
                <a:solidFill>
                  <a:srgbClr val="FF0000"/>
                </a:solidFill>
              </a:rPr>
              <a:t>最後</a:t>
            </a:r>
            <a:r>
              <a:rPr lang="ja-JP" altLang="en-US" sz="4400" dirty="0" smtClean="0">
                <a:solidFill>
                  <a:srgbClr val="FF0000"/>
                </a:solidFill>
              </a:rPr>
              <a:t>まで</a:t>
            </a:r>
            <a:r>
              <a:rPr kumimoji="1" lang="ja-JP" altLang="en-US" sz="4000" dirty="0" smtClean="0"/>
              <a:t>動かしてくれない</a:t>
            </a:r>
            <a:r>
              <a:rPr lang="ja-JP" altLang="en-US" sz="4000" dirty="0" smtClean="0"/>
              <a:t>チーム</a:t>
            </a:r>
            <a:r>
              <a:rPr kumimoji="1" lang="ja-JP" altLang="en-US" sz="4000" dirty="0" smtClean="0"/>
              <a:t>。</a:t>
            </a:r>
            <a:endParaRPr kumimoji="1" lang="en-US" altLang="ja-JP" sz="4000" dirty="0" smtClean="0"/>
          </a:p>
        </p:txBody>
      </p:sp>
      <p:sp>
        <p:nvSpPr>
          <p:cNvPr id="5" name="タイトル 1"/>
          <p:cNvSpPr>
            <a:spLocks noGrp="1"/>
          </p:cNvSpPr>
          <p:nvPr>
            <p:ph type="title"/>
          </p:nvPr>
        </p:nvSpPr>
        <p:spPr>
          <a:xfrm>
            <a:off x="1435608" y="274638"/>
            <a:ext cx="7498080" cy="1143000"/>
          </a:xfrm>
        </p:spPr>
        <p:txBody>
          <a:bodyPr/>
          <a:lstStyle/>
          <a:p>
            <a:r>
              <a:rPr kumimoji="1" lang="ja-JP" altLang="en-US" dirty="0" smtClean="0"/>
              <a:t>チーム</a:t>
            </a:r>
            <a:r>
              <a:rPr kumimoji="1" lang="en-US" altLang="ja-JP" dirty="0" smtClean="0"/>
              <a:t>A</a:t>
            </a:r>
            <a:endParaRPr kumimoji="1" lang="ja-JP"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1435608" y="1447800"/>
            <a:ext cx="6952816" cy="4800600"/>
          </a:xfrm>
        </p:spPr>
        <p:txBody>
          <a:bodyPr>
            <a:normAutofit/>
          </a:bodyPr>
          <a:lstStyle/>
          <a:p>
            <a:r>
              <a:rPr lang="ja-JP" altLang="en-US" sz="4000" dirty="0" smtClean="0"/>
              <a:t>実施計画書や大量のドキュメントを納め、あなたが依頼したソフトウェアは</a:t>
            </a:r>
            <a:r>
              <a:rPr lang="ja-JP" altLang="en-US" sz="4400" dirty="0" smtClean="0">
                <a:solidFill>
                  <a:srgbClr val="FF0000"/>
                </a:solidFill>
              </a:rPr>
              <a:t>最後まで</a:t>
            </a:r>
            <a:r>
              <a:rPr lang="ja-JP" altLang="en-US" sz="4000" dirty="0" smtClean="0"/>
              <a:t>動かしてくれないチーム。</a:t>
            </a:r>
            <a:endParaRPr lang="en-US" altLang="ja-JP" sz="4000" dirty="0" smtClean="0"/>
          </a:p>
        </p:txBody>
      </p:sp>
      <p:sp>
        <p:nvSpPr>
          <p:cNvPr id="4" name="正方形/長方形 3"/>
          <p:cNvSpPr/>
          <p:nvPr/>
        </p:nvSpPr>
        <p:spPr>
          <a:xfrm>
            <a:off x="1835696" y="5445224"/>
            <a:ext cx="6336704" cy="1440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テキスト ボックス 4"/>
          <p:cNvSpPr txBox="1"/>
          <p:nvPr/>
        </p:nvSpPr>
        <p:spPr>
          <a:xfrm>
            <a:off x="1763688" y="5589240"/>
            <a:ext cx="1454244" cy="261610"/>
          </a:xfrm>
          <a:prstGeom prst="rect">
            <a:avLst/>
          </a:prstGeom>
          <a:noFill/>
        </p:spPr>
        <p:txBody>
          <a:bodyPr wrap="none" rtlCol="0">
            <a:spAutoFit/>
          </a:bodyPr>
          <a:lstStyle/>
          <a:p>
            <a:r>
              <a:rPr lang="ja-JP" altLang="en-US" sz="1100" dirty="0" smtClean="0"/>
              <a:t>基本設計スタート⇒</a:t>
            </a:r>
            <a:endParaRPr kumimoji="1" lang="ja-JP" altLang="en-US" sz="1100" dirty="0"/>
          </a:p>
        </p:txBody>
      </p:sp>
      <p:sp>
        <p:nvSpPr>
          <p:cNvPr id="6" name="テキスト ボックス 5"/>
          <p:cNvSpPr txBox="1"/>
          <p:nvPr/>
        </p:nvSpPr>
        <p:spPr>
          <a:xfrm>
            <a:off x="7937660" y="5615662"/>
            <a:ext cx="450764" cy="261610"/>
          </a:xfrm>
          <a:prstGeom prst="rect">
            <a:avLst/>
          </a:prstGeom>
          <a:noFill/>
        </p:spPr>
        <p:txBody>
          <a:bodyPr wrap="none" rtlCol="0">
            <a:spAutoFit/>
          </a:bodyPr>
          <a:lstStyle/>
          <a:p>
            <a:r>
              <a:rPr lang="en-US" altLang="ja-JP" sz="1100" dirty="0" smtClean="0"/>
              <a:t>C/O</a:t>
            </a:r>
            <a:endParaRPr kumimoji="1" lang="ja-JP" altLang="en-US" sz="1100" dirty="0"/>
          </a:p>
        </p:txBody>
      </p:sp>
      <p:sp>
        <p:nvSpPr>
          <p:cNvPr id="7" name="テキスト ボックス 6"/>
          <p:cNvSpPr txBox="1"/>
          <p:nvPr/>
        </p:nvSpPr>
        <p:spPr>
          <a:xfrm>
            <a:off x="1547664" y="5229200"/>
            <a:ext cx="731290" cy="261610"/>
          </a:xfrm>
          <a:prstGeom prst="rect">
            <a:avLst/>
          </a:prstGeom>
          <a:noFill/>
        </p:spPr>
        <p:txBody>
          <a:bodyPr wrap="none" rtlCol="0">
            <a:spAutoFit/>
          </a:bodyPr>
          <a:lstStyle/>
          <a:p>
            <a:r>
              <a:rPr lang="en-US" altLang="ja-JP" sz="1100" dirty="0" smtClean="0"/>
              <a:t>12</a:t>
            </a:r>
            <a:r>
              <a:rPr lang="ja-JP" altLang="en-US" sz="1100" dirty="0" smtClean="0"/>
              <a:t>年</a:t>
            </a:r>
            <a:r>
              <a:rPr lang="en-US" altLang="ja-JP" sz="1100" dirty="0" smtClean="0"/>
              <a:t>4</a:t>
            </a:r>
            <a:r>
              <a:rPr lang="ja-JP" altLang="en-US" sz="1100" dirty="0" smtClean="0"/>
              <a:t>月</a:t>
            </a:r>
            <a:endParaRPr kumimoji="1" lang="ja-JP" altLang="en-US" sz="1100" dirty="0"/>
          </a:p>
        </p:txBody>
      </p:sp>
      <p:sp>
        <p:nvSpPr>
          <p:cNvPr id="8" name="テキスト ボックス 7"/>
          <p:cNvSpPr txBox="1"/>
          <p:nvPr/>
        </p:nvSpPr>
        <p:spPr>
          <a:xfrm>
            <a:off x="7801150" y="5229200"/>
            <a:ext cx="731290" cy="261610"/>
          </a:xfrm>
          <a:prstGeom prst="rect">
            <a:avLst/>
          </a:prstGeom>
          <a:noFill/>
        </p:spPr>
        <p:txBody>
          <a:bodyPr wrap="none" rtlCol="0">
            <a:spAutoFit/>
          </a:bodyPr>
          <a:lstStyle/>
          <a:p>
            <a:r>
              <a:rPr lang="en-US" altLang="ja-JP" sz="1100" dirty="0" smtClean="0"/>
              <a:t>13</a:t>
            </a:r>
            <a:r>
              <a:rPr lang="ja-JP" altLang="en-US" sz="1100" dirty="0" smtClean="0"/>
              <a:t>年</a:t>
            </a:r>
            <a:r>
              <a:rPr lang="en-US" altLang="ja-JP" sz="1100" dirty="0" smtClean="0"/>
              <a:t>5</a:t>
            </a:r>
            <a:r>
              <a:rPr lang="ja-JP" altLang="en-US" sz="1100" dirty="0" smtClean="0"/>
              <a:t>月</a:t>
            </a:r>
            <a:endParaRPr kumimoji="1" lang="ja-JP" altLang="en-US" sz="1100" dirty="0"/>
          </a:p>
        </p:txBody>
      </p:sp>
      <p:sp>
        <p:nvSpPr>
          <p:cNvPr id="9" name="テキスト ボックス 8"/>
          <p:cNvSpPr txBox="1"/>
          <p:nvPr/>
        </p:nvSpPr>
        <p:spPr>
          <a:xfrm>
            <a:off x="6804248" y="5229200"/>
            <a:ext cx="731290" cy="261610"/>
          </a:xfrm>
          <a:prstGeom prst="rect">
            <a:avLst/>
          </a:prstGeom>
          <a:noFill/>
        </p:spPr>
        <p:txBody>
          <a:bodyPr wrap="none" rtlCol="0">
            <a:spAutoFit/>
          </a:bodyPr>
          <a:lstStyle/>
          <a:p>
            <a:r>
              <a:rPr lang="en-US" altLang="ja-JP" sz="1100" dirty="0" smtClean="0"/>
              <a:t>13</a:t>
            </a:r>
            <a:r>
              <a:rPr lang="ja-JP" altLang="en-US" sz="1100" dirty="0" smtClean="0"/>
              <a:t>年</a:t>
            </a:r>
            <a:r>
              <a:rPr lang="en-US" altLang="ja-JP" sz="1100" dirty="0" smtClean="0"/>
              <a:t>3</a:t>
            </a:r>
            <a:r>
              <a:rPr lang="ja-JP" altLang="en-US" sz="1100" dirty="0" smtClean="0"/>
              <a:t>月</a:t>
            </a:r>
            <a:endParaRPr kumimoji="1" lang="ja-JP" altLang="en-US" sz="1100" dirty="0"/>
          </a:p>
        </p:txBody>
      </p:sp>
      <p:sp>
        <p:nvSpPr>
          <p:cNvPr id="10" name="上矢印 9"/>
          <p:cNvSpPr/>
          <p:nvPr/>
        </p:nvSpPr>
        <p:spPr>
          <a:xfrm>
            <a:off x="7020272" y="5661248"/>
            <a:ext cx="216024" cy="5760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164288" y="6047710"/>
            <a:ext cx="466794" cy="261610"/>
          </a:xfrm>
          <a:prstGeom prst="rect">
            <a:avLst/>
          </a:prstGeom>
          <a:noFill/>
        </p:spPr>
        <p:txBody>
          <a:bodyPr wrap="none" rtlCol="0">
            <a:spAutoFit/>
          </a:bodyPr>
          <a:lstStyle/>
          <a:p>
            <a:r>
              <a:rPr kumimoji="1" lang="ja-JP" altLang="en-US" sz="1100" dirty="0" smtClean="0"/>
              <a:t>ここ</a:t>
            </a:r>
            <a:endParaRPr kumimoji="1" lang="ja-JP" altLang="en-US" sz="1100" dirty="0"/>
          </a:p>
        </p:txBody>
      </p:sp>
      <p:sp>
        <p:nvSpPr>
          <p:cNvPr id="13" name="タイトル 1"/>
          <p:cNvSpPr>
            <a:spLocks noGrp="1"/>
          </p:cNvSpPr>
          <p:nvPr>
            <p:ph type="title"/>
          </p:nvPr>
        </p:nvSpPr>
        <p:spPr>
          <a:xfrm>
            <a:off x="1435608" y="274638"/>
            <a:ext cx="7498080" cy="1143000"/>
          </a:xfrm>
        </p:spPr>
        <p:txBody>
          <a:bodyPr/>
          <a:lstStyle/>
          <a:p>
            <a:r>
              <a:rPr kumimoji="1" lang="ja-JP" altLang="en-US" dirty="0" smtClean="0"/>
              <a:t>チーム</a:t>
            </a:r>
            <a:r>
              <a:rPr kumimoji="1" lang="en-US" altLang="ja-JP" dirty="0" smtClean="0"/>
              <a:t>A</a:t>
            </a:r>
            <a:endParaRPr kumimoji="1" lang="ja-JP"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1435608" y="1447800"/>
            <a:ext cx="6808800" cy="4800600"/>
          </a:xfrm>
        </p:spPr>
        <p:txBody>
          <a:bodyPr>
            <a:normAutofit/>
          </a:bodyPr>
          <a:lstStyle/>
          <a:p>
            <a:r>
              <a:rPr lang="ja-JP" altLang="en-US" sz="4000" smtClean="0"/>
              <a:t>あなた</a:t>
            </a:r>
            <a:r>
              <a:rPr kumimoji="1" lang="ja-JP" altLang="en-US" sz="4000" smtClean="0"/>
              <a:t>が</a:t>
            </a:r>
            <a:r>
              <a:rPr kumimoji="1" lang="ja-JP" altLang="en-US" sz="4400" dirty="0" smtClean="0">
                <a:solidFill>
                  <a:srgbClr val="FF0000"/>
                </a:solidFill>
              </a:rPr>
              <a:t>一番大事</a:t>
            </a:r>
            <a:r>
              <a:rPr kumimoji="1" lang="ja-JP" altLang="en-US" sz="4000" dirty="0" smtClean="0"/>
              <a:t>だと考えている順に機能を実装してテスト済みで定期的（</a:t>
            </a:r>
            <a:r>
              <a:rPr kumimoji="1" lang="en-US" altLang="ja-JP" sz="4000" dirty="0" smtClean="0"/>
              <a:t>1</a:t>
            </a:r>
            <a:r>
              <a:rPr kumimoji="1" lang="ja-JP" altLang="en-US" sz="4000" dirty="0" smtClean="0"/>
              <a:t>～</a:t>
            </a:r>
            <a:r>
              <a:rPr kumimoji="1" lang="en-US" altLang="ja-JP" sz="4000" dirty="0" smtClean="0"/>
              <a:t>2</a:t>
            </a:r>
            <a:r>
              <a:rPr kumimoji="1" lang="ja-JP" altLang="en-US" sz="4000" dirty="0" smtClean="0"/>
              <a:t>週間）に必ず届けてくれるチーム。</a:t>
            </a:r>
            <a:endParaRPr kumimoji="1" lang="ja-JP" altLang="en-US" sz="4000" dirty="0"/>
          </a:p>
        </p:txBody>
      </p:sp>
      <p:sp>
        <p:nvSpPr>
          <p:cNvPr id="5" name="タイトル 1"/>
          <p:cNvSpPr>
            <a:spLocks noGrp="1"/>
          </p:cNvSpPr>
          <p:nvPr>
            <p:ph type="title"/>
          </p:nvPr>
        </p:nvSpPr>
        <p:spPr>
          <a:xfrm>
            <a:off x="1435608" y="274638"/>
            <a:ext cx="7498080" cy="1143000"/>
          </a:xfrm>
        </p:spPr>
        <p:txBody>
          <a:bodyPr/>
          <a:lstStyle/>
          <a:p>
            <a:r>
              <a:rPr kumimoji="1" lang="ja-JP" altLang="en-US" dirty="0" smtClean="0"/>
              <a:t>チーム</a:t>
            </a:r>
            <a:r>
              <a:rPr kumimoji="1" lang="en-US" altLang="ja-JP" dirty="0" smtClean="0"/>
              <a:t>B</a:t>
            </a:r>
            <a:endParaRPr kumimoji="1" lang="ja-JP"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1435608" y="1447800"/>
            <a:ext cx="6808800" cy="4800600"/>
          </a:xfrm>
        </p:spPr>
        <p:txBody>
          <a:bodyPr>
            <a:normAutofit/>
          </a:bodyPr>
          <a:lstStyle/>
          <a:p>
            <a:r>
              <a:rPr lang="ja-JP" altLang="en-US" sz="4000" dirty="0" smtClean="0"/>
              <a:t>あなた</a:t>
            </a:r>
            <a:r>
              <a:rPr kumimoji="1" lang="ja-JP" altLang="en-US" sz="4000" dirty="0" smtClean="0"/>
              <a:t>が</a:t>
            </a:r>
            <a:r>
              <a:rPr kumimoji="1" lang="ja-JP" altLang="en-US" sz="4400" dirty="0" smtClean="0">
                <a:solidFill>
                  <a:srgbClr val="FF0000"/>
                </a:solidFill>
              </a:rPr>
              <a:t>一番大事</a:t>
            </a:r>
            <a:r>
              <a:rPr kumimoji="1" lang="ja-JP" altLang="en-US" sz="4000" dirty="0" smtClean="0"/>
              <a:t>だと考えている順に機能を実装してテスト済みで定期的（</a:t>
            </a:r>
            <a:r>
              <a:rPr kumimoji="1" lang="en-US" altLang="ja-JP" sz="4000" dirty="0" smtClean="0"/>
              <a:t>1</a:t>
            </a:r>
            <a:r>
              <a:rPr kumimoji="1" lang="ja-JP" altLang="en-US" sz="4000" dirty="0" smtClean="0"/>
              <a:t>～</a:t>
            </a:r>
            <a:r>
              <a:rPr kumimoji="1" lang="en-US" altLang="ja-JP" sz="4000" dirty="0" smtClean="0"/>
              <a:t>2</a:t>
            </a:r>
            <a:r>
              <a:rPr kumimoji="1" lang="ja-JP" altLang="en-US" sz="4000" dirty="0" smtClean="0"/>
              <a:t>週間）に必ず届けてくれるチーム。</a:t>
            </a:r>
            <a:endParaRPr kumimoji="1" lang="en-US" altLang="ja-JP" sz="4000" dirty="0" smtClean="0"/>
          </a:p>
          <a:p>
            <a:pPr>
              <a:buNone/>
            </a:pPr>
            <a:r>
              <a:rPr lang="ja-JP" altLang="en-US" sz="4000" dirty="0" smtClean="0"/>
              <a:t>　　　　　↓</a:t>
            </a:r>
            <a:endParaRPr lang="en-US" altLang="ja-JP" sz="4000" dirty="0" smtClean="0"/>
          </a:p>
          <a:p>
            <a:pPr>
              <a:buNone/>
            </a:pPr>
            <a:r>
              <a:rPr kumimoji="1" lang="ja-JP" altLang="en-US" sz="4000" dirty="0" smtClean="0"/>
              <a:t>　　　</a:t>
            </a:r>
            <a:r>
              <a:rPr kumimoji="1" lang="ja-JP" altLang="en-US" sz="4000" dirty="0" smtClean="0">
                <a:solidFill>
                  <a:srgbClr val="FF0000"/>
                </a:solidFill>
              </a:rPr>
              <a:t>顧客価値中心</a:t>
            </a:r>
            <a:endParaRPr kumimoji="1" lang="ja-JP" altLang="en-US" sz="4000" dirty="0">
              <a:solidFill>
                <a:srgbClr val="FF0000"/>
              </a:solidFill>
            </a:endParaRPr>
          </a:p>
        </p:txBody>
      </p:sp>
      <p:sp>
        <p:nvSpPr>
          <p:cNvPr id="5" name="タイトル 1"/>
          <p:cNvSpPr>
            <a:spLocks noGrp="1"/>
          </p:cNvSpPr>
          <p:nvPr>
            <p:ph type="title"/>
          </p:nvPr>
        </p:nvSpPr>
        <p:spPr>
          <a:xfrm>
            <a:off x="1435608" y="274638"/>
            <a:ext cx="7498080" cy="1143000"/>
          </a:xfrm>
        </p:spPr>
        <p:txBody>
          <a:bodyPr/>
          <a:lstStyle/>
          <a:p>
            <a:r>
              <a:rPr kumimoji="1" lang="ja-JP" altLang="en-US" dirty="0" smtClean="0"/>
              <a:t>チーム</a:t>
            </a:r>
            <a:r>
              <a:rPr kumimoji="1" lang="en-US" altLang="ja-JP" dirty="0" smtClean="0"/>
              <a:t>B</a:t>
            </a:r>
            <a:endParaRPr kumimoji="1" lang="ja-JP"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アジャイルとは</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sz="4400" dirty="0" smtClean="0"/>
              <a:t>顧客価値を中心</a:t>
            </a:r>
            <a:endParaRPr kumimoji="1" lang="en-US" altLang="ja-JP" sz="4400" dirty="0" smtClean="0"/>
          </a:p>
          <a:p>
            <a:r>
              <a:rPr lang="en-US" altLang="ja-JP" sz="4400" dirty="0" smtClean="0"/>
              <a:t> </a:t>
            </a:r>
          </a:p>
          <a:p>
            <a:r>
              <a:rPr lang="ja-JP" altLang="en-US" sz="4400" dirty="0" smtClean="0"/>
              <a:t> </a:t>
            </a:r>
            <a:endParaRPr lang="en-US" altLang="ja-JP" sz="4400" dirty="0" smtClean="0"/>
          </a:p>
          <a:p>
            <a:pPr>
              <a:buNone/>
            </a:pPr>
            <a:endParaRPr kumimoji="1" lang="ja-JP" altLang="en-US" sz="4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アジャイルとは</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sz="4400" dirty="0" smtClean="0"/>
              <a:t>顧客価値を中心</a:t>
            </a:r>
            <a:endParaRPr kumimoji="1" lang="en-US" altLang="ja-JP" sz="4400" dirty="0" smtClean="0"/>
          </a:p>
          <a:p>
            <a:r>
              <a:rPr lang="en-US" altLang="ja-JP" sz="4400" dirty="0" smtClean="0"/>
              <a:t>3</a:t>
            </a:r>
            <a:r>
              <a:rPr lang="ja-JP" altLang="en-US" sz="4400" dirty="0" err="1" smtClean="0"/>
              <a:t>つの</a:t>
            </a:r>
            <a:r>
              <a:rPr lang="ja-JP" altLang="en-US" sz="4400" dirty="0" smtClean="0"/>
              <a:t>真実を認める</a:t>
            </a:r>
            <a:endParaRPr lang="en-US" altLang="ja-JP" sz="4400" dirty="0" smtClean="0"/>
          </a:p>
          <a:p>
            <a:r>
              <a:rPr lang="ja-JP" altLang="en-US" sz="4400" dirty="0" smtClean="0"/>
              <a:t> </a:t>
            </a:r>
            <a:endParaRPr lang="en-US" altLang="ja-JP" sz="4400" dirty="0" smtClean="0"/>
          </a:p>
          <a:p>
            <a:pPr>
              <a:buNone/>
            </a:pPr>
            <a:endParaRPr kumimoji="1" lang="ja-JP" altLang="en-US" sz="4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アジャイルが認める３つの真実</a:t>
            </a:r>
            <a:endParaRPr kumimoji="1" lang="ja-JP"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アジャイルが認める３つの真実</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最初に全ての要件を集めることはできない</a:t>
            </a:r>
            <a:endParaRPr lang="en-US" altLang="ja-JP"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アジャイルが認める３つの真実</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最初に全ての要件を集めることはできない</a:t>
            </a:r>
            <a:endParaRPr lang="en-US" altLang="ja-JP" dirty="0" smtClean="0"/>
          </a:p>
          <a:p>
            <a:r>
              <a:rPr lang="ja-JP" altLang="en-US" dirty="0" smtClean="0"/>
              <a:t>集めたところで要件は必ずと言っていいほど変わる</a:t>
            </a:r>
            <a:endParaRPr lang="en-US" altLang="ja-JP"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自己紹介</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株式会社ハイビッツ</a:t>
            </a:r>
            <a:endParaRPr kumimoji="1" lang="en-US" altLang="ja-JP" dirty="0" smtClean="0"/>
          </a:p>
          <a:p>
            <a:r>
              <a:rPr lang="ja-JP" altLang="en-US" dirty="0" smtClean="0"/>
              <a:t>社員は・・・</a:t>
            </a:r>
            <a:endParaRPr lang="en-US" altLang="ja-JP" dirty="0" smtClean="0"/>
          </a:p>
          <a:p>
            <a:r>
              <a:rPr kumimoji="1" lang="ja-JP" altLang="en-US" dirty="0" smtClean="0"/>
              <a:t>北海道</a:t>
            </a:r>
            <a:endParaRPr kumimoji="1" lang="en-US" altLang="ja-JP" dirty="0" smtClean="0"/>
          </a:p>
          <a:p>
            <a:r>
              <a:rPr lang="ja-JP" altLang="en-US" dirty="0" smtClean="0"/>
              <a:t>社内システムは</a:t>
            </a:r>
            <a:r>
              <a:rPr lang="en-US" altLang="ja-JP" dirty="0" smtClean="0"/>
              <a:t>Ruby on Rails</a:t>
            </a:r>
          </a:p>
          <a:p>
            <a:pPr algn="r">
              <a:buNone/>
            </a:pPr>
            <a:r>
              <a:rPr lang="ja-JP" altLang="en-US" sz="1700" dirty="0" smtClean="0"/>
              <a:t>と</a:t>
            </a:r>
            <a:r>
              <a:rPr lang="en-US" altLang="ja-JP" sz="1700" dirty="0" smtClean="0"/>
              <a:t>Java on </a:t>
            </a:r>
            <a:r>
              <a:rPr kumimoji="1" lang="en-US" altLang="ja-JP" sz="1700" dirty="0" smtClean="0"/>
              <a:t>Google app engine</a:t>
            </a:r>
          </a:p>
          <a:p>
            <a:pPr>
              <a:buNone/>
            </a:pPr>
            <a:endParaRPr kumimoji="1" lang="en-US" altLang="ja-JP" dirty="0" smtClean="0"/>
          </a:p>
          <a:p>
            <a:r>
              <a:rPr kumimoji="1" lang="ja-JP" altLang="en-US" dirty="0" smtClean="0"/>
              <a:t>他には？</a:t>
            </a:r>
            <a:r>
              <a:rPr lang="ja-JP" altLang="en-US" dirty="0" smtClean="0"/>
              <a:t>開発合宿をやったぐらい</a:t>
            </a:r>
            <a:endParaRPr kumimoji="1"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アジャイルが認める３つの真実</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最初に全ての要件を集めることはできない</a:t>
            </a:r>
            <a:endParaRPr lang="en-US" altLang="ja-JP" dirty="0" smtClean="0"/>
          </a:p>
          <a:p>
            <a:r>
              <a:rPr lang="ja-JP" altLang="en-US" dirty="0" smtClean="0"/>
              <a:t>集めたところで要件は必ずと言っていいほど変わる</a:t>
            </a:r>
            <a:endParaRPr lang="en-US" altLang="ja-JP" dirty="0" smtClean="0"/>
          </a:p>
          <a:p>
            <a:r>
              <a:rPr lang="ja-JP" altLang="en-US" dirty="0" smtClean="0"/>
              <a:t>やるべきことはいつだって与えられた予算と時間より多い</a:t>
            </a:r>
            <a:endParaRPr lang="en-US" altLang="ja-JP"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アジャイルとは</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sz="4400" dirty="0" smtClean="0"/>
              <a:t>顧客価値を中心</a:t>
            </a:r>
            <a:endParaRPr kumimoji="1" lang="en-US" altLang="ja-JP" sz="4400" dirty="0" smtClean="0"/>
          </a:p>
          <a:p>
            <a:r>
              <a:rPr lang="en-US" altLang="ja-JP" sz="4400" dirty="0" smtClean="0"/>
              <a:t>3</a:t>
            </a:r>
            <a:r>
              <a:rPr lang="ja-JP" altLang="en-US" sz="4400" dirty="0" err="1" smtClean="0"/>
              <a:t>つの</a:t>
            </a:r>
            <a:r>
              <a:rPr lang="ja-JP" altLang="en-US" sz="4400" dirty="0" smtClean="0"/>
              <a:t>真実を認める</a:t>
            </a:r>
            <a:endParaRPr lang="en-US" altLang="ja-JP" sz="4400" dirty="0" smtClean="0"/>
          </a:p>
          <a:p>
            <a:r>
              <a:rPr lang="en-US" altLang="ja-JP" sz="4400" dirty="0" smtClean="0"/>
              <a:t> </a:t>
            </a:r>
          </a:p>
          <a:p>
            <a:pPr>
              <a:buNone/>
            </a:pPr>
            <a:endParaRPr kumimoji="1" lang="ja-JP" altLang="en-US" sz="4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アジャイルとは</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sz="4400" dirty="0" smtClean="0"/>
              <a:t>顧客価値を中心</a:t>
            </a:r>
            <a:endParaRPr kumimoji="1" lang="en-US" altLang="ja-JP" sz="4400" dirty="0" smtClean="0"/>
          </a:p>
          <a:p>
            <a:r>
              <a:rPr lang="en-US" altLang="ja-JP" sz="4400" dirty="0" smtClean="0"/>
              <a:t>3</a:t>
            </a:r>
            <a:r>
              <a:rPr lang="ja-JP" altLang="en-US" sz="4400" dirty="0" err="1" smtClean="0"/>
              <a:t>つの</a:t>
            </a:r>
            <a:r>
              <a:rPr lang="ja-JP" altLang="en-US" sz="4400" dirty="0" smtClean="0"/>
              <a:t>真実を認める</a:t>
            </a:r>
            <a:endParaRPr lang="en-US" altLang="ja-JP" sz="4400" dirty="0" smtClean="0"/>
          </a:p>
          <a:p>
            <a:r>
              <a:rPr lang="ja-JP" altLang="en-US" sz="4400" dirty="0" smtClean="0"/>
              <a:t>現実的な計画</a:t>
            </a:r>
            <a:endParaRPr lang="en-US" altLang="ja-JP" sz="4400" dirty="0" smtClean="0"/>
          </a:p>
          <a:p>
            <a:pPr>
              <a:buNone/>
            </a:pPr>
            <a:endParaRPr kumimoji="1" lang="ja-JP" altLang="en-US" sz="4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アジャイルで大切なこと</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sz="7200" dirty="0" smtClean="0"/>
              <a:t>当初</a:t>
            </a:r>
            <a:r>
              <a:rPr lang="ja-JP" altLang="en-US" sz="7200" dirty="0" smtClean="0"/>
              <a:t>立てた</a:t>
            </a:r>
            <a:r>
              <a:rPr kumimoji="1" lang="ja-JP" altLang="en-US" sz="7200" dirty="0" smtClean="0"/>
              <a:t>計画は想像以上に信頼できない</a:t>
            </a:r>
            <a:endParaRPr kumimoji="1" lang="ja-JP" altLang="en-US" sz="72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様々な現実</a:t>
            </a:r>
            <a:endParaRPr kumimoji="1" lang="ja-JP"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様々な現実</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トラブル続出</a:t>
            </a:r>
            <a:endParaRPr kumimoji="1" lang="en-US" altLang="ja-JP" dirty="0" smtClean="0"/>
          </a:p>
          <a:p>
            <a:r>
              <a:rPr lang="ja-JP" altLang="en-US" dirty="0" smtClean="0"/>
              <a:t>メンバ離脱</a:t>
            </a:r>
            <a:endParaRPr lang="en-US" altLang="ja-JP" dirty="0" smtClean="0"/>
          </a:p>
          <a:p>
            <a:r>
              <a:rPr kumimoji="1" lang="ja-JP" altLang="en-US" dirty="0" smtClean="0"/>
              <a:t>技術者が見つからない</a:t>
            </a:r>
            <a:endParaRPr kumimoji="1" lang="en-US" altLang="ja-JP" dirty="0" smtClean="0"/>
          </a:p>
          <a:p>
            <a:r>
              <a:rPr lang="ja-JP" altLang="en-US" dirty="0" smtClean="0"/>
              <a:t>要件が変わった</a:t>
            </a:r>
            <a:endParaRPr lang="en-US" altLang="ja-JP" dirty="0" smtClean="0"/>
          </a:p>
          <a:p>
            <a:r>
              <a:rPr kumimoji="1" lang="ja-JP" altLang="en-US" dirty="0" smtClean="0"/>
              <a:t>リリースが前倒しになった</a:t>
            </a:r>
            <a:endParaRPr kumimoji="1" lang="en-US" altLang="ja-JP" dirty="0" smtClean="0"/>
          </a:p>
          <a:p>
            <a:r>
              <a:rPr lang="ja-JP" altLang="en-US" dirty="0" smtClean="0"/>
              <a:t>画像が見切れる</a:t>
            </a:r>
            <a:endParaRPr kumimoji="1" lang="ja-JP"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どっちが大事か</a:t>
            </a:r>
            <a:endParaRPr kumimoji="1" lang="ja-JP" altLang="en-US" dirty="0"/>
          </a:p>
        </p:txBody>
      </p:sp>
      <p:sp>
        <p:nvSpPr>
          <p:cNvPr id="3" name="コンテンツ プレースホルダ 2"/>
          <p:cNvSpPr>
            <a:spLocks noGrp="1"/>
          </p:cNvSpPr>
          <p:nvPr>
            <p:ph idx="1"/>
          </p:nvPr>
        </p:nvSpPr>
        <p:spPr/>
        <p:txBody>
          <a:bodyPr>
            <a:normAutofit/>
          </a:bodyPr>
          <a:lstStyle/>
          <a:p>
            <a:endParaRPr kumimoji="1" lang="en-US" altLang="ja-JP" sz="4000" dirty="0" smtClean="0"/>
          </a:p>
          <a:p>
            <a:r>
              <a:rPr kumimoji="1" lang="ja-JP" altLang="en-US" sz="4000" dirty="0" smtClean="0"/>
              <a:t>当初立てた計画</a:t>
            </a:r>
            <a:endParaRPr kumimoji="1" lang="en-US" altLang="ja-JP" sz="4000" dirty="0" smtClean="0"/>
          </a:p>
          <a:p>
            <a:endParaRPr lang="en-US" altLang="ja-JP" sz="4000" dirty="0" smtClean="0"/>
          </a:p>
          <a:p>
            <a:r>
              <a:rPr lang="ja-JP" altLang="en-US" sz="4000" dirty="0" smtClean="0"/>
              <a:t>様々な現実を受け入れる</a:t>
            </a:r>
            <a:endParaRPr kumimoji="1" lang="en-US" altLang="ja-JP" sz="4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まぁ</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当初立てた計画が大事</a:t>
            </a:r>
            <a:endParaRPr kumimoji="1" lang="en-US" altLang="ja-JP" dirty="0" smtClean="0"/>
          </a:p>
          <a:p>
            <a:endParaRPr lang="en-US" altLang="ja-JP" dirty="0" smtClean="0"/>
          </a:p>
          <a:p>
            <a:r>
              <a:rPr kumimoji="1" lang="ja-JP" altLang="en-US" dirty="0" smtClean="0"/>
              <a:t>計画を守るために現実を変える</a:t>
            </a:r>
            <a:endParaRPr kumimoji="1" lang="en-US" altLang="ja-JP" dirty="0" smtClean="0"/>
          </a:p>
          <a:p>
            <a:pPr>
              <a:buNone/>
            </a:pPr>
            <a:endParaRPr lang="en-US" altLang="ja-JP" dirty="0" smtClean="0"/>
          </a:p>
          <a:p>
            <a:pPr>
              <a:buNone/>
            </a:pPr>
            <a:r>
              <a:rPr kumimoji="1" lang="ja-JP" altLang="en-US" sz="1200" dirty="0" smtClean="0"/>
              <a:t>　　　計画を守るためにテスト不要な理由を一生懸命探す</a:t>
            </a:r>
            <a:endParaRPr kumimoji="1" lang="en-US" altLang="ja-JP" sz="1200" dirty="0" smtClean="0"/>
          </a:p>
          <a:p>
            <a:pPr>
              <a:buNone/>
            </a:pPr>
            <a:r>
              <a:rPr lang="ja-JP" altLang="en-US" sz="1200" dirty="0" smtClean="0"/>
              <a:t>　　　詳細設計書は後回しでいいや</a:t>
            </a:r>
            <a:endParaRPr lang="en-US" altLang="ja-JP" sz="1200" dirty="0" smtClean="0"/>
          </a:p>
          <a:p>
            <a:pPr>
              <a:buNone/>
            </a:pPr>
            <a:r>
              <a:rPr kumimoji="1" lang="ja-JP" altLang="en-US" sz="1200" dirty="0" smtClean="0"/>
              <a:t>　　　・・・</a:t>
            </a:r>
            <a:endParaRPr kumimoji="1" lang="ja-JP" altLang="en-US" sz="1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アジャイルで大切なこと</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sz="5400" dirty="0" smtClean="0"/>
              <a:t>計画を守るために現実を変えるのではなく、現実に合わせて計画を変える</a:t>
            </a:r>
            <a:endParaRPr kumimoji="1" lang="ja-JP" altLang="en-US" sz="5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アジャイルとは</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sz="4400" dirty="0" smtClean="0"/>
              <a:t>顧客価値を中心</a:t>
            </a:r>
            <a:endParaRPr kumimoji="1" lang="en-US" altLang="ja-JP" sz="4400" dirty="0" smtClean="0"/>
          </a:p>
          <a:p>
            <a:r>
              <a:rPr lang="en-US" altLang="ja-JP" sz="4400" dirty="0" smtClean="0"/>
              <a:t>3</a:t>
            </a:r>
            <a:r>
              <a:rPr lang="ja-JP" altLang="en-US" sz="4400" dirty="0" err="1" smtClean="0"/>
              <a:t>つの</a:t>
            </a:r>
            <a:r>
              <a:rPr lang="ja-JP" altLang="en-US" sz="4400" dirty="0" smtClean="0"/>
              <a:t>真実を認める</a:t>
            </a:r>
            <a:endParaRPr lang="en-US" altLang="ja-JP" sz="4400" dirty="0" smtClean="0"/>
          </a:p>
          <a:p>
            <a:r>
              <a:rPr lang="ja-JP" altLang="en-US" sz="4400" dirty="0" smtClean="0"/>
              <a:t>現実的な計画</a:t>
            </a:r>
            <a:endParaRPr lang="en-US" altLang="ja-JP" sz="4400" dirty="0" smtClean="0"/>
          </a:p>
          <a:p>
            <a:pPr>
              <a:buNone/>
            </a:pPr>
            <a:endParaRPr kumimoji="1" lang="ja-JP" altLang="en-US" sz="4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今日話すこと</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アジャイルとは？</a:t>
            </a:r>
            <a:endParaRPr kumimoji="1" lang="en-US" altLang="ja-JP" dirty="0" smtClean="0"/>
          </a:p>
          <a:p>
            <a:r>
              <a:rPr lang="ja-JP" altLang="en-US" dirty="0" smtClean="0"/>
              <a:t>アジャイルを支える技術の紹介</a:t>
            </a:r>
            <a:endParaRPr lang="en-US" altLang="ja-JP" dirty="0" smtClean="0"/>
          </a:p>
          <a:p>
            <a:r>
              <a:rPr lang="ja-JP" altLang="en-US" dirty="0" smtClean="0"/>
              <a:t>アジャイルテストの</a:t>
            </a:r>
            <a:r>
              <a:rPr lang="ja-JP" altLang="en-US" dirty="0" smtClean="0"/>
              <a:t>デモ</a:t>
            </a:r>
            <a:endParaRPr lang="en-US" altLang="ja-JP" dirty="0" smtClean="0"/>
          </a:p>
          <a:p>
            <a:r>
              <a:rPr lang="ja-JP" altLang="en-US" dirty="0" smtClean="0"/>
              <a:t>質疑応答</a:t>
            </a:r>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アジャイルを支える技術</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kumimoji="1" lang="en-US" altLang="ja-JP" dirty="0" smtClean="0"/>
              <a:t>Ruby on Rails</a:t>
            </a:r>
          </a:p>
          <a:p>
            <a:r>
              <a:rPr lang="en-US" altLang="ja-JP" dirty="0" smtClean="0"/>
              <a:t>Git</a:t>
            </a:r>
          </a:p>
          <a:p>
            <a:pPr>
              <a:buNone/>
            </a:pPr>
            <a:r>
              <a:rPr lang="ja-JP" altLang="en-US" dirty="0" smtClean="0"/>
              <a:t>　⇒分散型バージョン管理システム</a:t>
            </a:r>
            <a:endParaRPr lang="en-US" altLang="ja-JP" dirty="0" smtClean="0"/>
          </a:p>
          <a:p>
            <a:r>
              <a:rPr lang="en-US" altLang="ja-JP" dirty="0" smtClean="0"/>
              <a:t>Redmine</a:t>
            </a:r>
          </a:p>
          <a:p>
            <a:pPr>
              <a:buNone/>
            </a:pPr>
            <a:r>
              <a:rPr lang="ja-JP" altLang="en-US" dirty="0" smtClean="0"/>
              <a:t>　 ⇒プロジェクト管理ソフト</a:t>
            </a:r>
          </a:p>
          <a:p>
            <a:r>
              <a:rPr lang="en-US" altLang="ja-JP" dirty="0" smtClean="0"/>
              <a:t>Jenkins </a:t>
            </a:r>
          </a:p>
          <a:p>
            <a:pPr>
              <a:buNone/>
            </a:pPr>
            <a:r>
              <a:rPr lang="ja-JP" altLang="en-US" dirty="0" smtClean="0"/>
              <a:t>　 ⇒継続的インテグレーションテスト</a:t>
            </a:r>
          </a:p>
          <a:p>
            <a:r>
              <a:rPr lang="en-US" altLang="ja-JP" dirty="0" smtClean="0"/>
              <a:t>Cucumber, Capybara</a:t>
            </a:r>
          </a:p>
          <a:p>
            <a:pPr>
              <a:buNone/>
            </a:pPr>
            <a:r>
              <a:rPr lang="ja-JP" altLang="en-US" dirty="0" smtClean="0"/>
              <a:t>　⇒受け入れテスト</a:t>
            </a:r>
            <a:r>
              <a:rPr lang="ja-JP" altLang="en-US" smtClean="0"/>
              <a:t>のテスティングフレームワーク</a:t>
            </a:r>
            <a:endParaRPr lang="en-US" altLang="ja-JP"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 </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Java</a:t>
            </a:r>
            <a:r>
              <a:rPr lang="ja-JP" altLang="en-US" dirty="0" smtClean="0"/>
              <a:t>で書かれたオープンソース</a:t>
            </a:r>
            <a:r>
              <a:rPr lang="ja-JP" altLang="en-US" dirty="0" smtClean="0">
                <a:solidFill>
                  <a:srgbClr val="FF0000"/>
                </a:solidFill>
              </a:rPr>
              <a:t>継続的</a:t>
            </a:r>
            <a:r>
              <a:rPr lang="ja-JP" altLang="en-US" dirty="0" smtClean="0"/>
              <a:t>インテグレーションツール</a:t>
            </a:r>
            <a:endParaRPr lang="en-US" altLang="ja-JP" dirty="0" smtClean="0"/>
          </a:p>
          <a:p>
            <a:r>
              <a:rPr kumimoji="1" lang="ja-JP" altLang="en-US" dirty="0" smtClean="0"/>
              <a:t>生みの</a:t>
            </a:r>
            <a:r>
              <a:rPr lang="ja-JP" altLang="en-US" dirty="0" smtClean="0"/>
              <a:t>親は川口耕介氏（日本人）</a:t>
            </a:r>
            <a:endParaRPr kumimoji="1" lang="en-US" altLang="ja-JP" dirty="0" smtClean="0"/>
          </a:p>
          <a:p>
            <a:r>
              <a:rPr lang="ja-JP" altLang="en-US" dirty="0" smtClean="0"/>
              <a:t>ビルドツールを「いつ」「どこで」実行するかを決めて、その実行結果を記録し、人間にフィードバック</a:t>
            </a:r>
            <a:endParaRPr lang="en-US" altLang="ja-JP" dirty="0" smtClean="0"/>
          </a:p>
          <a:p>
            <a:r>
              <a:rPr lang="ja-JP" altLang="en-US" dirty="0" smtClean="0"/>
              <a:t>世界的に採用実績あり</a:t>
            </a:r>
            <a:endParaRPr lang="en-US" altLang="ja-JP" dirty="0" smtClean="0"/>
          </a:p>
          <a:p>
            <a:pPr>
              <a:buNone/>
            </a:pPr>
            <a:r>
              <a:rPr kumimoji="1" lang="ja-JP" altLang="en-US" dirty="0" smtClean="0"/>
              <a:t>　モトローラ、</a:t>
            </a:r>
            <a:r>
              <a:rPr kumimoji="1" lang="en-US" altLang="ja-JP" dirty="0" smtClean="0"/>
              <a:t>NASA</a:t>
            </a:r>
            <a:r>
              <a:rPr kumimoji="1" lang="ja-JP" altLang="en-US" dirty="0" err="1" smtClean="0"/>
              <a:t>、</a:t>
            </a:r>
            <a:r>
              <a:rPr kumimoji="1" lang="en-US" altLang="ja-JP" dirty="0" smtClean="0"/>
              <a:t>Yahoo!</a:t>
            </a:r>
            <a:r>
              <a:rPr kumimoji="1" lang="ja-JP" altLang="en-US" dirty="0" smtClean="0"/>
              <a:t>・・・</a:t>
            </a:r>
            <a:endParaRPr kumimoji="1" lang="ja-JP" altLang="en-US" dirty="0"/>
          </a:p>
        </p:txBody>
      </p:sp>
      <p:pic>
        <p:nvPicPr>
          <p:cNvPr id="4" name="コンテンツ プレースホルダ 5" descr="Jenkins.png"/>
          <p:cNvPicPr>
            <a:picLocks noChangeAspect="1"/>
          </p:cNvPicPr>
          <p:nvPr/>
        </p:nvPicPr>
        <p:blipFill>
          <a:blip r:embed="rId3" cstate="print"/>
          <a:stretch>
            <a:fillRect/>
          </a:stretch>
        </p:blipFill>
        <p:spPr>
          <a:xfrm>
            <a:off x="1619672" y="404664"/>
            <a:ext cx="2438400" cy="784860"/>
          </a:xfrm>
          <a:prstGeom prst="rect">
            <a:avLst/>
          </a:prstGeom>
        </p:spPr>
      </p:pic>
      <p:sp>
        <p:nvSpPr>
          <p:cNvPr id="6" name="テキスト ボックス 5"/>
          <p:cNvSpPr txBox="1"/>
          <p:nvPr/>
        </p:nvSpPr>
        <p:spPr>
          <a:xfrm>
            <a:off x="4211960" y="692696"/>
            <a:ext cx="4238853" cy="369332"/>
          </a:xfrm>
          <a:prstGeom prst="rect">
            <a:avLst/>
          </a:prstGeom>
          <a:noFill/>
        </p:spPr>
        <p:txBody>
          <a:bodyPr wrap="none" rtlCol="0">
            <a:spAutoFit/>
          </a:bodyPr>
          <a:lstStyle/>
          <a:p>
            <a:r>
              <a:rPr lang="en-US" altLang="ja-JP" dirty="0" smtClean="0">
                <a:hlinkClick r:id="rId4"/>
              </a:rPr>
              <a:t>http://ja.wikipedia.org/wiki/Jenkins</a:t>
            </a:r>
            <a:endParaRPr kumimoji="1" lang="ja-JP"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Cucumber</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ビヘイビア</a:t>
            </a:r>
            <a:r>
              <a:rPr lang="en-US" altLang="ja-JP" dirty="0" smtClean="0"/>
              <a:t>(</a:t>
            </a:r>
            <a:r>
              <a:rPr lang="ja-JP" altLang="en-US" dirty="0" smtClean="0"/>
              <a:t>振舞い</a:t>
            </a:r>
            <a:r>
              <a:rPr lang="en-US" altLang="ja-JP" dirty="0" smtClean="0"/>
              <a:t>)</a:t>
            </a:r>
            <a:r>
              <a:rPr lang="ja-JP" altLang="en-US" dirty="0" smtClean="0"/>
              <a:t>駆動開発</a:t>
            </a:r>
            <a:r>
              <a:rPr lang="en-US" altLang="ja-JP" dirty="0" smtClean="0"/>
              <a:t>(BDD)</a:t>
            </a:r>
            <a:r>
              <a:rPr lang="ja-JP" altLang="en-US" dirty="0" smtClean="0"/>
              <a:t>用にデザインされた受入テストツール</a:t>
            </a:r>
            <a:endParaRPr lang="en-US" altLang="ja-JP" dirty="0" smtClean="0"/>
          </a:p>
          <a:p>
            <a:r>
              <a:rPr lang="en-US" altLang="ja-JP" dirty="0" smtClean="0"/>
              <a:t>Ruby</a:t>
            </a:r>
            <a:r>
              <a:rPr lang="ja-JP" altLang="en-US" dirty="0" smtClean="0"/>
              <a:t>で書かれているけど、</a:t>
            </a:r>
            <a:r>
              <a:rPr lang="en-US" altLang="ja-JP" dirty="0" smtClean="0"/>
              <a:t>Java</a:t>
            </a:r>
            <a:r>
              <a:rPr lang="ja-JP" altLang="en-US" dirty="0" err="1" smtClean="0"/>
              <a:t>、</a:t>
            </a:r>
            <a:r>
              <a:rPr lang="en-US" altLang="ja-JP" dirty="0" smtClean="0"/>
              <a:t>Python</a:t>
            </a:r>
            <a:r>
              <a:rPr lang="ja-JP" altLang="en-US" dirty="0" smtClean="0"/>
              <a:t>などのアプリでも使える</a:t>
            </a:r>
            <a:endParaRPr lang="en-US" altLang="ja-JP" dirty="0" smtClean="0"/>
          </a:p>
          <a:p>
            <a:r>
              <a:rPr lang="ja-JP" altLang="en-US" dirty="0" smtClean="0">
                <a:solidFill>
                  <a:srgbClr val="FF0000"/>
                </a:solidFill>
              </a:rPr>
              <a:t>自然言語</a:t>
            </a:r>
            <a:r>
              <a:rPr lang="ja-JP" altLang="en-US" dirty="0" smtClean="0"/>
              <a:t>でプレーンテキストとして記述した受け入れ仕様を解析し、テストを実行できる。</a:t>
            </a:r>
            <a:endParaRPr kumimoji="1" lang="ja-JP"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Capybara</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Web</a:t>
            </a:r>
            <a:r>
              <a:rPr lang="ja-JP" altLang="en-US" dirty="0" smtClean="0"/>
              <a:t>アプリケーションの振舞いをテストするライブラリ</a:t>
            </a:r>
            <a:endParaRPr lang="en-US" altLang="ja-JP" dirty="0" smtClean="0"/>
          </a:p>
          <a:p>
            <a:r>
              <a:rPr lang="en-US" altLang="ja-JP" dirty="0" smtClean="0"/>
              <a:t>Ruby</a:t>
            </a:r>
            <a:r>
              <a:rPr lang="ja-JP" altLang="en-US" dirty="0" smtClean="0"/>
              <a:t>で書かれている</a:t>
            </a:r>
            <a:endParaRPr lang="en-US" altLang="ja-JP" dirty="0" smtClean="0"/>
          </a:p>
          <a:p>
            <a:r>
              <a:rPr lang="en-US" altLang="ja-JP" dirty="0" smtClean="0"/>
              <a:t>Web</a:t>
            </a:r>
            <a:r>
              <a:rPr lang="ja-JP" altLang="en-US" dirty="0" smtClean="0"/>
              <a:t>の</a:t>
            </a:r>
            <a:r>
              <a:rPr lang="ja-JP" altLang="en-US" dirty="0" smtClean="0">
                <a:solidFill>
                  <a:srgbClr val="FF0000"/>
                </a:solidFill>
              </a:rPr>
              <a:t>操作</a:t>
            </a:r>
            <a:r>
              <a:rPr lang="ja-JP" altLang="en-US" dirty="0" smtClean="0"/>
              <a:t>を簡単に記述できる</a:t>
            </a:r>
            <a:endParaRPr kumimoji="1" lang="ja-JP"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 </a:t>
            </a:r>
            <a:endParaRPr kumimoji="1" lang="ja-JP" altLang="en-US" dirty="0"/>
          </a:p>
        </p:txBody>
      </p:sp>
      <p:sp>
        <p:nvSpPr>
          <p:cNvPr id="3" name="コンテンツ プレースホルダ 2"/>
          <p:cNvSpPr>
            <a:spLocks noGrp="1"/>
          </p:cNvSpPr>
          <p:nvPr>
            <p:ph idx="1"/>
          </p:nvPr>
        </p:nvSpPr>
        <p:spPr>
          <a:xfrm>
            <a:off x="962352" y="1447800"/>
            <a:ext cx="7498080" cy="4800600"/>
          </a:xfrm>
        </p:spPr>
        <p:txBody>
          <a:bodyPr>
            <a:normAutofit/>
          </a:bodyPr>
          <a:lstStyle/>
          <a:p>
            <a:pPr algn="ctr">
              <a:buNone/>
            </a:pPr>
            <a:r>
              <a:rPr lang="ja-JP" altLang="en-US" sz="9600" dirty="0" smtClean="0"/>
              <a:t>デモ</a:t>
            </a:r>
            <a:endParaRPr kumimoji="1" lang="ja-JP" altLang="en-US" sz="9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アジャイル</a:t>
            </a:r>
            <a:r>
              <a:rPr lang="ja-JP" altLang="en-US" dirty="0" smtClean="0"/>
              <a:t>？</a:t>
            </a:r>
            <a:endParaRPr kumimoji="1" lang="ja-JP" altLang="en-US" dirty="0"/>
          </a:p>
        </p:txBody>
      </p:sp>
      <p:pic>
        <p:nvPicPr>
          <p:cNvPr id="5" name="図 4"/>
          <p:cNvPicPr>
            <a:picLocks noChangeAspect="1"/>
          </p:cNvPicPr>
          <p:nvPr/>
        </p:nvPicPr>
        <p:blipFill rotWithShape="1">
          <a:blip r:embed="rId3" cstate="print"/>
          <a:srcRect t="14510" r="35237"/>
          <a:stretch/>
        </p:blipFill>
        <p:spPr>
          <a:xfrm>
            <a:off x="1547664" y="1484783"/>
            <a:ext cx="5112568" cy="5265559"/>
          </a:xfrm>
          <a:prstGeom prst="rect">
            <a:avLst/>
          </a:prstGeom>
        </p:spPr>
      </p:pic>
      <p:sp>
        <p:nvSpPr>
          <p:cNvPr id="6" name="正方形/長方形 5"/>
          <p:cNvSpPr/>
          <p:nvPr/>
        </p:nvSpPr>
        <p:spPr>
          <a:xfrm>
            <a:off x="2051720" y="2132856"/>
            <a:ext cx="1584176" cy="216024"/>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アジャイル</a:t>
            </a:r>
            <a:r>
              <a:rPr lang="ja-JP" altLang="en-US" dirty="0" smtClean="0"/>
              <a:t>？</a:t>
            </a:r>
            <a:endParaRPr kumimoji="1" lang="ja-JP" altLang="en-US" dirty="0"/>
          </a:p>
        </p:txBody>
      </p:sp>
      <p:pic>
        <p:nvPicPr>
          <p:cNvPr id="5" name="図 4"/>
          <p:cNvPicPr>
            <a:picLocks noChangeAspect="1"/>
          </p:cNvPicPr>
          <p:nvPr/>
        </p:nvPicPr>
        <p:blipFill rotWithShape="1">
          <a:blip r:embed="rId2" cstate="print"/>
          <a:srcRect t="14510" r="35237"/>
          <a:stretch/>
        </p:blipFill>
        <p:spPr>
          <a:xfrm>
            <a:off x="1547664" y="1484783"/>
            <a:ext cx="5112568" cy="5265559"/>
          </a:xfrm>
          <a:prstGeom prst="rect">
            <a:avLst/>
          </a:prstGeom>
        </p:spPr>
      </p:pic>
      <p:pic>
        <p:nvPicPr>
          <p:cNvPr id="7" name="図 6"/>
          <p:cNvPicPr>
            <a:picLocks noChangeAspect="1"/>
          </p:cNvPicPr>
          <p:nvPr/>
        </p:nvPicPr>
        <p:blipFill>
          <a:blip r:embed="rId3" cstate="print"/>
          <a:stretch>
            <a:fillRect/>
          </a:stretch>
        </p:blipFill>
        <p:spPr>
          <a:xfrm>
            <a:off x="1115616" y="2924944"/>
            <a:ext cx="7700088" cy="2160240"/>
          </a:xfrm>
          <a:prstGeom prst="rect">
            <a:avLst/>
          </a:prstGeom>
        </p:spPr>
      </p:pic>
      <p:sp>
        <p:nvSpPr>
          <p:cNvPr id="8" name="円/楕円 7"/>
          <p:cNvSpPr/>
          <p:nvPr/>
        </p:nvSpPr>
        <p:spPr>
          <a:xfrm>
            <a:off x="1907704" y="2348880"/>
            <a:ext cx="2592288" cy="288032"/>
          </a:xfrm>
          <a:prstGeom prst="ellipse">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
        <p:nvSpPr>
          <p:cNvPr id="9" name="正方形/長方形 8"/>
          <p:cNvSpPr/>
          <p:nvPr/>
        </p:nvSpPr>
        <p:spPr>
          <a:xfrm>
            <a:off x="6516216" y="4221088"/>
            <a:ext cx="1584176" cy="216024"/>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アジャイルソフトウェア開発</a:t>
            </a:r>
            <a:endParaRPr kumimoji="1" lang="ja-JP" altLang="en-US" dirty="0"/>
          </a:p>
        </p:txBody>
      </p:sp>
      <p:sp>
        <p:nvSpPr>
          <p:cNvPr id="3" name="コンテンツ プレースホルダ 2"/>
          <p:cNvSpPr>
            <a:spLocks noGrp="1"/>
          </p:cNvSpPr>
          <p:nvPr>
            <p:ph idx="1"/>
          </p:nvPr>
        </p:nvSpPr>
        <p:spPr>
          <a:xfrm>
            <a:off x="1435608" y="1772816"/>
            <a:ext cx="7498080" cy="4475584"/>
          </a:xfrm>
        </p:spPr>
        <p:txBody>
          <a:bodyPr>
            <a:normAutofit/>
          </a:bodyPr>
          <a:lstStyle/>
          <a:p>
            <a:pPr>
              <a:buNone/>
            </a:pPr>
            <a:r>
              <a:rPr kumimoji="1" lang="ja-JP" altLang="en-US" sz="4400" dirty="0" smtClean="0"/>
              <a:t>開発手法群の総称</a:t>
            </a:r>
            <a:endParaRPr kumimoji="1" lang="en-US" altLang="ja-JP" sz="4400" dirty="0" smtClean="0"/>
          </a:p>
          <a:p>
            <a:pPr>
              <a:buNone/>
            </a:pPr>
            <a:endParaRPr lang="en-US" altLang="ja-JP" sz="4400" dirty="0" smtClean="0"/>
          </a:p>
          <a:p>
            <a:pPr>
              <a:buNone/>
            </a:pPr>
            <a:r>
              <a:rPr kumimoji="1" lang="ja-JP" altLang="en-US" sz="4400" dirty="0" smtClean="0"/>
              <a:t>　　　↓</a:t>
            </a:r>
            <a:endParaRPr kumimoji="1" lang="en-US" altLang="ja-JP" sz="4400" dirty="0" smtClean="0"/>
          </a:p>
          <a:p>
            <a:pPr>
              <a:buNone/>
            </a:pPr>
            <a:endParaRPr lang="en-US" altLang="ja-JP" sz="4400" dirty="0" smtClean="0"/>
          </a:p>
          <a:p>
            <a:pPr>
              <a:buNone/>
            </a:pPr>
            <a:r>
              <a:rPr kumimoji="1" lang="ja-JP" altLang="en-US" sz="4400" dirty="0" smtClean="0"/>
              <a:t>明確な定義はない</a:t>
            </a:r>
            <a:endParaRPr kumimoji="1" lang="ja-JP" altLang="en-US" sz="4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　</a:t>
            </a:r>
            <a:endParaRPr kumimoji="1" lang="ja-JP" altLang="en-US" dirty="0"/>
          </a:p>
        </p:txBody>
      </p:sp>
      <p:pic>
        <p:nvPicPr>
          <p:cNvPr id="4" name="コンテンツ プレースホルダ 3" descr="agile-samurai-cover.png"/>
          <p:cNvPicPr>
            <a:picLocks noGrp="1" noChangeAspect="1"/>
          </p:cNvPicPr>
          <p:nvPr>
            <p:ph idx="1"/>
          </p:nvPr>
        </p:nvPicPr>
        <p:blipFill>
          <a:blip r:embed="rId3" cstate="print"/>
          <a:stretch>
            <a:fillRect/>
          </a:stretch>
        </p:blipFill>
        <p:spPr>
          <a:xfrm>
            <a:off x="3639436" y="1653535"/>
            <a:ext cx="3090678" cy="4389129"/>
          </a:xfrm>
          <a:ln>
            <a:solidFill>
              <a:schemeClr val="accent1"/>
            </a:solidFill>
          </a:ln>
        </p:spPr>
      </p:pic>
      <p:sp>
        <p:nvSpPr>
          <p:cNvPr id="5" name="タイトル 1"/>
          <p:cNvSpPr txBox="1">
            <a:spLocks/>
          </p:cNvSpPr>
          <p:nvPr/>
        </p:nvSpPr>
        <p:spPr>
          <a:xfrm>
            <a:off x="1588008" y="427038"/>
            <a:ext cx="7498080" cy="1143000"/>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ja-JP" alt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アジャイル本</a:t>
            </a:r>
            <a:endParaRPr kumimoji="1" lang="ja-JP" alt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アジャイルとは</a:t>
            </a:r>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sz="4400" dirty="0" smtClean="0"/>
              <a:t> </a:t>
            </a:r>
            <a:endParaRPr kumimoji="1" lang="en-US" altLang="ja-JP" sz="4400" dirty="0" smtClean="0"/>
          </a:p>
          <a:p>
            <a:r>
              <a:rPr lang="en-US" altLang="ja-JP" sz="4400" dirty="0" smtClean="0"/>
              <a:t> </a:t>
            </a:r>
          </a:p>
          <a:p>
            <a:r>
              <a:rPr lang="en-US" altLang="ja-JP" sz="4400" dirty="0" smtClean="0"/>
              <a:t> </a:t>
            </a:r>
          </a:p>
          <a:p>
            <a:pPr>
              <a:buNone/>
            </a:pPr>
            <a:endParaRPr kumimoji="1" lang="ja-JP" altLang="en-US" sz="4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アジャイルとは</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sz="4400" dirty="0" smtClean="0"/>
              <a:t>顧客価値を中心</a:t>
            </a:r>
            <a:endParaRPr kumimoji="1" lang="en-US" altLang="ja-JP" sz="4400" dirty="0" smtClean="0"/>
          </a:p>
          <a:p>
            <a:r>
              <a:rPr lang="en-US" altLang="ja-JP" sz="4400" dirty="0" smtClean="0"/>
              <a:t> </a:t>
            </a:r>
          </a:p>
          <a:p>
            <a:r>
              <a:rPr lang="en-US" altLang="ja-JP" sz="4400" dirty="0" smtClean="0"/>
              <a:t> </a:t>
            </a:r>
          </a:p>
          <a:p>
            <a:pPr>
              <a:buNone/>
            </a:pPr>
            <a:endParaRPr kumimoji="1" lang="ja-JP" altLang="en-US" sz="4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フレッシュ">
  <a:themeElements>
    <a:clrScheme name="フレッシュ">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フレッシュ">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フレッシュ">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1055</TotalTime>
  <Words>1856</Words>
  <Application>Microsoft Office PowerPoint</Application>
  <PresentationFormat>画面に合わせる (4:3)</PresentationFormat>
  <Paragraphs>327</Paragraphs>
  <Slides>34</Slides>
  <Notes>29</Notes>
  <HiddenSlides>0</HiddenSlides>
  <MMClips>0</MMClips>
  <ScaleCrop>false</ScaleCrop>
  <HeadingPairs>
    <vt:vector size="4" baseType="variant">
      <vt:variant>
        <vt:lpstr>テーマ</vt:lpstr>
      </vt:variant>
      <vt:variant>
        <vt:i4>1</vt:i4>
      </vt:variant>
      <vt:variant>
        <vt:lpstr>スライド タイトル</vt:lpstr>
      </vt:variant>
      <vt:variant>
        <vt:i4>34</vt:i4>
      </vt:variant>
    </vt:vector>
  </HeadingPairs>
  <TitlesOfParts>
    <vt:vector size="35" baseType="lpstr">
      <vt:lpstr>フレッシュ</vt:lpstr>
      <vt:lpstr>アジャイル開発のすすめ</vt:lpstr>
      <vt:lpstr>自己紹介</vt:lpstr>
      <vt:lpstr>今日話すこと</vt:lpstr>
      <vt:lpstr>アジャイル？</vt:lpstr>
      <vt:lpstr>アジャイル？</vt:lpstr>
      <vt:lpstr>アジャイルソフトウェア開発</vt:lpstr>
      <vt:lpstr>　</vt:lpstr>
      <vt:lpstr>アジャイルとは</vt:lpstr>
      <vt:lpstr>アジャイルとは</vt:lpstr>
      <vt:lpstr>もし、あなたが顧客だったら</vt:lpstr>
      <vt:lpstr>チームA</vt:lpstr>
      <vt:lpstr>チームA</vt:lpstr>
      <vt:lpstr>チームB</vt:lpstr>
      <vt:lpstr>チームB</vt:lpstr>
      <vt:lpstr>アジャイルとは</vt:lpstr>
      <vt:lpstr>アジャイルとは</vt:lpstr>
      <vt:lpstr>アジャイルが認める３つの真実</vt:lpstr>
      <vt:lpstr>アジャイルが認める３つの真実</vt:lpstr>
      <vt:lpstr>アジャイルが認める３つの真実</vt:lpstr>
      <vt:lpstr>アジャイルが認める３つの真実</vt:lpstr>
      <vt:lpstr>アジャイルとは</vt:lpstr>
      <vt:lpstr>アジャイルとは</vt:lpstr>
      <vt:lpstr>アジャイルで大切なこと</vt:lpstr>
      <vt:lpstr>様々な現実</vt:lpstr>
      <vt:lpstr>様々な現実</vt:lpstr>
      <vt:lpstr>どっちが大事か</vt:lpstr>
      <vt:lpstr>まぁ</vt:lpstr>
      <vt:lpstr>アジャイルで大切なこと</vt:lpstr>
      <vt:lpstr>アジャイルとは</vt:lpstr>
      <vt:lpstr>アジャイルを支える技術</vt:lpstr>
      <vt:lpstr> </vt:lpstr>
      <vt:lpstr>Cucumber</vt:lpstr>
      <vt:lpstr>Capybara</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アジャイル開発ってうまくいくのか</dc:title>
  <dc:creator>hiro</dc:creator>
  <cp:lastModifiedBy>hiro</cp:lastModifiedBy>
  <cp:revision>232</cp:revision>
  <dcterms:created xsi:type="dcterms:W3CDTF">2013-05-31T07:40:35Z</dcterms:created>
  <dcterms:modified xsi:type="dcterms:W3CDTF">2013-07-19T08:17:58Z</dcterms:modified>
</cp:coreProperties>
</file>