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1228" r:id="rId3"/>
    <p:sldId id="1231" r:id="rId4"/>
    <p:sldId id="1232" r:id="rId5"/>
    <p:sldId id="1248" r:id="rId6"/>
    <p:sldId id="1234" r:id="rId7"/>
    <p:sldId id="1235" r:id="rId8"/>
    <p:sldId id="1236" r:id="rId9"/>
    <p:sldId id="1237" r:id="rId10"/>
    <p:sldId id="465" r:id="rId11"/>
    <p:sldId id="1238" r:id="rId12"/>
    <p:sldId id="1240" r:id="rId13"/>
    <p:sldId id="1241" r:id="rId14"/>
    <p:sldId id="1242" r:id="rId15"/>
    <p:sldId id="1243" r:id="rId16"/>
    <p:sldId id="469" r:id="rId17"/>
    <p:sldId id="445" r:id="rId18"/>
    <p:sldId id="430" r:id="rId19"/>
    <p:sldId id="448" r:id="rId20"/>
    <p:sldId id="449" r:id="rId21"/>
    <p:sldId id="1247" r:id="rId22"/>
    <p:sldId id="446" r:id="rId23"/>
    <p:sldId id="447" r:id="rId24"/>
    <p:sldId id="450" r:id="rId25"/>
    <p:sldId id="444" r:id="rId26"/>
    <p:sldId id="451" r:id="rId27"/>
    <p:sldId id="452" r:id="rId28"/>
    <p:sldId id="428" r:id="rId29"/>
    <p:sldId id="454" r:id="rId30"/>
    <p:sldId id="455"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EF98D4-A8B3-4053-92DE-D14B328C3EBC}">
          <p14:sldIdLst>
            <p14:sldId id="256"/>
          </p14:sldIdLst>
        </p14:section>
        <p14:section name="Introduction" id="{E9FF0B0F-3591-4713-96F2-6427213AE513}">
          <p14:sldIdLst>
            <p14:sldId id="1228"/>
            <p14:sldId id="1231"/>
            <p14:sldId id="1232"/>
            <p14:sldId id="1248"/>
            <p14:sldId id="1234"/>
            <p14:sldId id="1235"/>
            <p14:sldId id="1236"/>
            <p14:sldId id="1237"/>
            <p14:sldId id="465"/>
            <p14:sldId id="1238"/>
            <p14:sldId id="1240"/>
            <p14:sldId id="1241"/>
            <p14:sldId id="1242"/>
            <p14:sldId id="1243"/>
            <p14:sldId id="469"/>
            <p14:sldId id="445"/>
            <p14:sldId id="430"/>
            <p14:sldId id="448"/>
            <p14:sldId id="449"/>
            <p14:sldId id="1247"/>
            <p14:sldId id="446"/>
            <p14:sldId id="447"/>
            <p14:sldId id="450"/>
            <p14:sldId id="444"/>
            <p14:sldId id="451"/>
            <p14:sldId id="452"/>
            <p14:sldId id="428"/>
            <p14:sldId id="454"/>
            <p14:sldId id="4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varScale="1">
      <p:scale>
        <a:sx n="100" d="100"/>
        <a:sy n="100" d="100"/>
      </p:scale>
      <p:origin x="0" y="-913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90FD2-E073-45D6-B9BD-9F01108E1797}" type="datetimeFigureOut">
              <a:rPr lang="fr-FR" smtClean="0"/>
              <a:t>29/09/2021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E56FD-DE64-4D07-B9A8-940B80503E82}" type="slidenum">
              <a:rPr lang="fr-FR" smtClean="0"/>
              <a:t>‹#›</a:t>
            </a:fld>
            <a:endParaRPr lang="fr-FR"/>
          </a:p>
        </p:txBody>
      </p:sp>
    </p:spTree>
    <p:extLst>
      <p:ext uri="{BB962C8B-B14F-4D97-AF65-F5344CB8AC3E}">
        <p14:creationId xmlns:p14="http://schemas.microsoft.com/office/powerpoint/2010/main" val="3566935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479981-3032-4182-B850-FEB521019CA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91B410C-EDD9-4FBF-9ABD-E94BE564EC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E26CC07-4A23-4575-8819-841337B35038}"/>
              </a:ext>
            </a:extLst>
          </p:cNvPr>
          <p:cNvSpPr>
            <a:spLocks noGrp="1"/>
          </p:cNvSpPr>
          <p:nvPr>
            <p:ph type="dt" sz="half" idx="10"/>
          </p:nvPr>
        </p:nvSpPr>
        <p:spPr/>
        <p:txBody>
          <a:bodyPr/>
          <a:lstStyle/>
          <a:p>
            <a:fld id="{CEE678F9-7DC0-4B2D-B9FE-D1229B75B0F4}" type="datetimeFigureOut">
              <a:rPr lang="fr-FR" smtClean="0"/>
              <a:t>29/09/2021</a:t>
            </a:fld>
            <a:endParaRPr lang="fr-FR"/>
          </a:p>
        </p:txBody>
      </p:sp>
      <p:sp>
        <p:nvSpPr>
          <p:cNvPr id="5" name="Espace réservé du pied de page 4">
            <a:extLst>
              <a:ext uri="{FF2B5EF4-FFF2-40B4-BE49-F238E27FC236}">
                <a16:creationId xmlns:a16="http://schemas.microsoft.com/office/drawing/2014/main" id="{8C9777C0-64AB-4394-B33B-40B575163AE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249BD4B-4793-4783-B68E-A8A3AB67C832}"/>
              </a:ext>
            </a:extLst>
          </p:cNvPr>
          <p:cNvSpPr>
            <a:spLocks noGrp="1"/>
          </p:cNvSpPr>
          <p:nvPr>
            <p:ph type="sldNum" sz="quarter" idx="12"/>
          </p:nvPr>
        </p:nvSpPr>
        <p:spPr/>
        <p:txBody>
          <a:bodyPr/>
          <a:lstStyle/>
          <a:p>
            <a:fld id="{A60FF88E-256F-4EEA-8B57-ED8A7A30B583}" type="slidenum">
              <a:rPr lang="fr-FR" smtClean="0"/>
              <a:t>‹#›</a:t>
            </a:fld>
            <a:endParaRPr lang="fr-FR"/>
          </a:p>
        </p:txBody>
      </p:sp>
    </p:spTree>
    <p:extLst>
      <p:ext uri="{BB962C8B-B14F-4D97-AF65-F5344CB8AC3E}">
        <p14:creationId xmlns:p14="http://schemas.microsoft.com/office/powerpoint/2010/main" val="1860788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189AE8-FE6B-4BC7-8368-1372A085A91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519F8F9-180B-4849-9E05-E42E8B79CD3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23CC75D-EEFB-4C0B-8CE1-8F4BD163F99F}"/>
              </a:ext>
            </a:extLst>
          </p:cNvPr>
          <p:cNvSpPr>
            <a:spLocks noGrp="1"/>
          </p:cNvSpPr>
          <p:nvPr>
            <p:ph type="dt" sz="half" idx="10"/>
          </p:nvPr>
        </p:nvSpPr>
        <p:spPr/>
        <p:txBody>
          <a:bodyPr/>
          <a:lstStyle/>
          <a:p>
            <a:fld id="{CEE678F9-7DC0-4B2D-B9FE-D1229B75B0F4}" type="datetimeFigureOut">
              <a:rPr lang="fr-FR" smtClean="0"/>
              <a:t>29/09/2021</a:t>
            </a:fld>
            <a:endParaRPr lang="fr-FR"/>
          </a:p>
        </p:txBody>
      </p:sp>
      <p:sp>
        <p:nvSpPr>
          <p:cNvPr id="5" name="Espace réservé du pied de page 4">
            <a:extLst>
              <a:ext uri="{FF2B5EF4-FFF2-40B4-BE49-F238E27FC236}">
                <a16:creationId xmlns:a16="http://schemas.microsoft.com/office/drawing/2014/main" id="{116361A6-401B-410E-85BB-ADEFCF6AD8A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7DB6B6-A5D1-4AC7-B1FC-B5D38F320BD0}"/>
              </a:ext>
            </a:extLst>
          </p:cNvPr>
          <p:cNvSpPr>
            <a:spLocks noGrp="1"/>
          </p:cNvSpPr>
          <p:nvPr>
            <p:ph type="sldNum" sz="quarter" idx="12"/>
          </p:nvPr>
        </p:nvSpPr>
        <p:spPr/>
        <p:txBody>
          <a:bodyPr/>
          <a:lstStyle/>
          <a:p>
            <a:fld id="{A60FF88E-256F-4EEA-8B57-ED8A7A30B583}" type="slidenum">
              <a:rPr lang="fr-FR" smtClean="0"/>
              <a:t>‹#›</a:t>
            </a:fld>
            <a:endParaRPr lang="fr-FR"/>
          </a:p>
        </p:txBody>
      </p:sp>
    </p:spTree>
    <p:extLst>
      <p:ext uri="{BB962C8B-B14F-4D97-AF65-F5344CB8AC3E}">
        <p14:creationId xmlns:p14="http://schemas.microsoft.com/office/powerpoint/2010/main" val="3353454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14D5439-749C-440B-9813-D086386D1B4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42FC2D2-E713-4CF6-BCF3-3685971C2EF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F675A3B-16F2-4C9F-8264-6AF4EA02CAE2}"/>
              </a:ext>
            </a:extLst>
          </p:cNvPr>
          <p:cNvSpPr>
            <a:spLocks noGrp="1"/>
          </p:cNvSpPr>
          <p:nvPr>
            <p:ph type="dt" sz="half" idx="10"/>
          </p:nvPr>
        </p:nvSpPr>
        <p:spPr/>
        <p:txBody>
          <a:bodyPr/>
          <a:lstStyle/>
          <a:p>
            <a:fld id="{CEE678F9-7DC0-4B2D-B9FE-D1229B75B0F4}" type="datetimeFigureOut">
              <a:rPr lang="fr-FR" smtClean="0"/>
              <a:t>29/09/2021</a:t>
            </a:fld>
            <a:endParaRPr lang="fr-FR"/>
          </a:p>
        </p:txBody>
      </p:sp>
      <p:sp>
        <p:nvSpPr>
          <p:cNvPr id="5" name="Espace réservé du pied de page 4">
            <a:extLst>
              <a:ext uri="{FF2B5EF4-FFF2-40B4-BE49-F238E27FC236}">
                <a16:creationId xmlns:a16="http://schemas.microsoft.com/office/drawing/2014/main" id="{E45F4EE7-B965-45A5-B292-F78F6A89849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5878DD5-5262-4F96-9D38-7A7837F3D99D}"/>
              </a:ext>
            </a:extLst>
          </p:cNvPr>
          <p:cNvSpPr>
            <a:spLocks noGrp="1"/>
          </p:cNvSpPr>
          <p:nvPr>
            <p:ph type="sldNum" sz="quarter" idx="12"/>
          </p:nvPr>
        </p:nvSpPr>
        <p:spPr/>
        <p:txBody>
          <a:bodyPr/>
          <a:lstStyle/>
          <a:p>
            <a:fld id="{A60FF88E-256F-4EEA-8B57-ED8A7A30B583}" type="slidenum">
              <a:rPr lang="fr-FR" smtClean="0"/>
              <a:t>‹#›</a:t>
            </a:fld>
            <a:endParaRPr lang="fr-FR"/>
          </a:p>
        </p:txBody>
      </p:sp>
    </p:spTree>
    <p:extLst>
      <p:ext uri="{BB962C8B-B14F-4D97-AF65-F5344CB8AC3E}">
        <p14:creationId xmlns:p14="http://schemas.microsoft.com/office/powerpoint/2010/main" val="303125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454F59-7135-4EF7-8BB6-D495E81BA73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533996E-A0DF-4B8D-BE03-AA3B119D248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33AB7E6-3C1A-4AD4-A92C-5FEDE9088D80}"/>
              </a:ext>
            </a:extLst>
          </p:cNvPr>
          <p:cNvSpPr>
            <a:spLocks noGrp="1"/>
          </p:cNvSpPr>
          <p:nvPr>
            <p:ph type="dt" sz="half" idx="10"/>
          </p:nvPr>
        </p:nvSpPr>
        <p:spPr/>
        <p:txBody>
          <a:bodyPr/>
          <a:lstStyle/>
          <a:p>
            <a:fld id="{CEE678F9-7DC0-4B2D-B9FE-D1229B75B0F4}" type="datetimeFigureOut">
              <a:rPr lang="fr-FR" smtClean="0"/>
              <a:t>29/09/2021</a:t>
            </a:fld>
            <a:endParaRPr lang="fr-FR"/>
          </a:p>
        </p:txBody>
      </p:sp>
      <p:sp>
        <p:nvSpPr>
          <p:cNvPr id="5" name="Espace réservé du pied de page 4">
            <a:extLst>
              <a:ext uri="{FF2B5EF4-FFF2-40B4-BE49-F238E27FC236}">
                <a16:creationId xmlns:a16="http://schemas.microsoft.com/office/drawing/2014/main" id="{FF2498C1-573A-4CB3-B259-B143A361376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4F08D9-ABBB-48D3-A2F3-E9C3B9482948}"/>
              </a:ext>
            </a:extLst>
          </p:cNvPr>
          <p:cNvSpPr>
            <a:spLocks noGrp="1"/>
          </p:cNvSpPr>
          <p:nvPr>
            <p:ph type="sldNum" sz="quarter" idx="12"/>
          </p:nvPr>
        </p:nvSpPr>
        <p:spPr/>
        <p:txBody>
          <a:bodyPr/>
          <a:lstStyle/>
          <a:p>
            <a:fld id="{A60FF88E-256F-4EEA-8B57-ED8A7A30B583}" type="slidenum">
              <a:rPr lang="fr-FR" smtClean="0"/>
              <a:t>‹#›</a:t>
            </a:fld>
            <a:endParaRPr lang="fr-FR"/>
          </a:p>
        </p:txBody>
      </p:sp>
    </p:spTree>
    <p:extLst>
      <p:ext uri="{BB962C8B-B14F-4D97-AF65-F5344CB8AC3E}">
        <p14:creationId xmlns:p14="http://schemas.microsoft.com/office/powerpoint/2010/main" val="1893190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180D29-3ADE-4746-B91C-64E3C12F3E0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2ADCCD0-3511-438F-AE26-DDA3F7DCF2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0396B6E-4AF2-460E-876D-7902D82B07E6}"/>
              </a:ext>
            </a:extLst>
          </p:cNvPr>
          <p:cNvSpPr>
            <a:spLocks noGrp="1"/>
          </p:cNvSpPr>
          <p:nvPr>
            <p:ph type="dt" sz="half" idx="10"/>
          </p:nvPr>
        </p:nvSpPr>
        <p:spPr/>
        <p:txBody>
          <a:bodyPr/>
          <a:lstStyle/>
          <a:p>
            <a:fld id="{CEE678F9-7DC0-4B2D-B9FE-D1229B75B0F4}" type="datetimeFigureOut">
              <a:rPr lang="fr-FR" smtClean="0"/>
              <a:t>29/09/2021</a:t>
            </a:fld>
            <a:endParaRPr lang="fr-FR"/>
          </a:p>
        </p:txBody>
      </p:sp>
      <p:sp>
        <p:nvSpPr>
          <p:cNvPr id="5" name="Espace réservé du pied de page 4">
            <a:extLst>
              <a:ext uri="{FF2B5EF4-FFF2-40B4-BE49-F238E27FC236}">
                <a16:creationId xmlns:a16="http://schemas.microsoft.com/office/drawing/2014/main" id="{BB3A9EBF-2A21-444D-A6FC-6A788FAF41B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AA51D69-329B-48EB-88C3-31DA5AC8EA86}"/>
              </a:ext>
            </a:extLst>
          </p:cNvPr>
          <p:cNvSpPr>
            <a:spLocks noGrp="1"/>
          </p:cNvSpPr>
          <p:nvPr>
            <p:ph type="sldNum" sz="quarter" idx="12"/>
          </p:nvPr>
        </p:nvSpPr>
        <p:spPr/>
        <p:txBody>
          <a:bodyPr/>
          <a:lstStyle/>
          <a:p>
            <a:fld id="{A60FF88E-256F-4EEA-8B57-ED8A7A30B583}" type="slidenum">
              <a:rPr lang="fr-FR" smtClean="0"/>
              <a:t>‹#›</a:t>
            </a:fld>
            <a:endParaRPr lang="fr-FR"/>
          </a:p>
        </p:txBody>
      </p:sp>
    </p:spTree>
    <p:extLst>
      <p:ext uri="{BB962C8B-B14F-4D97-AF65-F5344CB8AC3E}">
        <p14:creationId xmlns:p14="http://schemas.microsoft.com/office/powerpoint/2010/main" val="3939187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9C1164-234F-4322-809D-D13313EF3AD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91EECB6-CD6D-4C7A-9DFB-9D525A5EE1E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C6993FB-61F2-42AC-8A32-0AD8B48501D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6F3DA7C-D7CA-4ADC-9DE6-9D38B16B60FE}"/>
              </a:ext>
            </a:extLst>
          </p:cNvPr>
          <p:cNvSpPr>
            <a:spLocks noGrp="1"/>
          </p:cNvSpPr>
          <p:nvPr>
            <p:ph type="dt" sz="half" idx="10"/>
          </p:nvPr>
        </p:nvSpPr>
        <p:spPr/>
        <p:txBody>
          <a:bodyPr/>
          <a:lstStyle/>
          <a:p>
            <a:fld id="{CEE678F9-7DC0-4B2D-B9FE-D1229B75B0F4}" type="datetimeFigureOut">
              <a:rPr lang="fr-FR" smtClean="0"/>
              <a:t>29/09/2021</a:t>
            </a:fld>
            <a:endParaRPr lang="fr-FR"/>
          </a:p>
        </p:txBody>
      </p:sp>
      <p:sp>
        <p:nvSpPr>
          <p:cNvPr id="6" name="Espace réservé du pied de page 5">
            <a:extLst>
              <a:ext uri="{FF2B5EF4-FFF2-40B4-BE49-F238E27FC236}">
                <a16:creationId xmlns:a16="http://schemas.microsoft.com/office/drawing/2014/main" id="{BE03248E-C7F0-45C9-AFF5-1034DE0419C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23FB1E4-59B4-4B08-9695-65872A57752A}"/>
              </a:ext>
            </a:extLst>
          </p:cNvPr>
          <p:cNvSpPr>
            <a:spLocks noGrp="1"/>
          </p:cNvSpPr>
          <p:nvPr>
            <p:ph type="sldNum" sz="quarter" idx="12"/>
          </p:nvPr>
        </p:nvSpPr>
        <p:spPr/>
        <p:txBody>
          <a:bodyPr/>
          <a:lstStyle/>
          <a:p>
            <a:fld id="{A60FF88E-256F-4EEA-8B57-ED8A7A30B583}" type="slidenum">
              <a:rPr lang="fr-FR" smtClean="0"/>
              <a:t>‹#›</a:t>
            </a:fld>
            <a:endParaRPr lang="fr-FR"/>
          </a:p>
        </p:txBody>
      </p:sp>
    </p:spTree>
    <p:extLst>
      <p:ext uri="{BB962C8B-B14F-4D97-AF65-F5344CB8AC3E}">
        <p14:creationId xmlns:p14="http://schemas.microsoft.com/office/powerpoint/2010/main" val="1246349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26699B-887C-4D0F-87BF-9390A60C3FC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072F78D-EC02-4501-9F70-57A10EB885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0C633EF-6B62-416B-A184-E087DD95B30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9B5E3BE-6ACB-4370-A9F0-4EDF39E8CC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CE3A49F-FDD7-4FF7-A562-26E3DB9D32C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445A46B-6CB3-4B47-9669-AAAF74FFFCA1}"/>
              </a:ext>
            </a:extLst>
          </p:cNvPr>
          <p:cNvSpPr>
            <a:spLocks noGrp="1"/>
          </p:cNvSpPr>
          <p:nvPr>
            <p:ph type="dt" sz="half" idx="10"/>
          </p:nvPr>
        </p:nvSpPr>
        <p:spPr/>
        <p:txBody>
          <a:bodyPr/>
          <a:lstStyle/>
          <a:p>
            <a:fld id="{CEE678F9-7DC0-4B2D-B9FE-D1229B75B0F4}" type="datetimeFigureOut">
              <a:rPr lang="fr-FR" smtClean="0"/>
              <a:t>29/09/2021</a:t>
            </a:fld>
            <a:endParaRPr lang="fr-FR"/>
          </a:p>
        </p:txBody>
      </p:sp>
      <p:sp>
        <p:nvSpPr>
          <p:cNvPr id="8" name="Espace réservé du pied de page 7">
            <a:extLst>
              <a:ext uri="{FF2B5EF4-FFF2-40B4-BE49-F238E27FC236}">
                <a16:creationId xmlns:a16="http://schemas.microsoft.com/office/drawing/2014/main" id="{244FF1C6-CE19-4B05-82A8-D2322B03E7A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A6FA035-1870-4CBE-9F06-E1A05BB28CE8}"/>
              </a:ext>
            </a:extLst>
          </p:cNvPr>
          <p:cNvSpPr>
            <a:spLocks noGrp="1"/>
          </p:cNvSpPr>
          <p:nvPr>
            <p:ph type="sldNum" sz="quarter" idx="12"/>
          </p:nvPr>
        </p:nvSpPr>
        <p:spPr/>
        <p:txBody>
          <a:bodyPr/>
          <a:lstStyle/>
          <a:p>
            <a:fld id="{A60FF88E-256F-4EEA-8B57-ED8A7A30B583}" type="slidenum">
              <a:rPr lang="fr-FR" smtClean="0"/>
              <a:t>‹#›</a:t>
            </a:fld>
            <a:endParaRPr lang="fr-FR"/>
          </a:p>
        </p:txBody>
      </p:sp>
    </p:spTree>
    <p:extLst>
      <p:ext uri="{BB962C8B-B14F-4D97-AF65-F5344CB8AC3E}">
        <p14:creationId xmlns:p14="http://schemas.microsoft.com/office/powerpoint/2010/main" val="70616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B7CF83-34A5-43BE-89FB-6C29F803BC4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32B702C-93C0-4983-9CB3-1B0CD8000553}"/>
              </a:ext>
            </a:extLst>
          </p:cNvPr>
          <p:cNvSpPr>
            <a:spLocks noGrp="1"/>
          </p:cNvSpPr>
          <p:nvPr>
            <p:ph type="dt" sz="half" idx="10"/>
          </p:nvPr>
        </p:nvSpPr>
        <p:spPr/>
        <p:txBody>
          <a:bodyPr/>
          <a:lstStyle/>
          <a:p>
            <a:fld id="{CEE678F9-7DC0-4B2D-B9FE-D1229B75B0F4}" type="datetimeFigureOut">
              <a:rPr lang="fr-FR" smtClean="0"/>
              <a:t>29/09/2021</a:t>
            </a:fld>
            <a:endParaRPr lang="fr-FR"/>
          </a:p>
        </p:txBody>
      </p:sp>
      <p:sp>
        <p:nvSpPr>
          <p:cNvPr id="4" name="Espace réservé du pied de page 3">
            <a:extLst>
              <a:ext uri="{FF2B5EF4-FFF2-40B4-BE49-F238E27FC236}">
                <a16:creationId xmlns:a16="http://schemas.microsoft.com/office/drawing/2014/main" id="{082A211E-F482-4BF0-94F3-51F3011402C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9F500E9-7099-40BB-8378-638D58D8B6C6}"/>
              </a:ext>
            </a:extLst>
          </p:cNvPr>
          <p:cNvSpPr>
            <a:spLocks noGrp="1"/>
          </p:cNvSpPr>
          <p:nvPr>
            <p:ph type="sldNum" sz="quarter" idx="12"/>
          </p:nvPr>
        </p:nvSpPr>
        <p:spPr/>
        <p:txBody>
          <a:bodyPr/>
          <a:lstStyle/>
          <a:p>
            <a:fld id="{A60FF88E-256F-4EEA-8B57-ED8A7A30B583}" type="slidenum">
              <a:rPr lang="fr-FR" smtClean="0"/>
              <a:t>‹#›</a:t>
            </a:fld>
            <a:endParaRPr lang="fr-FR"/>
          </a:p>
        </p:txBody>
      </p:sp>
    </p:spTree>
    <p:extLst>
      <p:ext uri="{BB962C8B-B14F-4D97-AF65-F5344CB8AC3E}">
        <p14:creationId xmlns:p14="http://schemas.microsoft.com/office/powerpoint/2010/main" val="54570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9E8D97F-6666-4C07-9D19-11DC273A7278}"/>
              </a:ext>
            </a:extLst>
          </p:cNvPr>
          <p:cNvSpPr>
            <a:spLocks noGrp="1"/>
          </p:cNvSpPr>
          <p:nvPr>
            <p:ph type="dt" sz="half" idx="10"/>
          </p:nvPr>
        </p:nvSpPr>
        <p:spPr/>
        <p:txBody>
          <a:bodyPr/>
          <a:lstStyle/>
          <a:p>
            <a:fld id="{CEE678F9-7DC0-4B2D-B9FE-D1229B75B0F4}" type="datetimeFigureOut">
              <a:rPr lang="fr-FR" smtClean="0"/>
              <a:t>29/09/2021</a:t>
            </a:fld>
            <a:endParaRPr lang="fr-FR"/>
          </a:p>
        </p:txBody>
      </p:sp>
      <p:sp>
        <p:nvSpPr>
          <p:cNvPr id="3" name="Espace réservé du pied de page 2">
            <a:extLst>
              <a:ext uri="{FF2B5EF4-FFF2-40B4-BE49-F238E27FC236}">
                <a16:creationId xmlns:a16="http://schemas.microsoft.com/office/drawing/2014/main" id="{79F484DF-AAEC-4478-8DB3-2CB78377EC0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B2E5983-DF8B-496A-B366-49C35D039E53}"/>
              </a:ext>
            </a:extLst>
          </p:cNvPr>
          <p:cNvSpPr>
            <a:spLocks noGrp="1"/>
          </p:cNvSpPr>
          <p:nvPr>
            <p:ph type="sldNum" sz="quarter" idx="12"/>
          </p:nvPr>
        </p:nvSpPr>
        <p:spPr/>
        <p:txBody>
          <a:bodyPr/>
          <a:lstStyle/>
          <a:p>
            <a:fld id="{A60FF88E-256F-4EEA-8B57-ED8A7A30B583}" type="slidenum">
              <a:rPr lang="fr-FR" smtClean="0"/>
              <a:t>‹#›</a:t>
            </a:fld>
            <a:endParaRPr lang="fr-FR"/>
          </a:p>
        </p:txBody>
      </p:sp>
    </p:spTree>
    <p:extLst>
      <p:ext uri="{BB962C8B-B14F-4D97-AF65-F5344CB8AC3E}">
        <p14:creationId xmlns:p14="http://schemas.microsoft.com/office/powerpoint/2010/main" val="3311690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C41510-2B6F-4ADC-87D1-045079E1C7C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B0BF7C6-D420-4C41-B145-83FABDF9D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CEEA3DE-C8D1-4A99-BD51-2E87F2914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0DA3751-A0AF-4BE6-80F6-61616DB999E9}"/>
              </a:ext>
            </a:extLst>
          </p:cNvPr>
          <p:cNvSpPr>
            <a:spLocks noGrp="1"/>
          </p:cNvSpPr>
          <p:nvPr>
            <p:ph type="dt" sz="half" idx="10"/>
          </p:nvPr>
        </p:nvSpPr>
        <p:spPr/>
        <p:txBody>
          <a:bodyPr/>
          <a:lstStyle/>
          <a:p>
            <a:fld id="{CEE678F9-7DC0-4B2D-B9FE-D1229B75B0F4}" type="datetimeFigureOut">
              <a:rPr lang="fr-FR" smtClean="0"/>
              <a:t>29/09/2021</a:t>
            </a:fld>
            <a:endParaRPr lang="fr-FR"/>
          </a:p>
        </p:txBody>
      </p:sp>
      <p:sp>
        <p:nvSpPr>
          <p:cNvPr id="6" name="Espace réservé du pied de page 5">
            <a:extLst>
              <a:ext uri="{FF2B5EF4-FFF2-40B4-BE49-F238E27FC236}">
                <a16:creationId xmlns:a16="http://schemas.microsoft.com/office/drawing/2014/main" id="{690F0D02-5D0D-4C9A-A150-872FA87817C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D437858-05BC-48DA-A411-65E9BA72ADF2}"/>
              </a:ext>
            </a:extLst>
          </p:cNvPr>
          <p:cNvSpPr>
            <a:spLocks noGrp="1"/>
          </p:cNvSpPr>
          <p:nvPr>
            <p:ph type="sldNum" sz="quarter" idx="12"/>
          </p:nvPr>
        </p:nvSpPr>
        <p:spPr/>
        <p:txBody>
          <a:bodyPr/>
          <a:lstStyle/>
          <a:p>
            <a:fld id="{A60FF88E-256F-4EEA-8B57-ED8A7A30B583}" type="slidenum">
              <a:rPr lang="fr-FR" smtClean="0"/>
              <a:t>‹#›</a:t>
            </a:fld>
            <a:endParaRPr lang="fr-FR"/>
          </a:p>
        </p:txBody>
      </p:sp>
    </p:spTree>
    <p:extLst>
      <p:ext uri="{BB962C8B-B14F-4D97-AF65-F5344CB8AC3E}">
        <p14:creationId xmlns:p14="http://schemas.microsoft.com/office/powerpoint/2010/main" val="420644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1CBA6D-2690-4F60-9C3E-7519D011936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80B1D0C-B86D-41A3-B1D9-3E5F7BEA69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2481DE6-FE34-4879-A25C-1FD02F662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25645B2-8DC5-49C2-9596-232A01BB210F}"/>
              </a:ext>
            </a:extLst>
          </p:cNvPr>
          <p:cNvSpPr>
            <a:spLocks noGrp="1"/>
          </p:cNvSpPr>
          <p:nvPr>
            <p:ph type="dt" sz="half" idx="10"/>
          </p:nvPr>
        </p:nvSpPr>
        <p:spPr/>
        <p:txBody>
          <a:bodyPr/>
          <a:lstStyle/>
          <a:p>
            <a:fld id="{CEE678F9-7DC0-4B2D-B9FE-D1229B75B0F4}" type="datetimeFigureOut">
              <a:rPr lang="fr-FR" smtClean="0"/>
              <a:t>29/09/2021</a:t>
            </a:fld>
            <a:endParaRPr lang="fr-FR"/>
          </a:p>
        </p:txBody>
      </p:sp>
      <p:sp>
        <p:nvSpPr>
          <p:cNvPr id="6" name="Espace réservé du pied de page 5">
            <a:extLst>
              <a:ext uri="{FF2B5EF4-FFF2-40B4-BE49-F238E27FC236}">
                <a16:creationId xmlns:a16="http://schemas.microsoft.com/office/drawing/2014/main" id="{9F322C49-F1FE-492F-B840-5437AD066CD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D2F5A6C-4616-42E2-ACA7-A71FA8737171}"/>
              </a:ext>
            </a:extLst>
          </p:cNvPr>
          <p:cNvSpPr>
            <a:spLocks noGrp="1"/>
          </p:cNvSpPr>
          <p:nvPr>
            <p:ph type="sldNum" sz="quarter" idx="12"/>
          </p:nvPr>
        </p:nvSpPr>
        <p:spPr/>
        <p:txBody>
          <a:bodyPr/>
          <a:lstStyle/>
          <a:p>
            <a:fld id="{A60FF88E-256F-4EEA-8B57-ED8A7A30B583}" type="slidenum">
              <a:rPr lang="fr-FR" smtClean="0"/>
              <a:t>‹#›</a:t>
            </a:fld>
            <a:endParaRPr lang="fr-FR"/>
          </a:p>
        </p:txBody>
      </p:sp>
    </p:spTree>
    <p:extLst>
      <p:ext uri="{BB962C8B-B14F-4D97-AF65-F5344CB8AC3E}">
        <p14:creationId xmlns:p14="http://schemas.microsoft.com/office/powerpoint/2010/main" val="48358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1867AB0-DC89-415C-96A5-3746215B57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156A2F6-A88F-48E3-8DA8-04F44C35CC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49FE8C1-8AD0-4EDF-A460-8A85336792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E678F9-7DC0-4B2D-B9FE-D1229B75B0F4}" type="datetimeFigureOut">
              <a:rPr lang="fr-FR" smtClean="0"/>
              <a:t>29/09/2021</a:t>
            </a:fld>
            <a:endParaRPr lang="fr-FR"/>
          </a:p>
        </p:txBody>
      </p:sp>
      <p:sp>
        <p:nvSpPr>
          <p:cNvPr id="5" name="Espace réservé du pied de page 4">
            <a:extLst>
              <a:ext uri="{FF2B5EF4-FFF2-40B4-BE49-F238E27FC236}">
                <a16:creationId xmlns:a16="http://schemas.microsoft.com/office/drawing/2014/main" id="{2C1D5B8E-4B91-45BF-92F0-DCC53F5DC7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B1F5AF4-A885-4860-82A6-08A390AAD9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FF88E-256F-4EEA-8B57-ED8A7A30B583}" type="slidenum">
              <a:rPr lang="fr-FR" smtClean="0"/>
              <a:t>‹#›</a:t>
            </a:fld>
            <a:endParaRPr lang="fr-FR"/>
          </a:p>
        </p:txBody>
      </p:sp>
    </p:spTree>
    <p:extLst>
      <p:ext uri="{BB962C8B-B14F-4D97-AF65-F5344CB8AC3E}">
        <p14:creationId xmlns:p14="http://schemas.microsoft.com/office/powerpoint/2010/main" val="1527537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udiciary.house.gov/issues/issue/?IssueID=14921" TargetMode="External"/><Relationship Id="rId2" Type="http://schemas.openxmlformats.org/officeDocument/2006/relationships/hyperlink" Target="https://judiciary.house.gov/uploadedfiles/competition_in_digital_markets.pdf?utm_campaign=4493-519" TargetMode="External"/><Relationship Id="rId1" Type="http://schemas.openxmlformats.org/officeDocument/2006/relationships/slideLayout" Target="../slideLayouts/slideLayout2.xml"/><Relationship Id="rId4" Type="http://schemas.openxmlformats.org/officeDocument/2006/relationships/hyperlink" Target="https://georgetownlawtechreview.org/wp-content/uploads/2018/07/2.2-Stucke-pp-275-324.pdf"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vNy-7jv0XSc?feature=oembed"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BCEC86-6C69-4E85-A9E9-E6C57C192D76}"/>
              </a:ext>
            </a:extLst>
          </p:cNvPr>
          <p:cNvSpPr>
            <a:spLocks noGrp="1"/>
          </p:cNvSpPr>
          <p:nvPr>
            <p:ph type="ctrTitle"/>
          </p:nvPr>
        </p:nvSpPr>
        <p:spPr>
          <a:xfrm>
            <a:off x="352147" y="363984"/>
            <a:ext cx="11487705" cy="1414550"/>
          </a:xfrm>
        </p:spPr>
        <p:txBody>
          <a:bodyPr>
            <a:normAutofit/>
          </a:bodyPr>
          <a:lstStyle/>
          <a:p>
            <a:r>
              <a:rPr lang="fr-FR" sz="4800" b="1" dirty="0"/>
              <a:t>Outils d’Analyse de la Société Numérique</a:t>
            </a:r>
            <a:br>
              <a:rPr lang="fr-FR" sz="4800" b="1" dirty="0"/>
            </a:br>
            <a:r>
              <a:rPr lang="fr-FR" sz="2800" b="1" dirty="0"/>
              <a:t>Sept.</a:t>
            </a:r>
            <a:r>
              <a:rPr lang="fr-FR" sz="2800" dirty="0"/>
              <a:t> 2021</a:t>
            </a:r>
            <a:endParaRPr lang="fr-FR" sz="7200" dirty="0"/>
          </a:p>
        </p:txBody>
      </p:sp>
      <p:sp>
        <p:nvSpPr>
          <p:cNvPr id="3" name="Sous-titre 2">
            <a:extLst>
              <a:ext uri="{FF2B5EF4-FFF2-40B4-BE49-F238E27FC236}">
                <a16:creationId xmlns:a16="http://schemas.microsoft.com/office/drawing/2014/main" id="{EBF6B40A-00A2-4C47-839C-C5A5973762C2}"/>
              </a:ext>
            </a:extLst>
          </p:cNvPr>
          <p:cNvSpPr>
            <a:spLocks noGrp="1"/>
          </p:cNvSpPr>
          <p:nvPr>
            <p:ph type="subTitle" idx="1"/>
          </p:nvPr>
        </p:nvSpPr>
        <p:spPr>
          <a:xfrm>
            <a:off x="1524000" y="4465638"/>
            <a:ext cx="9144000" cy="1655762"/>
          </a:xfrm>
        </p:spPr>
        <p:txBody>
          <a:bodyPr/>
          <a:lstStyle/>
          <a:p>
            <a:r>
              <a:rPr lang="fr-FR" dirty="0"/>
              <a:t>Fabrice Le </a:t>
            </a:r>
            <a:r>
              <a:rPr lang="fr-FR" dirty="0" err="1"/>
              <a:t>Guel</a:t>
            </a:r>
            <a:r>
              <a:rPr lang="fr-FR" dirty="0"/>
              <a:t> </a:t>
            </a:r>
          </a:p>
          <a:p>
            <a:r>
              <a:rPr lang="fr-FR" sz="1400" dirty="0"/>
              <a:t>(fabrice.le-guel@universite-paris-saclay.fr)</a:t>
            </a:r>
            <a:endParaRPr lang="fr-FR" sz="1800" dirty="0"/>
          </a:p>
          <a:p>
            <a:r>
              <a:rPr lang="fr-FR" dirty="0"/>
              <a:t>Univ. Paris Saclay - RITM</a:t>
            </a:r>
          </a:p>
          <a:p>
            <a:r>
              <a:rPr lang="fr-FR" b="1" dirty="0"/>
              <a:t>Master IREN</a:t>
            </a:r>
          </a:p>
        </p:txBody>
      </p:sp>
      <p:sp>
        <p:nvSpPr>
          <p:cNvPr id="4" name="TextBox 3">
            <a:extLst>
              <a:ext uri="{FF2B5EF4-FFF2-40B4-BE49-F238E27FC236}">
                <a16:creationId xmlns:a16="http://schemas.microsoft.com/office/drawing/2014/main" id="{8F928344-7AC0-4195-B2BC-D12E3430EE1C}"/>
              </a:ext>
            </a:extLst>
          </p:cNvPr>
          <p:cNvSpPr txBox="1"/>
          <p:nvPr/>
        </p:nvSpPr>
        <p:spPr>
          <a:xfrm>
            <a:off x="2902998" y="2964053"/>
            <a:ext cx="6045694" cy="584775"/>
          </a:xfrm>
          <a:prstGeom prst="rect">
            <a:avLst/>
          </a:prstGeom>
          <a:noFill/>
        </p:spPr>
        <p:txBody>
          <a:bodyPr wrap="square" rtlCol="0">
            <a:spAutoFit/>
          </a:bodyPr>
          <a:lstStyle/>
          <a:p>
            <a:pPr algn="ctr"/>
            <a:r>
              <a:rPr lang="en-US" sz="3200" b="1" dirty="0"/>
              <a:t>- </a:t>
            </a:r>
            <a:r>
              <a:rPr lang="en-US" sz="3200" b="1" dirty="0" err="1"/>
              <a:t>Cours</a:t>
            </a:r>
            <a:r>
              <a:rPr lang="en-US" sz="3200" b="1" dirty="0"/>
              <a:t> sur </a:t>
            </a:r>
            <a:r>
              <a:rPr lang="en-US" sz="3200" b="1" dirty="0" err="1"/>
              <a:t>projet</a:t>
            </a:r>
            <a:r>
              <a:rPr lang="en-US" sz="3200" b="1" dirty="0"/>
              <a:t> -</a:t>
            </a:r>
          </a:p>
        </p:txBody>
      </p:sp>
    </p:spTree>
    <p:extLst>
      <p:ext uri="{BB962C8B-B14F-4D97-AF65-F5344CB8AC3E}">
        <p14:creationId xmlns:p14="http://schemas.microsoft.com/office/powerpoint/2010/main" val="700763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B21844-7FED-47DC-8F89-22F92C8F14EB}"/>
              </a:ext>
            </a:extLst>
          </p:cNvPr>
          <p:cNvSpPr>
            <a:spLocks noGrp="1"/>
          </p:cNvSpPr>
          <p:nvPr>
            <p:ph type="title"/>
          </p:nvPr>
        </p:nvSpPr>
        <p:spPr>
          <a:xfrm>
            <a:off x="740546" y="2646686"/>
            <a:ext cx="10515600" cy="1325563"/>
          </a:xfrm>
        </p:spPr>
        <p:txBody>
          <a:bodyPr/>
          <a:lstStyle/>
          <a:p>
            <a:pPr marL="742950" indent="-742950" algn="ctr">
              <a:buFont typeface="+mj-lt"/>
              <a:buAutoNum type="arabicPeriod"/>
            </a:pPr>
            <a:r>
              <a:rPr lang="fr-FR" b="1" dirty="0"/>
              <a:t>Introduction</a:t>
            </a:r>
          </a:p>
        </p:txBody>
      </p:sp>
    </p:spTree>
    <p:extLst>
      <p:ext uri="{BB962C8B-B14F-4D97-AF65-F5344CB8AC3E}">
        <p14:creationId xmlns:p14="http://schemas.microsoft.com/office/powerpoint/2010/main" val="327140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9F63-143C-45DA-8C3D-C78E8E04FD0A}"/>
              </a:ext>
            </a:extLst>
          </p:cNvPr>
          <p:cNvSpPr>
            <a:spLocks noGrp="1"/>
          </p:cNvSpPr>
          <p:nvPr>
            <p:ph type="title"/>
          </p:nvPr>
        </p:nvSpPr>
        <p:spPr>
          <a:xfrm>
            <a:off x="838200" y="79375"/>
            <a:ext cx="10515600" cy="1325563"/>
          </a:xfrm>
        </p:spPr>
        <p:txBody>
          <a:bodyPr>
            <a:normAutofit/>
          </a:bodyPr>
          <a:lstStyle/>
          <a:p>
            <a:pPr algn="ctr"/>
            <a:r>
              <a:rPr lang="en-US" sz="6000" b="1" dirty="0"/>
              <a:t>I. Context</a:t>
            </a:r>
          </a:p>
        </p:txBody>
      </p:sp>
      <p:pic>
        <p:nvPicPr>
          <p:cNvPr id="4" name="Picture 3">
            <a:extLst>
              <a:ext uri="{FF2B5EF4-FFF2-40B4-BE49-F238E27FC236}">
                <a16:creationId xmlns:a16="http://schemas.microsoft.com/office/drawing/2014/main" id="{B403AEBE-7E23-495F-9F48-8B57AC01711F}"/>
              </a:ext>
            </a:extLst>
          </p:cNvPr>
          <p:cNvPicPr>
            <a:picLocks noChangeAspect="1"/>
          </p:cNvPicPr>
          <p:nvPr/>
        </p:nvPicPr>
        <p:blipFill>
          <a:blip r:embed="rId2"/>
          <a:stretch>
            <a:fillRect/>
          </a:stretch>
        </p:blipFill>
        <p:spPr>
          <a:xfrm>
            <a:off x="505175" y="1483630"/>
            <a:ext cx="3452560" cy="4912178"/>
          </a:xfrm>
          <a:prstGeom prst="rect">
            <a:avLst/>
          </a:prstGeom>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16B8C4DC-A0BB-4E44-B04A-3698522442F8}"/>
              </a:ext>
            </a:extLst>
          </p:cNvPr>
          <p:cNvSpPr txBox="1"/>
          <p:nvPr/>
        </p:nvSpPr>
        <p:spPr>
          <a:xfrm>
            <a:off x="5412921" y="1262063"/>
            <a:ext cx="6096000" cy="5447645"/>
          </a:xfrm>
          <a:prstGeom prst="rect">
            <a:avLst/>
          </a:prstGeom>
          <a:noFill/>
        </p:spPr>
        <p:txBody>
          <a:bodyPr wrap="square">
            <a:spAutoFit/>
          </a:bodyPr>
          <a:lstStyle/>
          <a:p>
            <a:pPr algn="ctr"/>
            <a:r>
              <a:rPr lang="en-US" sz="2000" b="1" dirty="0"/>
              <a:t>UK (March 2019)</a:t>
            </a:r>
          </a:p>
          <a:p>
            <a:pPr algn="ctr"/>
            <a:r>
              <a:rPr lang="en-US" sz="2000" b="1" dirty="0"/>
              <a:t>‘Unlocking digital competition, Report of the Digital Competition Expert Panel’</a:t>
            </a:r>
          </a:p>
          <a:p>
            <a:endParaRPr lang="en-US" dirty="0"/>
          </a:p>
          <a:p>
            <a:r>
              <a:rPr lang="en-US" dirty="0"/>
              <a:t>“An independent report on the state of competition in digital markets, with proposals to boost competition and innovation for the benefit of consumers and businesses.”</a:t>
            </a:r>
          </a:p>
          <a:p>
            <a:endParaRPr lang="en-US" dirty="0"/>
          </a:p>
          <a:p>
            <a:r>
              <a:rPr lang="en-US" b="1" dirty="0"/>
              <a:t>Detail :</a:t>
            </a:r>
          </a:p>
          <a:p>
            <a:pPr algn="just"/>
            <a:r>
              <a:rPr lang="en-US" dirty="0"/>
              <a:t>This is the final report of the Digital Competition Expert Panel. Appointed by the Chancellor in 2018, and chaired by former Chief Economist to President Obama, Professor Jason Furman, the Panel makes recommendations for changes to the UK’s competition framework that are needed to face the economic challenges posed by digital markets, in the UK and internationally. Their report recommends updating the rules governing merger and antitrust enforcement, as well as proposing a bold set of pro-competition measures to open up digital markets.</a:t>
            </a:r>
          </a:p>
        </p:txBody>
      </p:sp>
    </p:spTree>
    <p:extLst>
      <p:ext uri="{BB962C8B-B14F-4D97-AF65-F5344CB8AC3E}">
        <p14:creationId xmlns:p14="http://schemas.microsoft.com/office/powerpoint/2010/main" val="2936292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6B8C4DC-A0BB-4E44-B04A-3698522442F8}"/>
              </a:ext>
            </a:extLst>
          </p:cNvPr>
          <p:cNvSpPr txBox="1"/>
          <p:nvPr/>
        </p:nvSpPr>
        <p:spPr>
          <a:xfrm>
            <a:off x="5431971" y="1662113"/>
            <a:ext cx="6096000" cy="3877985"/>
          </a:xfrm>
          <a:prstGeom prst="rect">
            <a:avLst/>
          </a:prstGeom>
          <a:noFill/>
        </p:spPr>
        <p:txBody>
          <a:bodyPr wrap="square">
            <a:spAutoFit/>
          </a:bodyPr>
          <a:lstStyle/>
          <a:p>
            <a:pPr algn="ctr"/>
            <a:r>
              <a:rPr lang="en-US" sz="2400" b="1" dirty="0"/>
              <a:t>Australia (June 2019)</a:t>
            </a:r>
          </a:p>
          <a:p>
            <a:pPr algn="ctr"/>
            <a:r>
              <a:rPr lang="en-US" sz="2400" b="1" dirty="0"/>
              <a:t>‘Digital Platforms Inquiry’</a:t>
            </a:r>
          </a:p>
          <a:p>
            <a:endParaRPr lang="en-US" dirty="0"/>
          </a:p>
          <a:p>
            <a:r>
              <a:rPr lang="en-US" dirty="0"/>
              <a:t>“On 4 December 2017, the then Treasurer, the Hon Scott Morrison MP, directed the ACCC to conduct an inquiry into digital platforms. The inquiry looked at the effect that digital search engines, social media platforms and other digital content aggregation platforms have on competition in media and advertising services markets. In particular, the inquiry looked at the impact of digital platforms on the supply of news and journalistic content and the implications of this for media content creators, advertisers and consumers”</a:t>
            </a:r>
          </a:p>
          <a:p>
            <a:endParaRPr lang="en-US" dirty="0"/>
          </a:p>
        </p:txBody>
      </p:sp>
      <p:pic>
        <p:nvPicPr>
          <p:cNvPr id="5" name="Picture 4">
            <a:extLst>
              <a:ext uri="{FF2B5EF4-FFF2-40B4-BE49-F238E27FC236}">
                <a16:creationId xmlns:a16="http://schemas.microsoft.com/office/drawing/2014/main" id="{F912978F-A685-48F8-A11A-F629BBDA2D50}"/>
              </a:ext>
            </a:extLst>
          </p:cNvPr>
          <p:cNvPicPr>
            <a:picLocks noChangeAspect="1"/>
          </p:cNvPicPr>
          <p:nvPr/>
        </p:nvPicPr>
        <p:blipFill>
          <a:blip r:embed="rId2"/>
          <a:stretch>
            <a:fillRect/>
          </a:stretch>
        </p:blipFill>
        <p:spPr>
          <a:xfrm>
            <a:off x="409073" y="1971675"/>
            <a:ext cx="3988469" cy="4210050"/>
          </a:xfrm>
          <a:prstGeom prst="rect">
            <a:avLst/>
          </a:prstGeom>
          <a:effectLst>
            <a:outerShdw blurRad="50800" dist="38100" dir="2700000" algn="tl" rotWithShape="0">
              <a:prstClr val="black">
                <a:alpha val="40000"/>
              </a:prstClr>
            </a:outerShdw>
          </a:effectLst>
        </p:spPr>
      </p:pic>
      <p:sp>
        <p:nvSpPr>
          <p:cNvPr id="7" name="Title 1">
            <a:extLst>
              <a:ext uri="{FF2B5EF4-FFF2-40B4-BE49-F238E27FC236}">
                <a16:creationId xmlns:a16="http://schemas.microsoft.com/office/drawing/2014/main" id="{CB7448C9-F8C1-4B95-9658-73A5EB0BA9D4}"/>
              </a:ext>
            </a:extLst>
          </p:cNvPr>
          <p:cNvSpPr txBox="1">
            <a:spLocks/>
          </p:cNvSpPr>
          <p:nvPr/>
        </p:nvSpPr>
        <p:spPr>
          <a:xfrm>
            <a:off x="838200" y="793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a:t>I. Context</a:t>
            </a:r>
            <a:endParaRPr lang="en-US" sz="6000" b="1" dirty="0"/>
          </a:p>
        </p:txBody>
      </p:sp>
    </p:spTree>
    <p:extLst>
      <p:ext uri="{BB962C8B-B14F-4D97-AF65-F5344CB8AC3E}">
        <p14:creationId xmlns:p14="http://schemas.microsoft.com/office/powerpoint/2010/main" val="2872650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6B8C4DC-A0BB-4E44-B04A-3698522442F8}"/>
              </a:ext>
            </a:extLst>
          </p:cNvPr>
          <p:cNvSpPr txBox="1"/>
          <p:nvPr/>
        </p:nvSpPr>
        <p:spPr>
          <a:xfrm>
            <a:off x="5431971" y="1404938"/>
            <a:ext cx="6096000" cy="5678478"/>
          </a:xfrm>
          <a:prstGeom prst="rect">
            <a:avLst/>
          </a:prstGeom>
          <a:noFill/>
        </p:spPr>
        <p:txBody>
          <a:bodyPr wrap="square">
            <a:spAutoFit/>
          </a:bodyPr>
          <a:lstStyle/>
          <a:p>
            <a:pPr algn="ctr"/>
            <a:r>
              <a:rPr lang="en-US" sz="2400" b="1" dirty="0"/>
              <a:t>EU (April 2019)</a:t>
            </a:r>
          </a:p>
          <a:p>
            <a:pPr algn="ctr"/>
            <a:r>
              <a:rPr lang="en-US" sz="2400" b="1" dirty="0"/>
              <a:t>‘Competition Policy for the Digital Era’ (</a:t>
            </a:r>
            <a:r>
              <a:rPr lang="en-US" sz="2400" b="1" dirty="0" err="1"/>
              <a:t>Crémer</a:t>
            </a:r>
            <a:r>
              <a:rPr lang="en-US" sz="2400" b="1" dirty="0"/>
              <a:t>, De </a:t>
            </a:r>
            <a:r>
              <a:rPr lang="en-US" sz="2400" b="1" dirty="0" err="1"/>
              <a:t>Montjoye</a:t>
            </a:r>
            <a:r>
              <a:rPr lang="en-US" sz="2400" b="1" dirty="0"/>
              <a:t>, Schweitzer)</a:t>
            </a:r>
          </a:p>
          <a:p>
            <a:endParaRPr lang="en-US" dirty="0"/>
          </a:p>
          <a:p>
            <a:pPr algn="just"/>
            <a:r>
              <a:rPr lang="en-US" sz="1700" dirty="0"/>
              <a:t>“</a:t>
            </a:r>
            <a:r>
              <a:rPr lang="en-US" sz="1700" dirty="0">
                <a:effectLst/>
                <a:latin typeface="Arial" panose="020B0604020202020204" pitchFamily="34" charset="0"/>
              </a:rPr>
              <a:t>Commissioner Vestager has asked us to explore how competition policy should evolve to continue to </a:t>
            </a:r>
            <a:br>
              <a:rPr lang="en-US" sz="1700" dirty="0"/>
            </a:br>
            <a:r>
              <a:rPr lang="en-US" sz="1700" dirty="0">
                <a:effectLst/>
                <a:latin typeface="Arial" panose="020B0604020202020204" pitchFamily="34" charset="0"/>
              </a:rPr>
              <a:t>promote pro-consumer innovation in the digital age. </a:t>
            </a:r>
          </a:p>
          <a:p>
            <a:pPr algn="just"/>
            <a:endParaRPr lang="en-US" sz="1700" dirty="0">
              <a:latin typeface="Arial" panose="020B0604020202020204" pitchFamily="34" charset="0"/>
            </a:endParaRPr>
          </a:p>
          <a:p>
            <a:pPr algn="just"/>
            <a:r>
              <a:rPr lang="en-US" sz="1700" dirty="0">
                <a:effectLst/>
                <a:latin typeface="Arial" panose="020B0604020202020204" pitchFamily="34" charset="0"/>
              </a:rPr>
              <a:t>We structured our report as follows. First, we describe the digital world and what we see as the main </a:t>
            </a:r>
            <a:br>
              <a:rPr lang="en-US" sz="1700" dirty="0"/>
            </a:br>
            <a:r>
              <a:rPr lang="en-US" sz="1700" dirty="0">
                <a:effectLst/>
                <a:latin typeface="Arial" panose="020B0604020202020204" pitchFamily="34" charset="0"/>
              </a:rPr>
              <a:t>ways in which markets function in the digital era (Chapter 2). We then outline our views of the goals </a:t>
            </a:r>
            <a:br>
              <a:rPr lang="en-US" sz="1700" dirty="0"/>
            </a:br>
            <a:r>
              <a:rPr lang="en-US" sz="1700" dirty="0">
                <a:effectLst/>
                <a:latin typeface="Arial" panose="020B0604020202020204" pitchFamily="34" charset="0"/>
              </a:rPr>
              <a:t>of EU competition law in the digital era and the methodologies it should use (Chapter 3). Second, </a:t>
            </a:r>
            <a:br>
              <a:rPr lang="en-US" sz="1700" dirty="0"/>
            </a:br>
            <a:r>
              <a:rPr lang="en-US" sz="1700" dirty="0">
                <a:effectLst/>
                <a:latin typeface="Arial" panose="020B0604020202020204" pitchFamily="34" charset="0"/>
              </a:rPr>
              <a:t>with this framework as background, we discuss the application of competition rules to platforms </a:t>
            </a:r>
            <a:br>
              <a:rPr lang="en-US" sz="1700" dirty="0"/>
            </a:br>
            <a:r>
              <a:rPr lang="en-US" sz="1700" dirty="0">
                <a:effectLst/>
                <a:latin typeface="Arial" panose="020B0604020202020204" pitchFamily="34" charset="0"/>
              </a:rPr>
              <a:t>(Chapter 4) and data (Chapter 5), and we inquire whether European merger control needs an update </a:t>
            </a:r>
            <a:br>
              <a:rPr lang="en-US" sz="1700" dirty="0"/>
            </a:br>
            <a:r>
              <a:rPr lang="en-US" sz="1700" dirty="0">
                <a:effectLst/>
                <a:latin typeface="Arial" panose="020B0604020202020204" pitchFamily="34" charset="0"/>
              </a:rPr>
              <a:t>(Chapter 6). We finally provide our conclusions. </a:t>
            </a:r>
            <a:r>
              <a:rPr lang="en-US" sz="1700" dirty="0"/>
              <a:t>”</a:t>
            </a:r>
          </a:p>
          <a:p>
            <a:endParaRPr lang="en-US" dirty="0"/>
          </a:p>
        </p:txBody>
      </p:sp>
      <p:pic>
        <p:nvPicPr>
          <p:cNvPr id="6" name="Picture 5">
            <a:extLst>
              <a:ext uri="{FF2B5EF4-FFF2-40B4-BE49-F238E27FC236}">
                <a16:creationId xmlns:a16="http://schemas.microsoft.com/office/drawing/2014/main" id="{A52541A0-A14E-4AC8-8708-281DEDD05117}"/>
              </a:ext>
            </a:extLst>
          </p:cNvPr>
          <p:cNvPicPr>
            <a:picLocks noChangeAspect="1"/>
          </p:cNvPicPr>
          <p:nvPr/>
        </p:nvPicPr>
        <p:blipFill>
          <a:blip r:embed="rId2"/>
          <a:stretch>
            <a:fillRect/>
          </a:stretch>
        </p:blipFill>
        <p:spPr>
          <a:xfrm>
            <a:off x="664029" y="1824038"/>
            <a:ext cx="3617239" cy="4210050"/>
          </a:xfrm>
          <a:prstGeom prst="rect">
            <a:avLst/>
          </a:prstGeom>
          <a:effectLst>
            <a:outerShdw blurRad="50800" dist="38100" dir="2700000" algn="tl" rotWithShape="0">
              <a:prstClr val="black">
                <a:alpha val="40000"/>
              </a:prstClr>
            </a:outerShdw>
          </a:effectLst>
        </p:spPr>
      </p:pic>
      <p:sp>
        <p:nvSpPr>
          <p:cNvPr id="7" name="Title 1">
            <a:extLst>
              <a:ext uri="{FF2B5EF4-FFF2-40B4-BE49-F238E27FC236}">
                <a16:creationId xmlns:a16="http://schemas.microsoft.com/office/drawing/2014/main" id="{AC1A90C1-5FD5-49E9-B0F3-0D7885B8110A}"/>
              </a:ext>
            </a:extLst>
          </p:cNvPr>
          <p:cNvSpPr txBox="1">
            <a:spLocks/>
          </p:cNvSpPr>
          <p:nvPr/>
        </p:nvSpPr>
        <p:spPr>
          <a:xfrm>
            <a:off x="838200" y="793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a:t>I. Context</a:t>
            </a:r>
            <a:endParaRPr lang="en-US" sz="6000" b="1" dirty="0"/>
          </a:p>
        </p:txBody>
      </p:sp>
    </p:spTree>
    <p:extLst>
      <p:ext uri="{BB962C8B-B14F-4D97-AF65-F5344CB8AC3E}">
        <p14:creationId xmlns:p14="http://schemas.microsoft.com/office/powerpoint/2010/main" val="1982039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6B8C4DC-A0BB-4E44-B04A-3698522442F8}"/>
              </a:ext>
            </a:extLst>
          </p:cNvPr>
          <p:cNvSpPr txBox="1"/>
          <p:nvPr/>
        </p:nvSpPr>
        <p:spPr>
          <a:xfrm>
            <a:off x="5431971" y="1404938"/>
            <a:ext cx="6096000" cy="3570208"/>
          </a:xfrm>
          <a:prstGeom prst="rect">
            <a:avLst/>
          </a:prstGeom>
          <a:noFill/>
        </p:spPr>
        <p:txBody>
          <a:bodyPr wrap="square">
            <a:spAutoFit/>
          </a:bodyPr>
          <a:lstStyle/>
          <a:p>
            <a:pPr algn="ctr"/>
            <a:r>
              <a:rPr lang="en-US" sz="2400" b="1" dirty="0"/>
              <a:t>Germany (September 2019) </a:t>
            </a:r>
          </a:p>
          <a:p>
            <a:pPr algn="ctr"/>
            <a:r>
              <a:rPr lang="en-US" sz="2000" b="1" dirty="0"/>
              <a:t>‘A new competition framework for the digital economy Report by the Commission ‘Competition Law 4.0’’</a:t>
            </a:r>
          </a:p>
          <a:p>
            <a:endParaRPr lang="en-US" dirty="0"/>
          </a:p>
          <a:p>
            <a:endParaRPr lang="en-US" dirty="0"/>
          </a:p>
          <a:p>
            <a:endParaRPr lang="en-US" dirty="0"/>
          </a:p>
          <a:p>
            <a:endParaRPr lang="en-US" dirty="0"/>
          </a:p>
          <a:p>
            <a:pPr algn="just"/>
            <a:r>
              <a:rPr lang="en-US" sz="1700" dirty="0"/>
              <a:t>“</a:t>
            </a:r>
            <a:r>
              <a:rPr lang="en-US" dirty="0">
                <a:effectLst/>
                <a:latin typeface="Times New Roman" panose="02020603050405020304" pitchFamily="18" charset="0"/>
              </a:rPr>
              <a:t>The Commission ‘Competition Law 4.0’ is convinced of the necessity to ensure that positions of power in the digital economy remain contestable, to prevent their being used to impede innovation and competition or their being lever-aged to other markets.”</a:t>
            </a:r>
            <a:endParaRPr lang="en-US" dirty="0"/>
          </a:p>
        </p:txBody>
      </p:sp>
      <p:pic>
        <p:nvPicPr>
          <p:cNvPr id="4" name="Picture 3">
            <a:extLst>
              <a:ext uri="{FF2B5EF4-FFF2-40B4-BE49-F238E27FC236}">
                <a16:creationId xmlns:a16="http://schemas.microsoft.com/office/drawing/2014/main" id="{1910B8D7-298A-4B52-866F-5AD447F03E0E}"/>
              </a:ext>
            </a:extLst>
          </p:cNvPr>
          <p:cNvPicPr>
            <a:picLocks noChangeAspect="1"/>
          </p:cNvPicPr>
          <p:nvPr/>
        </p:nvPicPr>
        <p:blipFill>
          <a:blip r:embed="rId2"/>
          <a:stretch>
            <a:fillRect/>
          </a:stretch>
        </p:blipFill>
        <p:spPr>
          <a:xfrm>
            <a:off x="533776" y="1581151"/>
            <a:ext cx="3462900" cy="4533900"/>
          </a:xfrm>
          <a:prstGeom prst="rect">
            <a:avLst/>
          </a:prstGeom>
          <a:effectLst>
            <a:outerShdw blurRad="50800" dist="38100" dir="2700000" algn="tl" rotWithShape="0">
              <a:prstClr val="black">
                <a:alpha val="40000"/>
              </a:prstClr>
            </a:outerShdw>
          </a:effectLst>
        </p:spPr>
      </p:pic>
      <p:sp>
        <p:nvSpPr>
          <p:cNvPr id="7" name="Title 1">
            <a:extLst>
              <a:ext uri="{FF2B5EF4-FFF2-40B4-BE49-F238E27FC236}">
                <a16:creationId xmlns:a16="http://schemas.microsoft.com/office/drawing/2014/main" id="{467753C4-6F73-49D8-B71D-9F44342C4EA9}"/>
              </a:ext>
            </a:extLst>
          </p:cNvPr>
          <p:cNvSpPr txBox="1">
            <a:spLocks/>
          </p:cNvSpPr>
          <p:nvPr/>
        </p:nvSpPr>
        <p:spPr>
          <a:xfrm>
            <a:off x="838200" y="793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a:t>I. Context</a:t>
            </a:r>
            <a:endParaRPr lang="en-US" sz="6000" b="1" dirty="0"/>
          </a:p>
        </p:txBody>
      </p:sp>
    </p:spTree>
    <p:extLst>
      <p:ext uri="{BB962C8B-B14F-4D97-AF65-F5344CB8AC3E}">
        <p14:creationId xmlns:p14="http://schemas.microsoft.com/office/powerpoint/2010/main" val="1847471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6B8C4DC-A0BB-4E44-B04A-3698522442F8}"/>
              </a:ext>
            </a:extLst>
          </p:cNvPr>
          <p:cNvSpPr txBox="1"/>
          <p:nvPr/>
        </p:nvSpPr>
        <p:spPr>
          <a:xfrm>
            <a:off x="5431971" y="1404938"/>
            <a:ext cx="6096000" cy="1046440"/>
          </a:xfrm>
          <a:prstGeom prst="rect">
            <a:avLst/>
          </a:prstGeom>
          <a:noFill/>
        </p:spPr>
        <p:txBody>
          <a:bodyPr wrap="square">
            <a:spAutoFit/>
          </a:bodyPr>
          <a:lstStyle/>
          <a:p>
            <a:pPr algn="ctr"/>
            <a:r>
              <a:rPr lang="en-US" sz="2400" b="1" dirty="0"/>
              <a:t>USA (September 2019) </a:t>
            </a:r>
          </a:p>
          <a:p>
            <a:pPr algn="ctr"/>
            <a:r>
              <a:rPr lang="en-US" sz="2000" b="1" dirty="0"/>
              <a:t>‘Stigler Committee on Digital Platform Final Report’</a:t>
            </a:r>
          </a:p>
          <a:p>
            <a:endParaRPr lang="en-US" dirty="0"/>
          </a:p>
        </p:txBody>
      </p:sp>
      <p:pic>
        <p:nvPicPr>
          <p:cNvPr id="5" name="Picture 4">
            <a:extLst>
              <a:ext uri="{FF2B5EF4-FFF2-40B4-BE49-F238E27FC236}">
                <a16:creationId xmlns:a16="http://schemas.microsoft.com/office/drawing/2014/main" id="{FAD09856-0820-4C30-B9F3-1C78049E13AF}"/>
              </a:ext>
            </a:extLst>
          </p:cNvPr>
          <p:cNvPicPr>
            <a:picLocks noChangeAspect="1"/>
          </p:cNvPicPr>
          <p:nvPr/>
        </p:nvPicPr>
        <p:blipFill>
          <a:blip r:embed="rId2"/>
          <a:stretch>
            <a:fillRect/>
          </a:stretch>
        </p:blipFill>
        <p:spPr>
          <a:xfrm>
            <a:off x="920742" y="1240276"/>
            <a:ext cx="3775083" cy="4865248"/>
          </a:xfrm>
          <a:prstGeom prst="rect">
            <a:avLst/>
          </a:prstGeom>
          <a:effectLst>
            <a:outerShdw blurRad="50800" dist="38100" dir="2700000" algn="tl" rotWithShape="0">
              <a:prstClr val="black">
                <a:alpha val="40000"/>
              </a:prstClr>
            </a:outerShdw>
          </a:effectLst>
        </p:spPr>
      </p:pic>
      <p:sp>
        <p:nvSpPr>
          <p:cNvPr id="7" name="Title 1">
            <a:extLst>
              <a:ext uri="{FF2B5EF4-FFF2-40B4-BE49-F238E27FC236}">
                <a16:creationId xmlns:a16="http://schemas.microsoft.com/office/drawing/2014/main" id="{F07A71EC-5019-4435-88DB-E28687640B87}"/>
              </a:ext>
            </a:extLst>
          </p:cNvPr>
          <p:cNvSpPr txBox="1">
            <a:spLocks/>
          </p:cNvSpPr>
          <p:nvPr/>
        </p:nvSpPr>
        <p:spPr>
          <a:xfrm>
            <a:off x="838200" y="793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a:t>I. Context</a:t>
            </a:r>
            <a:endParaRPr lang="en-US" sz="6000" b="1" dirty="0"/>
          </a:p>
        </p:txBody>
      </p:sp>
      <p:sp>
        <p:nvSpPr>
          <p:cNvPr id="9" name="TextBox 8">
            <a:extLst>
              <a:ext uri="{FF2B5EF4-FFF2-40B4-BE49-F238E27FC236}">
                <a16:creationId xmlns:a16="http://schemas.microsoft.com/office/drawing/2014/main" id="{C641B72C-4B6B-4E04-94BD-5D904FBC89F7}"/>
              </a:ext>
            </a:extLst>
          </p:cNvPr>
          <p:cNvSpPr txBox="1"/>
          <p:nvPr/>
        </p:nvSpPr>
        <p:spPr>
          <a:xfrm>
            <a:off x="5431971" y="2591279"/>
            <a:ext cx="6094520" cy="3139321"/>
          </a:xfrm>
          <a:prstGeom prst="rect">
            <a:avLst/>
          </a:prstGeom>
          <a:noFill/>
        </p:spPr>
        <p:txBody>
          <a:bodyPr wrap="square">
            <a:spAutoFit/>
          </a:bodyPr>
          <a:lstStyle/>
          <a:p>
            <a:pPr algn="just"/>
            <a:r>
              <a:rPr lang="en-US" dirty="0"/>
              <a:t>“The term “Digital Platform” lacks a consistent definition—different companies may be  characterized as a platform in different environments. For example, Google, Facebook, Amazon,  Apple, and Microsoft raise different concerns regarding how their “bottleneck power” impacts  the markets in which they operate. 6 Considerations on market power involve all five companies  mentioned above. By contrast, considerations about the news media or democracy are more  specific to companies such as Google and Facebook and—to a lesser extent—Twitter. For this  reason, the focus of our analysis in this Brief will be primarily Google and Facebook.”</a:t>
            </a:r>
          </a:p>
        </p:txBody>
      </p:sp>
    </p:spTree>
    <p:extLst>
      <p:ext uri="{BB962C8B-B14F-4D97-AF65-F5344CB8AC3E}">
        <p14:creationId xmlns:p14="http://schemas.microsoft.com/office/powerpoint/2010/main" val="724897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6E53A3-DFA7-4A61-B675-3B78469DFE07}"/>
              </a:ext>
            </a:extLst>
          </p:cNvPr>
          <p:cNvSpPr>
            <a:spLocks noGrp="1"/>
          </p:cNvSpPr>
          <p:nvPr>
            <p:ph type="title"/>
          </p:nvPr>
        </p:nvSpPr>
        <p:spPr>
          <a:xfrm>
            <a:off x="838200" y="196449"/>
            <a:ext cx="10515600" cy="1325563"/>
          </a:xfrm>
        </p:spPr>
        <p:txBody>
          <a:bodyPr>
            <a:normAutofit/>
          </a:bodyPr>
          <a:lstStyle/>
          <a:p>
            <a:pPr algn="ctr"/>
            <a:r>
              <a:rPr lang="fr-FR" b="1" dirty="0"/>
              <a:t>I. </a:t>
            </a:r>
            <a:r>
              <a:rPr lang="fr-FR" b="1" dirty="0" err="1"/>
              <a:t>Context</a:t>
            </a:r>
            <a:br>
              <a:rPr lang="fr-FR" dirty="0"/>
            </a:br>
            <a:r>
              <a:rPr lang="fr-FR" sz="2800" b="1" dirty="0" err="1"/>
              <a:t>December</a:t>
            </a:r>
            <a:r>
              <a:rPr lang="fr-FR" sz="2800" b="1" dirty="0"/>
              <a:t> 2020: EU ‘Digital Services </a:t>
            </a:r>
            <a:r>
              <a:rPr lang="fr-FR" sz="2800" b="1" dirty="0" err="1"/>
              <a:t>Act</a:t>
            </a:r>
            <a:r>
              <a:rPr lang="fr-FR" sz="2800" b="1" dirty="0"/>
              <a:t>’ and ‘Digital </a:t>
            </a:r>
            <a:r>
              <a:rPr lang="fr-FR" sz="2800" b="1" dirty="0" err="1"/>
              <a:t>Markets</a:t>
            </a:r>
            <a:r>
              <a:rPr lang="fr-FR" sz="2800" b="1" dirty="0"/>
              <a:t> </a:t>
            </a:r>
            <a:r>
              <a:rPr lang="fr-FR" sz="2800" b="1" dirty="0" err="1"/>
              <a:t>Act</a:t>
            </a:r>
            <a:r>
              <a:rPr lang="fr-FR" sz="2800" b="1" dirty="0"/>
              <a:t>’</a:t>
            </a:r>
            <a:endParaRPr lang="fr-FR" b="1" dirty="0"/>
          </a:p>
        </p:txBody>
      </p:sp>
      <p:pic>
        <p:nvPicPr>
          <p:cNvPr id="5" name="Image 4">
            <a:extLst>
              <a:ext uri="{FF2B5EF4-FFF2-40B4-BE49-F238E27FC236}">
                <a16:creationId xmlns:a16="http://schemas.microsoft.com/office/drawing/2014/main" id="{EEF9D48B-712F-4FF6-9671-2EAA8A983181}"/>
              </a:ext>
            </a:extLst>
          </p:cNvPr>
          <p:cNvPicPr>
            <a:picLocks noChangeAspect="1"/>
          </p:cNvPicPr>
          <p:nvPr/>
        </p:nvPicPr>
        <p:blipFill>
          <a:blip r:embed="rId2"/>
          <a:stretch>
            <a:fillRect/>
          </a:stretch>
        </p:blipFill>
        <p:spPr>
          <a:xfrm>
            <a:off x="3077800" y="1730519"/>
            <a:ext cx="6036400" cy="4261794"/>
          </a:xfrm>
          <a:prstGeom prst="rect">
            <a:avLst/>
          </a:prstGeom>
          <a:effectLst>
            <a:outerShdw blurRad="50800" dist="50800" dir="5400000" algn="ctr" rotWithShape="0">
              <a:schemeClr val="tx1"/>
            </a:outerShdw>
          </a:effectLst>
        </p:spPr>
      </p:pic>
      <p:sp>
        <p:nvSpPr>
          <p:cNvPr id="7" name="ZoneTexte 6">
            <a:extLst>
              <a:ext uri="{FF2B5EF4-FFF2-40B4-BE49-F238E27FC236}">
                <a16:creationId xmlns:a16="http://schemas.microsoft.com/office/drawing/2014/main" id="{13D280F8-9EE0-4D37-AA5E-382D4AF7DCBD}"/>
              </a:ext>
            </a:extLst>
          </p:cNvPr>
          <p:cNvSpPr txBox="1"/>
          <p:nvPr/>
        </p:nvSpPr>
        <p:spPr>
          <a:xfrm>
            <a:off x="2460594" y="6292219"/>
            <a:ext cx="7270812" cy="369332"/>
          </a:xfrm>
          <a:prstGeom prst="rect">
            <a:avLst/>
          </a:prstGeom>
          <a:noFill/>
        </p:spPr>
        <p:txBody>
          <a:bodyPr wrap="square">
            <a:spAutoFit/>
          </a:bodyPr>
          <a:lstStyle/>
          <a:p>
            <a:r>
              <a:rPr lang="fr-FR" dirty="0"/>
              <a:t>https://ec.europa.eu/digital-single-market/en/digital-services-act-package</a:t>
            </a:r>
          </a:p>
        </p:txBody>
      </p:sp>
    </p:spTree>
    <p:extLst>
      <p:ext uri="{BB962C8B-B14F-4D97-AF65-F5344CB8AC3E}">
        <p14:creationId xmlns:p14="http://schemas.microsoft.com/office/powerpoint/2010/main" val="3666503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EC28AA-7280-47C5-AD86-D57DA3E11B00}"/>
              </a:ext>
            </a:extLst>
          </p:cNvPr>
          <p:cNvSpPr>
            <a:spLocks noGrp="1"/>
          </p:cNvSpPr>
          <p:nvPr>
            <p:ph type="title"/>
          </p:nvPr>
        </p:nvSpPr>
        <p:spPr>
          <a:xfrm>
            <a:off x="705035" y="641880"/>
            <a:ext cx="10515600" cy="1325563"/>
          </a:xfrm>
        </p:spPr>
        <p:txBody>
          <a:bodyPr/>
          <a:lstStyle/>
          <a:p>
            <a:pPr algn="ctr"/>
            <a:r>
              <a:rPr lang="fr-FR" b="1" dirty="0"/>
              <a:t>I. </a:t>
            </a:r>
            <a:r>
              <a:rPr lang="fr-FR" b="1" dirty="0" err="1"/>
              <a:t>Context</a:t>
            </a:r>
            <a:endParaRPr lang="fr-FR" b="1" dirty="0"/>
          </a:p>
        </p:txBody>
      </p:sp>
      <p:sp>
        <p:nvSpPr>
          <p:cNvPr id="3" name="ZoneTexte 2">
            <a:extLst>
              <a:ext uri="{FF2B5EF4-FFF2-40B4-BE49-F238E27FC236}">
                <a16:creationId xmlns:a16="http://schemas.microsoft.com/office/drawing/2014/main" id="{5434C069-FB60-4002-A891-576EAB7297DD}"/>
              </a:ext>
            </a:extLst>
          </p:cNvPr>
          <p:cNvSpPr txBox="1"/>
          <p:nvPr/>
        </p:nvSpPr>
        <p:spPr>
          <a:xfrm>
            <a:off x="894945" y="2402732"/>
            <a:ext cx="10402110" cy="3150606"/>
          </a:xfrm>
          <a:prstGeom prst="rect">
            <a:avLst/>
          </a:prstGeom>
          <a:noFill/>
        </p:spPr>
        <p:txBody>
          <a:bodyPr wrap="square" rtlCol="0">
            <a:spAutoFit/>
          </a:bodyPr>
          <a:lstStyle/>
          <a:p>
            <a:pPr algn="just">
              <a:lnSpc>
                <a:spcPct val="107000"/>
              </a:lnSpc>
              <a:spcAft>
                <a:spcPts val="800"/>
              </a:spcAft>
            </a:pPr>
            <a:r>
              <a:rPr lang="fr-FR" sz="1800" b="1" u="sng" dirty="0" err="1">
                <a:effectLst/>
                <a:latin typeface="Times New Roman" panose="02020603050405020304" pitchFamily="18" charset="0"/>
                <a:ea typeface="Times New Roman" panose="02020603050405020304" pitchFamily="18" charset="0"/>
                <a:cs typeface="Times New Roman" panose="02020603050405020304" pitchFamily="18" charset="0"/>
              </a:rPr>
              <a:t>Competition</a:t>
            </a:r>
            <a:r>
              <a:rPr lang="fr-FR" sz="1800" b="1" u="sng" dirty="0">
                <a:effectLst/>
                <a:latin typeface="Times New Roman" panose="02020603050405020304" pitchFamily="18" charset="0"/>
                <a:ea typeface="Times New Roman" panose="02020603050405020304" pitchFamily="18" charset="0"/>
                <a:cs typeface="Times New Roman" panose="02020603050405020304" pitchFamily="18" charset="0"/>
              </a:rPr>
              <a:t> in digital </a:t>
            </a:r>
            <a:r>
              <a:rPr lang="fr-FR" sz="1800" b="1" u="sng" dirty="0" err="1">
                <a:effectLst/>
                <a:latin typeface="Times New Roman" panose="02020603050405020304" pitchFamily="18" charset="0"/>
                <a:ea typeface="Times New Roman" panose="02020603050405020304" pitchFamily="18" charset="0"/>
                <a:cs typeface="Times New Roman" panose="02020603050405020304" pitchFamily="18" charset="0"/>
              </a:rPr>
              <a:t>markets</a:t>
            </a:r>
            <a:r>
              <a:rPr lang="fr-FR" sz="1800" b="1" u="sng"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fr-FR" sz="1800" b="1" u="sng" dirty="0" err="1">
                <a:effectLst/>
                <a:latin typeface="Times New Roman" panose="02020603050405020304" pitchFamily="18" charset="0"/>
                <a:ea typeface="Times New Roman" panose="02020603050405020304" pitchFamily="18" charset="0"/>
                <a:cs typeface="Times New Roman" panose="02020603050405020304" pitchFamily="18" charset="0"/>
              </a:rPr>
              <a:t>market</a:t>
            </a:r>
            <a:r>
              <a:rPr lang="fr-FR" sz="1800" b="1" u="sng" dirty="0">
                <a:effectLst/>
                <a:latin typeface="Times New Roman" panose="02020603050405020304" pitchFamily="18" charset="0"/>
                <a:ea typeface="Times New Roman" panose="02020603050405020304" pitchFamily="18" charset="0"/>
                <a:cs typeface="Times New Roman" panose="02020603050405020304" pitchFamily="18" charset="0"/>
              </a:rPr>
              <a:t> power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 House Judiciary Committee.,(2020)., ‘Investigation of Competition in Digital Markets Majority Staff Report and Recommendations’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https://judiciary.house.gov/uploadedfiles/competition_in_digital_markets.pdf?utm_campaign=4493-519</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(from :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https://judiciary.house.gov/issues/issue/?IssueID=14921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800" b="1" u="sng" dirty="0" err="1">
                <a:effectLst/>
                <a:latin typeface="Times New Roman" panose="02020603050405020304" pitchFamily="18" charset="0"/>
                <a:ea typeface="Times New Roman" panose="02020603050405020304" pitchFamily="18" charset="0"/>
                <a:cs typeface="Times New Roman" panose="02020603050405020304" pitchFamily="18" charset="0"/>
              </a:rPr>
              <a:t>opolies</a:t>
            </a: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 :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Maurice 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Stucke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‘Should We Be Concerned About Data-</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opolies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(2018) 2 GEO. L. TECH. REV. 275, 309,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https://georgetownlawtechreview.org/wp-content/uploads/2018/07/2.2-Stucke-pp-275-324.pdf</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855337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EC28AA-7280-47C5-AD86-D57DA3E11B00}"/>
              </a:ext>
            </a:extLst>
          </p:cNvPr>
          <p:cNvSpPr>
            <a:spLocks noGrp="1"/>
          </p:cNvSpPr>
          <p:nvPr>
            <p:ph type="title"/>
          </p:nvPr>
        </p:nvSpPr>
        <p:spPr>
          <a:xfrm>
            <a:off x="705035" y="227522"/>
            <a:ext cx="10515600" cy="1325563"/>
          </a:xfrm>
        </p:spPr>
        <p:txBody>
          <a:bodyPr>
            <a:normAutofit/>
          </a:bodyPr>
          <a:lstStyle/>
          <a:p>
            <a:pPr algn="ctr"/>
            <a:r>
              <a:rPr lang="fr-FR" b="1" dirty="0"/>
              <a:t>I. </a:t>
            </a:r>
            <a:r>
              <a:rPr lang="fr-FR" b="1" dirty="0" err="1"/>
              <a:t>Context</a:t>
            </a:r>
            <a:br>
              <a:rPr lang="fr-FR" b="1" dirty="0"/>
            </a:br>
            <a:r>
              <a:rPr lang="fr-FR" sz="3200" i="1" dirty="0" err="1">
                <a:effectLst/>
                <a:latin typeface="Times New Roman" panose="02020603050405020304" pitchFamily="18" charset="0"/>
                <a:ea typeface="Times New Roman" panose="02020603050405020304" pitchFamily="18" charset="0"/>
                <a:cs typeface="Times New Roman" panose="02020603050405020304" pitchFamily="18" charset="0"/>
              </a:rPr>
              <a:t>Competition</a:t>
            </a:r>
            <a:r>
              <a:rPr lang="fr-FR" sz="3200" i="1" dirty="0">
                <a:effectLst/>
                <a:latin typeface="Times New Roman" panose="02020603050405020304" pitchFamily="18" charset="0"/>
                <a:ea typeface="Times New Roman" panose="02020603050405020304" pitchFamily="18" charset="0"/>
                <a:cs typeface="Times New Roman" panose="02020603050405020304" pitchFamily="18" charset="0"/>
              </a:rPr>
              <a:t> in digital </a:t>
            </a:r>
            <a:r>
              <a:rPr lang="fr-FR" sz="3200" i="1" dirty="0" err="1">
                <a:effectLst/>
                <a:latin typeface="Times New Roman" panose="02020603050405020304" pitchFamily="18" charset="0"/>
                <a:ea typeface="Times New Roman" panose="02020603050405020304" pitchFamily="18" charset="0"/>
                <a:cs typeface="Times New Roman" panose="02020603050405020304" pitchFamily="18" charset="0"/>
              </a:rPr>
              <a:t>markets</a:t>
            </a:r>
            <a:r>
              <a:rPr lang="fr-FR" sz="3200" i="1"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fr-FR" sz="3200" i="1" dirty="0" err="1">
                <a:effectLst/>
                <a:latin typeface="Times New Roman" panose="02020603050405020304" pitchFamily="18" charset="0"/>
                <a:ea typeface="Times New Roman" panose="02020603050405020304" pitchFamily="18" charset="0"/>
                <a:cs typeface="Times New Roman" panose="02020603050405020304" pitchFamily="18" charset="0"/>
              </a:rPr>
              <a:t>market</a:t>
            </a:r>
            <a:r>
              <a:rPr lang="fr-FR" sz="3200" i="1" dirty="0">
                <a:effectLst/>
                <a:latin typeface="Times New Roman" panose="02020603050405020304" pitchFamily="18" charset="0"/>
                <a:ea typeface="Times New Roman" panose="02020603050405020304" pitchFamily="18" charset="0"/>
                <a:cs typeface="Times New Roman" panose="02020603050405020304" pitchFamily="18" charset="0"/>
              </a:rPr>
              <a:t> power</a:t>
            </a:r>
            <a:endParaRPr lang="fr-FR" i="1" dirty="0"/>
          </a:p>
        </p:txBody>
      </p:sp>
      <p:pic>
        <p:nvPicPr>
          <p:cNvPr id="4" name="Image 3">
            <a:extLst>
              <a:ext uri="{FF2B5EF4-FFF2-40B4-BE49-F238E27FC236}">
                <a16:creationId xmlns:a16="http://schemas.microsoft.com/office/drawing/2014/main" id="{481A7D88-C2AC-4C2E-A73C-5CB4718F9D36}"/>
              </a:ext>
            </a:extLst>
          </p:cNvPr>
          <p:cNvPicPr>
            <a:picLocks noChangeAspect="1"/>
          </p:cNvPicPr>
          <p:nvPr/>
        </p:nvPicPr>
        <p:blipFill>
          <a:blip r:embed="rId2"/>
          <a:stretch>
            <a:fillRect/>
          </a:stretch>
        </p:blipFill>
        <p:spPr>
          <a:xfrm>
            <a:off x="1568542" y="1553085"/>
            <a:ext cx="3276685" cy="4980562"/>
          </a:xfrm>
          <a:prstGeom prst="rect">
            <a:avLst/>
          </a:prstGeom>
        </p:spPr>
      </p:pic>
      <p:sp>
        <p:nvSpPr>
          <p:cNvPr id="9" name="ZoneTexte 8">
            <a:extLst>
              <a:ext uri="{FF2B5EF4-FFF2-40B4-BE49-F238E27FC236}">
                <a16:creationId xmlns:a16="http://schemas.microsoft.com/office/drawing/2014/main" id="{5193C195-B6D4-481D-885C-0FC2909786CF}"/>
              </a:ext>
            </a:extLst>
          </p:cNvPr>
          <p:cNvSpPr txBox="1"/>
          <p:nvPr/>
        </p:nvSpPr>
        <p:spPr>
          <a:xfrm>
            <a:off x="5372099" y="2036271"/>
            <a:ext cx="6094378" cy="2585323"/>
          </a:xfrm>
          <a:prstGeom prst="rect">
            <a:avLst/>
          </a:prstGeom>
          <a:noFill/>
        </p:spPr>
        <p:txBody>
          <a:bodyPr wrap="square">
            <a:spAutoFit/>
          </a:bodyPr>
          <a:lstStyle/>
          <a:p>
            <a:r>
              <a:rPr lang="en-US" dirty="0"/>
              <a:t>(1) document competition problems in digital markets (specifically with Amazon, Apple, Facebook, Google) </a:t>
            </a:r>
          </a:p>
          <a:p>
            <a:endParaRPr lang="en-US" dirty="0"/>
          </a:p>
          <a:p>
            <a:r>
              <a:rPr lang="en-US" dirty="0"/>
              <a:t>(2) examine whether dominant firms are engaging in anticompetitive conduct</a:t>
            </a:r>
          </a:p>
          <a:p>
            <a:endParaRPr lang="en-US" dirty="0"/>
          </a:p>
          <a:p>
            <a:r>
              <a:rPr lang="en-US" dirty="0"/>
              <a:t>(3) assess whether existing antitrust laws, competition policies, and current enforcement levels are adequate to address these issues.</a:t>
            </a:r>
            <a:endParaRPr lang="fr-FR" dirty="0"/>
          </a:p>
        </p:txBody>
      </p:sp>
    </p:spTree>
    <p:extLst>
      <p:ext uri="{BB962C8B-B14F-4D97-AF65-F5344CB8AC3E}">
        <p14:creationId xmlns:p14="http://schemas.microsoft.com/office/powerpoint/2010/main" val="103469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EC28AA-7280-47C5-AD86-D57DA3E11B00}"/>
              </a:ext>
            </a:extLst>
          </p:cNvPr>
          <p:cNvSpPr>
            <a:spLocks noGrp="1"/>
          </p:cNvSpPr>
          <p:nvPr>
            <p:ph type="title"/>
          </p:nvPr>
        </p:nvSpPr>
        <p:spPr>
          <a:xfrm>
            <a:off x="705035" y="227522"/>
            <a:ext cx="10515600" cy="1325563"/>
          </a:xfrm>
        </p:spPr>
        <p:txBody>
          <a:bodyPr>
            <a:normAutofit/>
          </a:bodyPr>
          <a:lstStyle/>
          <a:p>
            <a:pPr algn="ctr"/>
            <a:r>
              <a:rPr lang="fr-FR" b="1" dirty="0"/>
              <a:t>I. </a:t>
            </a:r>
            <a:r>
              <a:rPr lang="fr-FR" b="1" dirty="0" err="1"/>
              <a:t>Context</a:t>
            </a:r>
            <a:br>
              <a:rPr lang="fr-FR" b="1" dirty="0"/>
            </a:br>
            <a:r>
              <a:rPr lang="fr-FR" sz="3200" i="1" dirty="0" err="1">
                <a:effectLst/>
                <a:latin typeface="Times New Roman" panose="02020603050405020304" pitchFamily="18" charset="0"/>
                <a:ea typeface="Times New Roman" panose="02020603050405020304" pitchFamily="18" charset="0"/>
                <a:cs typeface="Times New Roman" panose="02020603050405020304" pitchFamily="18" charset="0"/>
              </a:rPr>
              <a:t>Competition</a:t>
            </a:r>
            <a:r>
              <a:rPr lang="fr-FR" sz="3200" i="1" dirty="0">
                <a:effectLst/>
                <a:latin typeface="Times New Roman" panose="02020603050405020304" pitchFamily="18" charset="0"/>
                <a:ea typeface="Times New Roman" panose="02020603050405020304" pitchFamily="18" charset="0"/>
                <a:cs typeface="Times New Roman" panose="02020603050405020304" pitchFamily="18" charset="0"/>
              </a:rPr>
              <a:t> in digital </a:t>
            </a:r>
            <a:r>
              <a:rPr lang="fr-FR" sz="3200" i="1" dirty="0" err="1">
                <a:effectLst/>
                <a:latin typeface="Times New Roman" panose="02020603050405020304" pitchFamily="18" charset="0"/>
                <a:ea typeface="Times New Roman" panose="02020603050405020304" pitchFamily="18" charset="0"/>
                <a:cs typeface="Times New Roman" panose="02020603050405020304" pitchFamily="18" charset="0"/>
              </a:rPr>
              <a:t>markets</a:t>
            </a:r>
            <a:r>
              <a:rPr lang="fr-FR" sz="3200" i="1"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fr-FR" sz="3200" i="1" dirty="0" err="1">
                <a:effectLst/>
                <a:latin typeface="Times New Roman" panose="02020603050405020304" pitchFamily="18" charset="0"/>
                <a:ea typeface="Times New Roman" panose="02020603050405020304" pitchFamily="18" charset="0"/>
                <a:cs typeface="Times New Roman" panose="02020603050405020304" pitchFamily="18" charset="0"/>
              </a:rPr>
              <a:t>market</a:t>
            </a:r>
            <a:r>
              <a:rPr lang="fr-FR" sz="3200" i="1" dirty="0">
                <a:effectLst/>
                <a:latin typeface="Times New Roman" panose="02020603050405020304" pitchFamily="18" charset="0"/>
                <a:ea typeface="Times New Roman" panose="02020603050405020304" pitchFamily="18" charset="0"/>
                <a:cs typeface="Times New Roman" panose="02020603050405020304" pitchFamily="18" charset="0"/>
              </a:rPr>
              <a:t> power</a:t>
            </a:r>
            <a:endParaRPr lang="fr-FR" i="1" dirty="0"/>
          </a:p>
        </p:txBody>
      </p:sp>
      <p:pic>
        <p:nvPicPr>
          <p:cNvPr id="4" name="Image 3">
            <a:extLst>
              <a:ext uri="{FF2B5EF4-FFF2-40B4-BE49-F238E27FC236}">
                <a16:creationId xmlns:a16="http://schemas.microsoft.com/office/drawing/2014/main" id="{481A7D88-C2AC-4C2E-A73C-5CB4718F9D36}"/>
              </a:ext>
            </a:extLst>
          </p:cNvPr>
          <p:cNvPicPr>
            <a:picLocks noChangeAspect="1"/>
          </p:cNvPicPr>
          <p:nvPr/>
        </p:nvPicPr>
        <p:blipFill>
          <a:blip r:embed="rId2"/>
          <a:stretch>
            <a:fillRect/>
          </a:stretch>
        </p:blipFill>
        <p:spPr>
          <a:xfrm>
            <a:off x="1568542" y="1553085"/>
            <a:ext cx="3276685" cy="4980562"/>
          </a:xfrm>
          <a:prstGeom prst="rect">
            <a:avLst/>
          </a:prstGeom>
        </p:spPr>
      </p:pic>
      <p:sp>
        <p:nvSpPr>
          <p:cNvPr id="9" name="ZoneTexte 8">
            <a:extLst>
              <a:ext uri="{FF2B5EF4-FFF2-40B4-BE49-F238E27FC236}">
                <a16:creationId xmlns:a16="http://schemas.microsoft.com/office/drawing/2014/main" id="{5193C195-B6D4-481D-885C-0FC2909786CF}"/>
              </a:ext>
            </a:extLst>
          </p:cNvPr>
          <p:cNvSpPr txBox="1"/>
          <p:nvPr/>
        </p:nvSpPr>
        <p:spPr>
          <a:xfrm>
            <a:off x="5372099" y="2036271"/>
            <a:ext cx="6094378" cy="4247317"/>
          </a:xfrm>
          <a:prstGeom prst="rect">
            <a:avLst/>
          </a:prstGeom>
          <a:noFill/>
        </p:spPr>
        <p:txBody>
          <a:bodyPr wrap="square">
            <a:spAutoFit/>
          </a:bodyPr>
          <a:lstStyle/>
          <a:p>
            <a:endParaRPr lang="en-US"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“During the investigation, Subcommittee staff found </a:t>
            </a:r>
            <a:r>
              <a:rPr lang="en-US" sz="1800" b="0" i="0" u="none" strike="noStrike" baseline="0" dirty="0">
                <a:solidFill>
                  <a:srgbClr val="FF0000"/>
                </a:solidFill>
                <a:latin typeface="Times New Roman" panose="02020603050405020304" pitchFamily="18" charset="0"/>
              </a:rPr>
              <a:t>evidence of monopolization and monopoly power</a:t>
            </a:r>
            <a:r>
              <a:rPr lang="en-US" sz="1800" b="0" i="0" u="none" strike="noStrike" baseline="0" dirty="0">
                <a:solidFill>
                  <a:srgbClr val="000000"/>
                </a:solidFill>
                <a:latin typeface="Times New Roman" panose="02020603050405020304" pitchFamily="18" charset="0"/>
              </a:rPr>
              <a:t>.”</a:t>
            </a:r>
          </a:p>
          <a:p>
            <a:endParaRPr lang="en-US"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“In interviews with Subcommittee staff, numerous businesses described how dominant platforms exploit their gatekeeper power to </a:t>
            </a:r>
            <a:r>
              <a:rPr lang="en-US" sz="1800" b="0" i="0" u="none" strike="noStrike" baseline="0" dirty="0">
                <a:solidFill>
                  <a:srgbClr val="FF0000"/>
                </a:solidFill>
                <a:latin typeface="Times New Roman" panose="02020603050405020304" pitchFamily="18" charset="0"/>
              </a:rPr>
              <a:t>dictate terms and extract concessions </a:t>
            </a:r>
            <a:r>
              <a:rPr lang="en-US" sz="1800" b="0" i="0" u="none" strike="noStrike" baseline="0" dirty="0">
                <a:solidFill>
                  <a:srgbClr val="000000"/>
                </a:solidFill>
                <a:latin typeface="Times New Roman" panose="02020603050405020304" pitchFamily="18" charset="0"/>
              </a:rPr>
              <a:t>that no one would reasonably consent to in a competitive market. </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Market participants that spoke with Subcommittee staff indicated that their dependence on these gatekeepers to access users and markets requires concessions and demands that carry significant economic harm, but that are “</a:t>
            </a:r>
            <a:r>
              <a:rPr lang="en-US" sz="1800" b="0" i="0" u="none" strike="noStrike" baseline="0" dirty="0">
                <a:solidFill>
                  <a:srgbClr val="FF0000"/>
                </a:solidFill>
                <a:latin typeface="Times New Roman" panose="02020603050405020304" pitchFamily="18" charset="0"/>
              </a:rPr>
              <a:t>the cost of doing business</a:t>
            </a:r>
            <a:r>
              <a:rPr lang="en-US" sz="1800" b="0" i="0" u="none" strike="noStrike" baseline="0" dirty="0">
                <a:solidFill>
                  <a:srgbClr val="000000"/>
                </a:solidFill>
                <a:latin typeface="Times New Roman" panose="02020603050405020304" pitchFamily="18" charset="0"/>
              </a:rPr>
              <a:t>” given the lack of options.”</a:t>
            </a:r>
          </a:p>
          <a:p>
            <a:endParaRPr lang="fr-FR" dirty="0"/>
          </a:p>
        </p:txBody>
      </p:sp>
    </p:spTree>
    <p:extLst>
      <p:ext uri="{BB962C8B-B14F-4D97-AF65-F5344CB8AC3E}">
        <p14:creationId xmlns:p14="http://schemas.microsoft.com/office/powerpoint/2010/main" val="251518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Apple Mac 1984">
            <a:hlinkClick r:id="" action="ppaction://media"/>
            <a:extLst>
              <a:ext uri="{FF2B5EF4-FFF2-40B4-BE49-F238E27FC236}">
                <a16:creationId xmlns:a16="http://schemas.microsoft.com/office/drawing/2014/main" id="{A08955EF-7939-4B05-900E-699EDD837BF0}"/>
              </a:ext>
            </a:extLst>
          </p:cNvPr>
          <p:cNvPicPr>
            <a:picLocks noRot="1" noChangeAspect="1"/>
          </p:cNvPicPr>
          <p:nvPr>
            <a:videoFile r:link="rId1"/>
          </p:nvPr>
        </p:nvPicPr>
        <p:blipFill>
          <a:blip r:embed="rId3"/>
          <a:stretch>
            <a:fillRect/>
          </a:stretch>
        </p:blipFill>
        <p:spPr>
          <a:xfrm>
            <a:off x="1790700" y="650081"/>
            <a:ext cx="7829550" cy="5872163"/>
          </a:xfrm>
          <a:prstGeom prst="rect">
            <a:avLst/>
          </a:prstGeom>
        </p:spPr>
      </p:pic>
    </p:spTree>
    <p:extLst>
      <p:ext uri="{BB962C8B-B14F-4D97-AF65-F5344CB8AC3E}">
        <p14:creationId xmlns:p14="http://schemas.microsoft.com/office/powerpoint/2010/main" val="373726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EC28AA-7280-47C5-AD86-D57DA3E11B00}"/>
              </a:ext>
            </a:extLst>
          </p:cNvPr>
          <p:cNvSpPr>
            <a:spLocks noGrp="1"/>
          </p:cNvSpPr>
          <p:nvPr>
            <p:ph type="title"/>
          </p:nvPr>
        </p:nvSpPr>
        <p:spPr>
          <a:xfrm>
            <a:off x="705035" y="227522"/>
            <a:ext cx="10515600" cy="1325563"/>
          </a:xfrm>
        </p:spPr>
        <p:txBody>
          <a:bodyPr>
            <a:normAutofit/>
          </a:bodyPr>
          <a:lstStyle/>
          <a:p>
            <a:pPr algn="ctr"/>
            <a:r>
              <a:rPr lang="fr-FR" b="1" dirty="0"/>
              <a:t>I. </a:t>
            </a:r>
            <a:r>
              <a:rPr lang="fr-FR" b="1" dirty="0" err="1"/>
              <a:t>Context</a:t>
            </a:r>
            <a:br>
              <a:rPr lang="fr-FR" b="1" dirty="0"/>
            </a:br>
            <a:r>
              <a:rPr lang="fr-FR" sz="3200" i="1" dirty="0" err="1">
                <a:effectLst/>
                <a:latin typeface="Times New Roman" panose="02020603050405020304" pitchFamily="18" charset="0"/>
                <a:ea typeface="Times New Roman" panose="02020603050405020304" pitchFamily="18" charset="0"/>
                <a:cs typeface="Times New Roman" panose="02020603050405020304" pitchFamily="18" charset="0"/>
              </a:rPr>
              <a:t>Competition</a:t>
            </a:r>
            <a:r>
              <a:rPr lang="fr-FR" sz="3200" i="1" dirty="0">
                <a:effectLst/>
                <a:latin typeface="Times New Roman" panose="02020603050405020304" pitchFamily="18" charset="0"/>
                <a:ea typeface="Times New Roman" panose="02020603050405020304" pitchFamily="18" charset="0"/>
                <a:cs typeface="Times New Roman" panose="02020603050405020304" pitchFamily="18" charset="0"/>
              </a:rPr>
              <a:t> in digital </a:t>
            </a:r>
            <a:r>
              <a:rPr lang="fr-FR" sz="3200" i="1" dirty="0" err="1">
                <a:effectLst/>
                <a:latin typeface="Times New Roman" panose="02020603050405020304" pitchFamily="18" charset="0"/>
                <a:ea typeface="Times New Roman" panose="02020603050405020304" pitchFamily="18" charset="0"/>
                <a:cs typeface="Times New Roman" panose="02020603050405020304" pitchFamily="18" charset="0"/>
              </a:rPr>
              <a:t>markets</a:t>
            </a:r>
            <a:r>
              <a:rPr lang="fr-FR" sz="3200" i="1"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fr-FR" sz="3200" i="1" dirty="0" err="1">
                <a:effectLst/>
                <a:latin typeface="Times New Roman" panose="02020603050405020304" pitchFamily="18" charset="0"/>
                <a:ea typeface="Times New Roman" panose="02020603050405020304" pitchFamily="18" charset="0"/>
                <a:cs typeface="Times New Roman" panose="02020603050405020304" pitchFamily="18" charset="0"/>
              </a:rPr>
              <a:t>market</a:t>
            </a:r>
            <a:r>
              <a:rPr lang="fr-FR" sz="3200" i="1" dirty="0">
                <a:effectLst/>
                <a:latin typeface="Times New Roman" panose="02020603050405020304" pitchFamily="18" charset="0"/>
                <a:ea typeface="Times New Roman" panose="02020603050405020304" pitchFamily="18" charset="0"/>
                <a:cs typeface="Times New Roman" panose="02020603050405020304" pitchFamily="18" charset="0"/>
              </a:rPr>
              <a:t> power</a:t>
            </a:r>
            <a:endParaRPr lang="fr-FR" i="1" dirty="0"/>
          </a:p>
        </p:txBody>
      </p:sp>
      <p:pic>
        <p:nvPicPr>
          <p:cNvPr id="4" name="Image 3">
            <a:extLst>
              <a:ext uri="{FF2B5EF4-FFF2-40B4-BE49-F238E27FC236}">
                <a16:creationId xmlns:a16="http://schemas.microsoft.com/office/drawing/2014/main" id="{481A7D88-C2AC-4C2E-A73C-5CB4718F9D36}"/>
              </a:ext>
            </a:extLst>
          </p:cNvPr>
          <p:cNvPicPr>
            <a:picLocks noChangeAspect="1"/>
          </p:cNvPicPr>
          <p:nvPr/>
        </p:nvPicPr>
        <p:blipFill>
          <a:blip r:embed="rId2"/>
          <a:stretch>
            <a:fillRect/>
          </a:stretch>
        </p:blipFill>
        <p:spPr>
          <a:xfrm>
            <a:off x="1568542" y="1553085"/>
            <a:ext cx="3276685" cy="4980562"/>
          </a:xfrm>
          <a:prstGeom prst="rect">
            <a:avLst/>
          </a:prstGeom>
        </p:spPr>
      </p:pic>
      <p:sp>
        <p:nvSpPr>
          <p:cNvPr id="5" name="ZoneTexte 4">
            <a:extLst>
              <a:ext uri="{FF2B5EF4-FFF2-40B4-BE49-F238E27FC236}">
                <a16:creationId xmlns:a16="http://schemas.microsoft.com/office/drawing/2014/main" id="{8AFA1CAD-5A97-4071-B34B-F09D495F4866}"/>
              </a:ext>
            </a:extLst>
          </p:cNvPr>
          <p:cNvSpPr txBox="1"/>
          <p:nvPr/>
        </p:nvSpPr>
        <p:spPr>
          <a:xfrm>
            <a:off x="5372099" y="2036271"/>
            <a:ext cx="6094378" cy="2308324"/>
          </a:xfrm>
          <a:prstGeom prst="rect">
            <a:avLst/>
          </a:prstGeom>
          <a:noFill/>
        </p:spPr>
        <p:txBody>
          <a:bodyPr wrap="square">
            <a:spAutoFit/>
          </a:bodyPr>
          <a:lstStyle/>
          <a:p>
            <a:endParaRPr lang="en-US"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“This significant and durable market power is due to several factors, including a high volume of </a:t>
            </a:r>
            <a:r>
              <a:rPr lang="en-US" sz="1800" b="0" i="0" u="none" strike="noStrike" baseline="0" dirty="0">
                <a:solidFill>
                  <a:srgbClr val="FF0000"/>
                </a:solidFill>
                <a:latin typeface="Times New Roman" panose="02020603050405020304" pitchFamily="18" charset="0"/>
              </a:rPr>
              <a:t>acquisitions</a:t>
            </a:r>
            <a:r>
              <a:rPr lang="en-US" sz="1800" b="0" i="0" u="none" strike="noStrike" baseline="0" dirty="0">
                <a:solidFill>
                  <a:srgbClr val="000000"/>
                </a:solidFill>
                <a:latin typeface="Times New Roman" panose="02020603050405020304" pitchFamily="18" charset="0"/>
              </a:rPr>
              <a:t> by the dominant platforms”…</a:t>
            </a:r>
          </a:p>
          <a:p>
            <a:endParaRPr lang="en-US" sz="1800" b="0" i="0" u="none" strike="noStrike" baseline="0"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a:t>
            </a:r>
            <a:r>
              <a:rPr lang="en-US" sz="1800" b="0" i="0" u="none" strike="noStrike" baseline="0" dirty="0">
                <a:solidFill>
                  <a:srgbClr val="000000"/>
                </a:solidFill>
                <a:latin typeface="Times New Roman" panose="02020603050405020304" pitchFamily="18" charset="0"/>
              </a:rPr>
              <a:t>plus “</a:t>
            </a:r>
            <a:r>
              <a:rPr lang="en-US" sz="1800" b="0" i="0" u="none" strike="noStrike" baseline="0" dirty="0">
                <a:solidFill>
                  <a:srgbClr val="FF0000"/>
                </a:solidFill>
                <a:latin typeface="Times New Roman" panose="02020603050405020304" pitchFamily="18" charset="0"/>
              </a:rPr>
              <a:t>strong network effects</a:t>
            </a:r>
            <a:r>
              <a:rPr lang="en-US" sz="1800" b="0" i="0" u="none" strike="noStrike" baseline="0" dirty="0">
                <a:solidFill>
                  <a:srgbClr val="000000"/>
                </a:solidFill>
                <a:latin typeface="Times New Roman" panose="02020603050405020304" pitchFamily="18" charset="0"/>
              </a:rPr>
              <a:t>”…</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 leading to </a:t>
            </a:r>
            <a:r>
              <a:rPr lang="en-US" dirty="0">
                <a:solidFill>
                  <a:srgbClr val="FF0000"/>
                </a:solidFill>
                <a:latin typeface="Times New Roman" panose="02020603050405020304" pitchFamily="18" charset="0"/>
              </a:rPr>
              <a:t>data-</a:t>
            </a:r>
            <a:r>
              <a:rPr lang="en-US" dirty="0" err="1">
                <a:solidFill>
                  <a:srgbClr val="FF0000"/>
                </a:solidFill>
                <a:latin typeface="Times New Roman" panose="02020603050405020304" pitchFamily="18" charset="0"/>
              </a:rPr>
              <a:t>opolies</a:t>
            </a:r>
            <a:endParaRPr lang="fr-FR" dirty="0">
              <a:solidFill>
                <a:srgbClr val="FF0000"/>
              </a:solidFill>
            </a:endParaRPr>
          </a:p>
        </p:txBody>
      </p:sp>
    </p:spTree>
    <p:extLst>
      <p:ext uri="{BB962C8B-B14F-4D97-AF65-F5344CB8AC3E}">
        <p14:creationId xmlns:p14="http://schemas.microsoft.com/office/powerpoint/2010/main" val="468558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EC28AA-7280-47C5-AD86-D57DA3E11B00}"/>
              </a:ext>
            </a:extLst>
          </p:cNvPr>
          <p:cNvSpPr>
            <a:spLocks noGrp="1"/>
          </p:cNvSpPr>
          <p:nvPr>
            <p:ph type="title"/>
          </p:nvPr>
        </p:nvSpPr>
        <p:spPr>
          <a:xfrm>
            <a:off x="705035" y="227522"/>
            <a:ext cx="10515600" cy="1325563"/>
          </a:xfrm>
        </p:spPr>
        <p:txBody>
          <a:bodyPr>
            <a:normAutofit/>
          </a:bodyPr>
          <a:lstStyle/>
          <a:p>
            <a:pPr algn="ctr"/>
            <a:r>
              <a:rPr lang="fr-FR" b="1" dirty="0"/>
              <a:t>I. </a:t>
            </a:r>
            <a:r>
              <a:rPr lang="fr-FR" b="1" dirty="0" err="1"/>
              <a:t>Context</a:t>
            </a:r>
            <a:br>
              <a:rPr lang="fr-FR" b="1" dirty="0"/>
            </a:br>
            <a:r>
              <a:rPr lang="fr-FR" sz="3200" b="1" i="1" dirty="0" err="1">
                <a:latin typeface="Times New Roman" panose="02020603050405020304" pitchFamily="18" charset="0"/>
                <a:cs typeface="Times New Roman" panose="02020603050405020304" pitchFamily="18" charset="0"/>
              </a:rPr>
              <a:t>Competition</a:t>
            </a:r>
            <a:r>
              <a:rPr lang="fr-FR" sz="3200" b="1" i="1" dirty="0">
                <a:latin typeface="Times New Roman" panose="02020603050405020304" pitchFamily="18" charset="0"/>
                <a:cs typeface="Times New Roman" panose="02020603050405020304" pitchFamily="18" charset="0"/>
              </a:rPr>
              <a:t> </a:t>
            </a:r>
            <a:r>
              <a:rPr lang="fr-FR" sz="3200" b="1" i="1" dirty="0" err="1">
                <a:latin typeface="Times New Roman" panose="02020603050405020304" pitchFamily="18" charset="0"/>
                <a:cs typeface="Times New Roman" panose="02020603050405020304" pitchFamily="18" charset="0"/>
              </a:rPr>
              <a:t>policy</a:t>
            </a:r>
            <a:r>
              <a:rPr lang="fr-FR" sz="3200" b="1" i="1" dirty="0">
                <a:latin typeface="Times New Roman" panose="02020603050405020304" pitchFamily="18" charset="0"/>
                <a:cs typeface="Times New Roman" panose="02020603050405020304" pitchFamily="18" charset="0"/>
              </a:rPr>
              <a:t> for the Digital </a:t>
            </a:r>
            <a:r>
              <a:rPr lang="fr-FR" sz="3200" b="1" i="1" dirty="0" err="1">
                <a:latin typeface="Times New Roman" panose="02020603050405020304" pitchFamily="18" charset="0"/>
                <a:cs typeface="Times New Roman" panose="02020603050405020304" pitchFamily="18" charset="0"/>
              </a:rPr>
              <a:t>Era</a:t>
            </a:r>
            <a:r>
              <a:rPr lang="fr-FR" sz="3200" b="1" i="1" dirty="0">
                <a:latin typeface="Times New Roman" panose="02020603050405020304" pitchFamily="18" charset="0"/>
                <a:cs typeface="Times New Roman" panose="02020603050405020304" pitchFamily="18" charset="0"/>
              </a:rPr>
              <a:t> (Crémer et al. 2019)</a:t>
            </a:r>
            <a:endParaRPr lang="fr-FR" i="1" dirty="0"/>
          </a:p>
        </p:txBody>
      </p:sp>
      <p:pic>
        <p:nvPicPr>
          <p:cNvPr id="6" name="Picture 5">
            <a:extLst>
              <a:ext uri="{FF2B5EF4-FFF2-40B4-BE49-F238E27FC236}">
                <a16:creationId xmlns:a16="http://schemas.microsoft.com/office/drawing/2014/main" id="{2FF48AD0-78F3-4502-A7C8-BA6FA4951B9F}"/>
              </a:ext>
            </a:extLst>
          </p:cNvPr>
          <p:cNvPicPr>
            <a:picLocks noChangeAspect="1"/>
          </p:cNvPicPr>
          <p:nvPr/>
        </p:nvPicPr>
        <p:blipFill>
          <a:blip r:embed="rId2"/>
          <a:stretch>
            <a:fillRect/>
          </a:stretch>
        </p:blipFill>
        <p:spPr>
          <a:xfrm>
            <a:off x="2580644" y="1676692"/>
            <a:ext cx="7030711" cy="5095829"/>
          </a:xfrm>
          <a:prstGeom prst="rect">
            <a:avLst/>
          </a:prstGeom>
        </p:spPr>
      </p:pic>
    </p:spTree>
    <p:extLst>
      <p:ext uri="{BB962C8B-B14F-4D97-AF65-F5344CB8AC3E}">
        <p14:creationId xmlns:p14="http://schemas.microsoft.com/office/powerpoint/2010/main" val="333390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EC28AA-7280-47C5-AD86-D57DA3E11B00}"/>
              </a:ext>
            </a:extLst>
          </p:cNvPr>
          <p:cNvSpPr>
            <a:spLocks noGrp="1"/>
          </p:cNvSpPr>
          <p:nvPr>
            <p:ph type="title"/>
          </p:nvPr>
        </p:nvSpPr>
        <p:spPr>
          <a:xfrm>
            <a:off x="705035" y="227522"/>
            <a:ext cx="10515600" cy="1325563"/>
          </a:xfrm>
        </p:spPr>
        <p:txBody>
          <a:bodyPr>
            <a:normAutofit/>
          </a:bodyPr>
          <a:lstStyle/>
          <a:p>
            <a:pPr algn="ctr"/>
            <a:r>
              <a:rPr lang="fr-FR" b="1" dirty="0"/>
              <a:t>I. </a:t>
            </a:r>
            <a:r>
              <a:rPr lang="fr-FR" b="1" dirty="0" err="1"/>
              <a:t>Context</a:t>
            </a:r>
            <a:br>
              <a:rPr lang="fr-FR" b="1" dirty="0"/>
            </a:br>
            <a:r>
              <a:rPr lang="fr-FR" sz="3200" i="1"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fr-FR" sz="3200" i="1" dirty="0" err="1">
                <a:effectLst/>
                <a:latin typeface="Times New Roman" panose="02020603050405020304" pitchFamily="18" charset="0"/>
                <a:ea typeface="Times New Roman" panose="02020603050405020304" pitchFamily="18" charset="0"/>
                <a:cs typeface="Times New Roman" panose="02020603050405020304" pitchFamily="18" charset="0"/>
              </a:rPr>
              <a:t>opolies</a:t>
            </a:r>
            <a:endParaRPr lang="fr-FR" i="1" dirty="0"/>
          </a:p>
        </p:txBody>
      </p:sp>
      <p:pic>
        <p:nvPicPr>
          <p:cNvPr id="5" name="Image 4">
            <a:extLst>
              <a:ext uri="{FF2B5EF4-FFF2-40B4-BE49-F238E27FC236}">
                <a16:creationId xmlns:a16="http://schemas.microsoft.com/office/drawing/2014/main" id="{3A6575F5-E16F-4B81-AE38-775C453614E2}"/>
              </a:ext>
            </a:extLst>
          </p:cNvPr>
          <p:cNvPicPr>
            <a:picLocks noChangeAspect="1"/>
          </p:cNvPicPr>
          <p:nvPr/>
        </p:nvPicPr>
        <p:blipFill>
          <a:blip r:embed="rId2"/>
          <a:stretch>
            <a:fillRect/>
          </a:stretch>
        </p:blipFill>
        <p:spPr>
          <a:xfrm>
            <a:off x="705035" y="1165782"/>
            <a:ext cx="3293033" cy="5464695"/>
          </a:xfrm>
          <a:prstGeom prst="rect">
            <a:avLst/>
          </a:prstGeom>
          <a:noFill/>
          <a:ln>
            <a:solidFill>
              <a:schemeClr val="tx1"/>
            </a:solidFill>
          </a:ln>
        </p:spPr>
      </p:pic>
      <p:sp>
        <p:nvSpPr>
          <p:cNvPr id="8" name="ZoneTexte 7">
            <a:extLst>
              <a:ext uri="{FF2B5EF4-FFF2-40B4-BE49-F238E27FC236}">
                <a16:creationId xmlns:a16="http://schemas.microsoft.com/office/drawing/2014/main" id="{9F609196-284A-4FAF-9F71-63CFCE1E6177}"/>
              </a:ext>
            </a:extLst>
          </p:cNvPr>
          <p:cNvSpPr txBox="1"/>
          <p:nvPr/>
        </p:nvSpPr>
        <p:spPr>
          <a:xfrm>
            <a:off x="5077838" y="2156583"/>
            <a:ext cx="6409127" cy="3416320"/>
          </a:xfrm>
          <a:prstGeom prst="rect">
            <a:avLst/>
          </a:prstGeom>
          <a:noFill/>
        </p:spPr>
        <p:txBody>
          <a:bodyPr wrap="square">
            <a:spAutoFit/>
          </a:bodyPr>
          <a:lstStyle/>
          <a:p>
            <a:pPr algn="l"/>
            <a:r>
              <a:rPr lang="en-US" i="0" u="none" strike="noStrike" baseline="0" dirty="0">
                <a:latin typeface="TimesNewRomanPSMT"/>
              </a:rPr>
              <a:t>“As we transition to a </a:t>
            </a:r>
            <a:r>
              <a:rPr lang="en-US" i="0" u="none" strike="noStrike" baseline="0" dirty="0">
                <a:solidFill>
                  <a:srgbClr val="FF0000"/>
                </a:solidFill>
                <a:latin typeface="TimesNewRomanPSMT"/>
              </a:rPr>
              <a:t>data-driven economy</a:t>
            </a:r>
            <a:r>
              <a:rPr lang="en-US" i="0" u="none" strike="noStrike" baseline="0" dirty="0">
                <a:latin typeface="TimesNewRomanPSMT"/>
              </a:rPr>
              <a:t>, we are witnessing the emergence of </a:t>
            </a:r>
            <a:r>
              <a:rPr lang="en-US" i="0" u="none" strike="noStrike" baseline="0" dirty="0">
                <a:solidFill>
                  <a:srgbClr val="FF0000"/>
                </a:solidFill>
                <a:latin typeface="TimesNewRomanPSMT"/>
              </a:rPr>
              <a:t>data-</a:t>
            </a:r>
            <a:r>
              <a:rPr lang="en-US" i="0" u="none" strike="noStrike" baseline="0" dirty="0" err="1">
                <a:solidFill>
                  <a:srgbClr val="FF0000"/>
                </a:solidFill>
                <a:latin typeface="TimesNewRomanPSMT"/>
              </a:rPr>
              <a:t>opolies</a:t>
            </a:r>
            <a:r>
              <a:rPr lang="en-US" i="0" u="none" strike="noStrike" baseline="0" dirty="0">
                <a:solidFill>
                  <a:srgbClr val="FF0000"/>
                </a:solidFill>
                <a:latin typeface="TimesNewRomanPSMT"/>
              </a:rPr>
              <a:t>—companies that control a key platform, which, </a:t>
            </a:r>
            <a:r>
              <a:rPr lang="en-US" i="0" u="none" strike="noStrike" baseline="0" dirty="0">
                <a:latin typeface="TimesNewRomanPSMT"/>
              </a:rPr>
              <a:t>like a coral reef, </a:t>
            </a:r>
            <a:r>
              <a:rPr lang="en-US" i="0" u="none" strike="noStrike" baseline="0" dirty="0">
                <a:solidFill>
                  <a:srgbClr val="FF0000"/>
                </a:solidFill>
                <a:latin typeface="TimesNewRomanPSMT"/>
              </a:rPr>
              <a:t>attracts users, sellers, advertisers, software developers, apps, and accessory makers to its ecosystem</a:t>
            </a:r>
            <a:r>
              <a:rPr lang="en-US" i="0" u="none" strike="noStrike" baseline="0" dirty="0">
                <a:latin typeface="TimesNewRomanPSMT"/>
              </a:rPr>
              <a:t>. </a:t>
            </a:r>
          </a:p>
          <a:p>
            <a:pPr algn="l"/>
            <a:r>
              <a:rPr lang="en-US" i="0" u="none" strike="noStrike" baseline="0" dirty="0">
                <a:latin typeface="TimesNewRomanPSMT"/>
              </a:rPr>
              <a:t>Apple and Google, for example, each control a popular mobile phone operating system (and key apps on that platform); Amazon controls the largest online merchant platform; and Facebook controls the largest social network platform. </a:t>
            </a:r>
          </a:p>
          <a:p>
            <a:pPr algn="l"/>
            <a:r>
              <a:rPr lang="en-US" i="0" u="none" strike="noStrike" baseline="0" dirty="0">
                <a:latin typeface="TimesNewRomanPSMT"/>
              </a:rPr>
              <a:t>Through their leading platforms, </a:t>
            </a:r>
            <a:r>
              <a:rPr lang="en-US" i="0" u="none" strike="noStrike" baseline="0" dirty="0">
                <a:solidFill>
                  <a:srgbClr val="FF0000"/>
                </a:solidFill>
                <a:latin typeface="TimesNewRomanPSMT"/>
              </a:rPr>
              <a:t>a significant volume and variety of personal data flows. </a:t>
            </a:r>
            <a:r>
              <a:rPr lang="en-US" i="0" u="none" strike="noStrike" baseline="0" dirty="0">
                <a:latin typeface="TimesNewRomanPSMT"/>
              </a:rPr>
              <a:t>The </a:t>
            </a:r>
            <a:r>
              <a:rPr lang="en-US" i="0" u="none" strike="noStrike" baseline="0" dirty="0">
                <a:solidFill>
                  <a:srgbClr val="FF0000"/>
                </a:solidFill>
                <a:latin typeface="TimesNewRomanPSMT"/>
              </a:rPr>
              <a:t>velocity in acquiring and exploiting this </a:t>
            </a:r>
            <a:r>
              <a:rPr lang="en-US" b="1" i="0" u="none" strike="noStrike" baseline="0" dirty="0">
                <a:solidFill>
                  <a:srgbClr val="FF0000"/>
                </a:solidFill>
                <a:latin typeface="TimesNewRomanPSMT"/>
              </a:rPr>
              <a:t>personal data </a:t>
            </a:r>
            <a:r>
              <a:rPr lang="en-US" i="0" u="none" strike="noStrike" baseline="0" dirty="0">
                <a:solidFill>
                  <a:srgbClr val="FF0000"/>
                </a:solidFill>
                <a:latin typeface="TimesNewRomanPSMT"/>
              </a:rPr>
              <a:t>helps these companies obtain significant market power</a:t>
            </a:r>
            <a:r>
              <a:rPr lang="en-US" i="0" u="none" strike="noStrike" baseline="0" dirty="0">
                <a:latin typeface="TimesNewRomanPSMT"/>
              </a:rPr>
              <a:t>.”</a:t>
            </a:r>
            <a:endParaRPr lang="fr-FR" dirty="0"/>
          </a:p>
        </p:txBody>
      </p:sp>
    </p:spTree>
    <p:extLst>
      <p:ext uri="{BB962C8B-B14F-4D97-AF65-F5344CB8AC3E}">
        <p14:creationId xmlns:p14="http://schemas.microsoft.com/office/powerpoint/2010/main" val="3185672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EC28AA-7280-47C5-AD86-D57DA3E11B00}"/>
              </a:ext>
            </a:extLst>
          </p:cNvPr>
          <p:cNvSpPr>
            <a:spLocks noGrp="1"/>
          </p:cNvSpPr>
          <p:nvPr>
            <p:ph type="title"/>
          </p:nvPr>
        </p:nvSpPr>
        <p:spPr>
          <a:xfrm>
            <a:off x="705035" y="227522"/>
            <a:ext cx="10515600" cy="1325563"/>
          </a:xfrm>
        </p:spPr>
        <p:txBody>
          <a:bodyPr>
            <a:normAutofit/>
          </a:bodyPr>
          <a:lstStyle/>
          <a:p>
            <a:pPr algn="ctr"/>
            <a:r>
              <a:rPr lang="fr-FR" b="1" dirty="0"/>
              <a:t>I. </a:t>
            </a:r>
            <a:r>
              <a:rPr lang="fr-FR" b="1" dirty="0" err="1"/>
              <a:t>Context</a:t>
            </a:r>
            <a:br>
              <a:rPr lang="fr-FR" b="1" dirty="0"/>
            </a:br>
            <a:r>
              <a:rPr lang="fr-FR" sz="3200" i="1"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fr-FR" sz="3200" i="1" dirty="0" err="1">
                <a:effectLst/>
                <a:latin typeface="Times New Roman" panose="02020603050405020304" pitchFamily="18" charset="0"/>
                <a:ea typeface="Times New Roman" panose="02020603050405020304" pitchFamily="18" charset="0"/>
                <a:cs typeface="Times New Roman" panose="02020603050405020304" pitchFamily="18" charset="0"/>
              </a:rPr>
              <a:t>opolies</a:t>
            </a:r>
            <a:endParaRPr lang="fr-FR" i="1" dirty="0"/>
          </a:p>
        </p:txBody>
      </p:sp>
      <p:pic>
        <p:nvPicPr>
          <p:cNvPr id="4" name="Image 3">
            <a:extLst>
              <a:ext uri="{FF2B5EF4-FFF2-40B4-BE49-F238E27FC236}">
                <a16:creationId xmlns:a16="http://schemas.microsoft.com/office/drawing/2014/main" id="{EBDA9DE2-A3BA-4087-A29A-D16FDEFCDCD6}"/>
              </a:ext>
            </a:extLst>
          </p:cNvPr>
          <p:cNvPicPr>
            <a:picLocks noChangeAspect="1"/>
          </p:cNvPicPr>
          <p:nvPr/>
        </p:nvPicPr>
        <p:blipFill>
          <a:blip r:embed="rId2"/>
          <a:stretch>
            <a:fillRect/>
          </a:stretch>
        </p:blipFill>
        <p:spPr>
          <a:xfrm>
            <a:off x="705035" y="1553085"/>
            <a:ext cx="3107177" cy="682761"/>
          </a:xfrm>
          <a:prstGeom prst="rect">
            <a:avLst/>
          </a:prstGeom>
        </p:spPr>
      </p:pic>
      <p:pic>
        <p:nvPicPr>
          <p:cNvPr id="7" name="Image 6">
            <a:extLst>
              <a:ext uri="{FF2B5EF4-FFF2-40B4-BE49-F238E27FC236}">
                <a16:creationId xmlns:a16="http://schemas.microsoft.com/office/drawing/2014/main" id="{CE5443D4-1525-4BAB-8F6F-A6399AD82997}"/>
              </a:ext>
            </a:extLst>
          </p:cNvPr>
          <p:cNvPicPr>
            <a:picLocks noChangeAspect="1"/>
          </p:cNvPicPr>
          <p:nvPr/>
        </p:nvPicPr>
        <p:blipFill>
          <a:blip r:embed="rId3"/>
          <a:stretch>
            <a:fillRect/>
          </a:stretch>
        </p:blipFill>
        <p:spPr>
          <a:xfrm>
            <a:off x="206307" y="2555131"/>
            <a:ext cx="4394876" cy="3460054"/>
          </a:xfrm>
          <a:prstGeom prst="rect">
            <a:avLst/>
          </a:prstGeom>
        </p:spPr>
      </p:pic>
      <p:sp>
        <p:nvSpPr>
          <p:cNvPr id="8" name="ZoneTexte 7">
            <a:extLst>
              <a:ext uri="{FF2B5EF4-FFF2-40B4-BE49-F238E27FC236}">
                <a16:creationId xmlns:a16="http://schemas.microsoft.com/office/drawing/2014/main" id="{4152E575-5E96-4ECB-9E10-B71F455E5FD9}"/>
              </a:ext>
            </a:extLst>
          </p:cNvPr>
          <p:cNvSpPr txBox="1"/>
          <p:nvPr/>
        </p:nvSpPr>
        <p:spPr>
          <a:xfrm>
            <a:off x="7276289" y="1964988"/>
            <a:ext cx="3210128" cy="369332"/>
          </a:xfrm>
          <a:prstGeom prst="rect">
            <a:avLst/>
          </a:prstGeom>
          <a:noFill/>
        </p:spPr>
        <p:txBody>
          <a:bodyPr wrap="square" rtlCol="0">
            <a:spAutoFit/>
          </a:bodyPr>
          <a:lstStyle/>
          <a:p>
            <a:pPr algn="ctr"/>
            <a:r>
              <a:rPr lang="fr-FR" dirty="0" err="1"/>
              <a:t>Lessig</a:t>
            </a:r>
            <a:r>
              <a:rPr lang="fr-FR" dirty="0"/>
              <a:t> (2000), ‘Code </a:t>
            </a:r>
            <a:r>
              <a:rPr lang="fr-FR" dirty="0" err="1"/>
              <a:t>is</a:t>
            </a:r>
            <a:r>
              <a:rPr lang="fr-FR" dirty="0"/>
              <a:t> Law’</a:t>
            </a:r>
          </a:p>
        </p:txBody>
      </p:sp>
      <p:sp>
        <p:nvSpPr>
          <p:cNvPr id="10" name="ZoneTexte 9">
            <a:extLst>
              <a:ext uri="{FF2B5EF4-FFF2-40B4-BE49-F238E27FC236}">
                <a16:creationId xmlns:a16="http://schemas.microsoft.com/office/drawing/2014/main" id="{64DB3EE6-E560-464B-9677-D4EB119611C5}"/>
              </a:ext>
            </a:extLst>
          </p:cNvPr>
          <p:cNvSpPr txBox="1"/>
          <p:nvPr/>
        </p:nvSpPr>
        <p:spPr>
          <a:xfrm>
            <a:off x="5469376" y="2723524"/>
            <a:ext cx="6094378" cy="2585323"/>
          </a:xfrm>
          <a:prstGeom prst="rect">
            <a:avLst/>
          </a:prstGeom>
          <a:noFill/>
        </p:spPr>
        <p:txBody>
          <a:bodyPr wrap="square">
            <a:spAutoFit/>
          </a:bodyPr>
          <a:lstStyle/>
          <a:p>
            <a:r>
              <a:rPr lang="en-US" b="0" i="0" dirty="0">
                <a:solidFill>
                  <a:srgbClr val="000000"/>
                </a:solidFill>
                <a:effectLst/>
                <a:latin typeface="Crimson Text"/>
              </a:rPr>
              <a:t>“Ours is the age of </a:t>
            </a:r>
            <a:r>
              <a:rPr lang="en-US" b="0" i="0" dirty="0">
                <a:solidFill>
                  <a:srgbClr val="FF0000"/>
                </a:solidFill>
                <a:effectLst/>
                <a:latin typeface="Crimson Text"/>
              </a:rPr>
              <a:t>cyberspace</a:t>
            </a:r>
            <a:r>
              <a:rPr lang="en-US" b="0" i="0" dirty="0">
                <a:solidFill>
                  <a:srgbClr val="000000"/>
                </a:solidFill>
                <a:effectLst/>
                <a:latin typeface="Crimson Text"/>
              </a:rPr>
              <a:t>. It, too, has a </a:t>
            </a:r>
            <a:r>
              <a:rPr lang="en-US" b="0" i="0" dirty="0">
                <a:solidFill>
                  <a:srgbClr val="FF0000"/>
                </a:solidFill>
                <a:effectLst/>
                <a:latin typeface="Crimson Text"/>
              </a:rPr>
              <a:t>regulator</a:t>
            </a:r>
            <a:r>
              <a:rPr lang="en-US" b="0" i="0" dirty="0">
                <a:solidFill>
                  <a:srgbClr val="000000"/>
                </a:solidFill>
                <a:effectLst/>
                <a:latin typeface="Crimson Text"/>
              </a:rPr>
              <a:t>.”</a:t>
            </a:r>
          </a:p>
          <a:p>
            <a:endParaRPr lang="en-US" dirty="0">
              <a:solidFill>
                <a:srgbClr val="000000"/>
              </a:solidFill>
              <a:latin typeface="Crimson Text"/>
            </a:endParaRPr>
          </a:p>
          <a:p>
            <a:r>
              <a:rPr lang="en-US" b="0" i="0" dirty="0">
                <a:solidFill>
                  <a:srgbClr val="000000"/>
                </a:solidFill>
                <a:effectLst/>
                <a:latin typeface="Crimson Text"/>
              </a:rPr>
              <a:t>“</a:t>
            </a:r>
            <a:r>
              <a:rPr lang="en-US" b="0" i="0" dirty="0">
                <a:solidFill>
                  <a:srgbClr val="FF0000"/>
                </a:solidFill>
                <a:effectLst/>
                <a:latin typeface="Crimson Text"/>
              </a:rPr>
              <a:t>This regulator is code-</a:t>
            </a:r>
            <a:r>
              <a:rPr lang="en-US" b="0" i="0" dirty="0">
                <a:solidFill>
                  <a:srgbClr val="000000"/>
                </a:solidFill>
                <a:effectLst/>
                <a:latin typeface="Crimson Text"/>
              </a:rPr>
              <a:t>-the software and hardware that make cyberspace as it is.”</a:t>
            </a:r>
          </a:p>
          <a:p>
            <a:endParaRPr lang="en-US" dirty="0">
              <a:solidFill>
                <a:srgbClr val="000000"/>
              </a:solidFill>
              <a:latin typeface="Crimson Text"/>
            </a:endParaRPr>
          </a:p>
          <a:p>
            <a:r>
              <a:rPr lang="en-US" b="0" i="0" dirty="0">
                <a:solidFill>
                  <a:srgbClr val="000000"/>
                </a:solidFill>
                <a:effectLst/>
                <a:latin typeface="Crimson Text"/>
              </a:rPr>
              <a:t>“This regulator, too, </a:t>
            </a:r>
            <a:r>
              <a:rPr lang="en-US" b="0" i="0" dirty="0">
                <a:solidFill>
                  <a:srgbClr val="FF0000"/>
                </a:solidFill>
                <a:effectLst/>
                <a:latin typeface="Crimson Text"/>
              </a:rPr>
              <a:t>threatens liberty</a:t>
            </a:r>
            <a:r>
              <a:rPr lang="en-US" b="0" i="0" dirty="0">
                <a:solidFill>
                  <a:srgbClr val="000000"/>
                </a:solidFill>
                <a:effectLst/>
                <a:latin typeface="Crimson Text"/>
              </a:rPr>
              <a:t>.”</a:t>
            </a:r>
          </a:p>
          <a:p>
            <a:endParaRPr lang="en-US" dirty="0">
              <a:solidFill>
                <a:srgbClr val="000000"/>
              </a:solidFill>
              <a:latin typeface="Crimson Text"/>
            </a:endParaRPr>
          </a:p>
          <a:p>
            <a:r>
              <a:rPr lang="en-US" dirty="0">
                <a:solidFill>
                  <a:srgbClr val="000000"/>
                </a:solidFill>
                <a:latin typeface="Crimson Text"/>
              </a:rPr>
              <a:t>“</a:t>
            </a:r>
            <a:r>
              <a:rPr lang="en-US" b="0" i="0" dirty="0">
                <a:solidFill>
                  <a:srgbClr val="FF0000"/>
                </a:solidFill>
                <a:effectLst/>
                <a:latin typeface="Crimson Text"/>
              </a:rPr>
              <a:t>Self-government</a:t>
            </a:r>
            <a:r>
              <a:rPr lang="en-US" b="0" i="0" dirty="0">
                <a:solidFill>
                  <a:srgbClr val="000000"/>
                </a:solidFill>
                <a:effectLst/>
                <a:latin typeface="Crimson Text"/>
              </a:rPr>
              <a:t> is all about tracking and </a:t>
            </a:r>
            <a:r>
              <a:rPr lang="en-US" b="0" i="0" dirty="0">
                <a:solidFill>
                  <a:srgbClr val="FF0000"/>
                </a:solidFill>
                <a:effectLst/>
                <a:latin typeface="Crimson Text"/>
              </a:rPr>
              <a:t>modifying influences that affect fundamental values</a:t>
            </a:r>
            <a:r>
              <a:rPr lang="en-US" b="0" i="0" dirty="0">
                <a:solidFill>
                  <a:srgbClr val="000000"/>
                </a:solidFill>
                <a:effectLst/>
                <a:latin typeface="Crimson Text"/>
              </a:rPr>
              <a:t>”</a:t>
            </a:r>
            <a:endParaRPr lang="fr-FR" dirty="0"/>
          </a:p>
        </p:txBody>
      </p:sp>
    </p:spTree>
    <p:extLst>
      <p:ext uri="{BB962C8B-B14F-4D97-AF65-F5344CB8AC3E}">
        <p14:creationId xmlns:p14="http://schemas.microsoft.com/office/powerpoint/2010/main" val="742796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EC28AA-7280-47C5-AD86-D57DA3E11B00}"/>
              </a:ext>
            </a:extLst>
          </p:cNvPr>
          <p:cNvSpPr>
            <a:spLocks noGrp="1"/>
          </p:cNvSpPr>
          <p:nvPr>
            <p:ph type="title"/>
          </p:nvPr>
        </p:nvSpPr>
        <p:spPr>
          <a:xfrm>
            <a:off x="705035" y="227522"/>
            <a:ext cx="10515600" cy="1325563"/>
          </a:xfrm>
        </p:spPr>
        <p:txBody>
          <a:bodyPr>
            <a:normAutofit/>
          </a:bodyPr>
          <a:lstStyle/>
          <a:p>
            <a:pPr algn="ctr"/>
            <a:r>
              <a:rPr lang="fr-FR" b="1" dirty="0"/>
              <a:t>I. </a:t>
            </a:r>
            <a:r>
              <a:rPr lang="fr-FR" b="1" dirty="0" err="1"/>
              <a:t>Context</a:t>
            </a:r>
            <a:br>
              <a:rPr lang="fr-FR" b="1" dirty="0"/>
            </a:br>
            <a:r>
              <a:rPr lang="fr-FR" sz="3200" i="1"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fr-FR" sz="3200" i="1" dirty="0" err="1">
                <a:effectLst/>
                <a:latin typeface="Times New Roman" panose="02020603050405020304" pitchFamily="18" charset="0"/>
                <a:ea typeface="Times New Roman" panose="02020603050405020304" pitchFamily="18" charset="0"/>
                <a:cs typeface="Times New Roman" panose="02020603050405020304" pitchFamily="18" charset="0"/>
              </a:rPr>
              <a:t>driven</a:t>
            </a:r>
            <a:r>
              <a:rPr lang="fr-FR" sz="32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3200" i="1" dirty="0" err="1">
                <a:effectLst/>
                <a:latin typeface="Times New Roman" panose="02020603050405020304" pitchFamily="18" charset="0"/>
                <a:ea typeface="Times New Roman" panose="02020603050405020304" pitchFamily="18" charset="0"/>
                <a:cs typeface="Times New Roman" panose="02020603050405020304" pitchFamily="18" charset="0"/>
              </a:rPr>
              <a:t>regulation</a:t>
            </a:r>
            <a:endParaRPr lang="fr-FR" i="1" dirty="0"/>
          </a:p>
        </p:txBody>
      </p:sp>
      <p:sp>
        <p:nvSpPr>
          <p:cNvPr id="11" name="ZoneTexte 10">
            <a:extLst>
              <a:ext uri="{FF2B5EF4-FFF2-40B4-BE49-F238E27FC236}">
                <a16:creationId xmlns:a16="http://schemas.microsoft.com/office/drawing/2014/main" id="{2CD2F43C-7099-454F-A419-24220722BF72}"/>
              </a:ext>
            </a:extLst>
          </p:cNvPr>
          <p:cNvSpPr txBox="1"/>
          <p:nvPr/>
        </p:nvSpPr>
        <p:spPr>
          <a:xfrm>
            <a:off x="3932406" y="1605509"/>
            <a:ext cx="8081254" cy="4247317"/>
          </a:xfrm>
          <a:prstGeom prst="rect">
            <a:avLst/>
          </a:prstGeom>
          <a:noFill/>
        </p:spPr>
        <p:txBody>
          <a:bodyPr wrap="square">
            <a:spAutoFit/>
          </a:bodyPr>
          <a:lstStyle/>
          <a:p>
            <a:pPr algn="just"/>
            <a:r>
              <a:rPr lang="fr-FR" sz="1800" b="0" i="0" u="none" strike="noStrike" baseline="0" dirty="0">
                <a:solidFill>
                  <a:srgbClr val="000000"/>
                </a:solidFill>
                <a:latin typeface="Calibri" panose="020F0502020204030204" pitchFamily="34" charset="0"/>
              </a:rPr>
              <a:t>« </a:t>
            </a:r>
            <a:r>
              <a:rPr lang="fr-FR" sz="1800" b="0" i="0" u="none" strike="noStrike" baseline="0" dirty="0">
                <a:solidFill>
                  <a:srgbClr val="FF0000"/>
                </a:solidFill>
                <a:latin typeface="Calibri" panose="020F0502020204030204" pitchFamily="34" charset="0"/>
              </a:rPr>
              <a:t>La régulation par la donnée vient compléter les outils traditionnels du régulateur</a:t>
            </a:r>
            <a:r>
              <a:rPr lang="fr-FR" sz="1800" b="0" i="0" u="none" strike="noStrike" baseline="0" dirty="0">
                <a:solidFill>
                  <a:srgbClr val="000000"/>
                </a:solidFill>
                <a:latin typeface="Calibri" panose="020F0502020204030204" pitchFamily="34" charset="0"/>
              </a:rPr>
              <a:t>. Au lieu de prescrire aux acteurs économiques un certain comportement, il s’agit de créer un réseau d’informations et d’incitations pour réduire les asymétries d’information et démultiplier l’impact de l’action du régulateur en mobilisant les utilisateurs et leurs relais. Cette approche appelle une nouvelle culture et de nouvelles compétences au sein de l’Etat. » </a:t>
            </a:r>
          </a:p>
          <a:p>
            <a:r>
              <a:rPr lang="fr-FR" sz="1800" b="0" i="0" u="none" strike="noStrike" baseline="0" dirty="0">
                <a:solidFill>
                  <a:srgbClr val="000000"/>
                </a:solidFill>
                <a:latin typeface="Calibri" panose="020F0502020204030204" pitchFamily="34" charset="0"/>
              </a:rPr>
              <a:t>[…]</a:t>
            </a:r>
          </a:p>
          <a:p>
            <a:r>
              <a:rPr lang="fr-FR" sz="1800" b="0" i="0" u="none" strike="noStrike" baseline="0" dirty="0">
                <a:solidFill>
                  <a:srgbClr val="000000"/>
                </a:solidFill>
                <a:latin typeface="Calibri" panose="020F0502020204030204" pitchFamily="34" charset="0"/>
              </a:rPr>
              <a:t>En pratique, cela (la régulation par la donnée) passe non seulement par </a:t>
            </a:r>
            <a:r>
              <a:rPr lang="fr-FR" sz="1800" b="1" i="0" u="none" strike="noStrike" baseline="0" dirty="0">
                <a:solidFill>
                  <a:srgbClr val="FF0000"/>
                </a:solidFill>
                <a:latin typeface="Calibri" panose="020F0502020204030204" pitchFamily="34" charset="0"/>
              </a:rPr>
              <a:t>la collecte d’informations </a:t>
            </a:r>
            <a:r>
              <a:rPr lang="fr-FR" sz="1800" b="0" i="0" u="none" strike="noStrike" baseline="0" dirty="0">
                <a:solidFill>
                  <a:srgbClr val="000000"/>
                </a:solidFill>
                <a:latin typeface="Calibri" panose="020F0502020204030204" pitchFamily="34" charset="0"/>
              </a:rPr>
              <a:t>auprès des acteurs régulés mais aussi </a:t>
            </a:r>
            <a:r>
              <a:rPr lang="fr-FR" sz="1800" b="1" i="0" u="none" strike="noStrike" baseline="0" dirty="0">
                <a:solidFill>
                  <a:srgbClr val="FF0000"/>
                </a:solidFill>
                <a:latin typeface="Calibri" panose="020F0502020204030204" pitchFamily="34" charset="0"/>
              </a:rPr>
              <a:t>par un élargissement des données</a:t>
            </a:r>
            <a:r>
              <a:rPr lang="fr-FR" sz="1800" b="0" i="0" u="none" strike="noStrike" baseline="0" dirty="0">
                <a:solidFill>
                  <a:srgbClr val="000000"/>
                </a:solidFill>
                <a:latin typeface="Calibri" panose="020F0502020204030204" pitchFamily="34" charset="0"/>
              </a:rPr>
              <a:t>, par des outils de </a:t>
            </a:r>
            <a:r>
              <a:rPr lang="fr-FR" sz="1800" b="1" i="1" u="none" strike="noStrike" baseline="0" dirty="0">
                <a:solidFill>
                  <a:srgbClr val="FF0000"/>
                </a:solidFill>
                <a:latin typeface="Calibri" panose="020F0502020204030204" pitchFamily="34" charset="0"/>
              </a:rPr>
              <a:t>crowdsourcing</a:t>
            </a:r>
            <a:r>
              <a:rPr lang="fr-FR" sz="1800" b="0" i="1" u="none" strike="noStrike" baseline="0" dirty="0">
                <a:solidFill>
                  <a:srgbClr val="000000"/>
                </a:solidFill>
                <a:latin typeface="Calibri" panose="020F0502020204030204" pitchFamily="34" charset="0"/>
              </a:rPr>
              <a:t>, </a:t>
            </a:r>
            <a:r>
              <a:rPr lang="fr-FR" sz="1800" b="0" i="0" u="none" strike="noStrike" baseline="0" dirty="0">
                <a:solidFill>
                  <a:srgbClr val="000000"/>
                </a:solidFill>
                <a:latin typeface="Calibri" panose="020F0502020204030204" pitchFamily="34" charset="0"/>
              </a:rPr>
              <a:t>par des démarches de </a:t>
            </a:r>
            <a:r>
              <a:rPr lang="fr-FR" sz="1800" b="1" i="0" u="none" strike="noStrike" baseline="0" dirty="0">
                <a:solidFill>
                  <a:srgbClr val="FF0000"/>
                </a:solidFill>
                <a:latin typeface="Calibri" panose="020F0502020204030204" pitchFamily="34" charset="0"/>
              </a:rPr>
              <a:t>simulation</a:t>
            </a:r>
            <a:r>
              <a:rPr lang="fr-FR" sz="1800" b="0" i="0" u="none" strike="noStrike" baseline="0" dirty="0">
                <a:solidFill>
                  <a:srgbClr val="000000"/>
                </a:solidFill>
                <a:latin typeface="Calibri" panose="020F0502020204030204" pitchFamily="34" charset="0"/>
              </a:rPr>
              <a:t>, par l’animation d’un écosystème </a:t>
            </a:r>
            <a:r>
              <a:rPr lang="fr-FR" sz="1800" b="1" i="0" u="none" strike="noStrike" baseline="0" dirty="0">
                <a:solidFill>
                  <a:srgbClr val="FF0000"/>
                </a:solidFill>
                <a:latin typeface="Calibri" panose="020F0502020204030204" pitchFamily="34" charset="0"/>
              </a:rPr>
              <a:t>d’acteurs de la mesure</a:t>
            </a:r>
            <a:r>
              <a:rPr lang="fr-FR" sz="1800" b="0" i="0" u="none" strike="noStrike" baseline="0" dirty="0">
                <a:solidFill>
                  <a:srgbClr val="000000"/>
                </a:solidFill>
                <a:latin typeface="Calibri" panose="020F0502020204030204" pitchFamily="34" charset="0"/>
              </a:rPr>
              <a:t>, de </a:t>
            </a:r>
            <a:r>
              <a:rPr lang="fr-FR" sz="1800" b="1" i="0" u="none" strike="noStrike" baseline="0" dirty="0">
                <a:solidFill>
                  <a:srgbClr val="FF0000"/>
                </a:solidFill>
                <a:latin typeface="Calibri" panose="020F0502020204030204" pitchFamily="34" charset="0"/>
              </a:rPr>
              <a:t>comparateurs</a:t>
            </a:r>
            <a:r>
              <a:rPr lang="fr-FR" sz="1800" b="0" i="0" u="none" strike="noStrike" baseline="0" dirty="0">
                <a:solidFill>
                  <a:srgbClr val="000000"/>
                </a:solidFill>
                <a:latin typeface="Calibri" panose="020F0502020204030204" pitchFamily="34" charset="0"/>
              </a:rPr>
              <a:t>... </a:t>
            </a:r>
          </a:p>
          <a:p>
            <a:endParaRPr lang="fr-FR" sz="1800" b="0" i="0" u="none" strike="noStrike" baseline="0" dirty="0">
              <a:solidFill>
                <a:srgbClr val="000000"/>
              </a:solidFill>
              <a:latin typeface="Calibri" panose="020F0502020204030204" pitchFamily="34" charset="0"/>
            </a:endParaRPr>
          </a:p>
          <a:p>
            <a:r>
              <a:rPr lang="fr-FR" sz="1800" b="0" i="0" u="none" strike="noStrike" baseline="0" dirty="0">
                <a:solidFill>
                  <a:srgbClr val="000000"/>
                </a:solidFill>
                <a:latin typeface="Calibri" panose="020F0502020204030204" pitchFamily="34" charset="0"/>
              </a:rPr>
              <a:t>Le développement de la régulation par la donnée engendre, pour les régulateurs, </a:t>
            </a:r>
            <a:r>
              <a:rPr lang="fr-FR" sz="1800" b="0" i="0" u="none" strike="noStrike" baseline="0" dirty="0">
                <a:solidFill>
                  <a:srgbClr val="FF0000"/>
                </a:solidFill>
                <a:latin typeface="Calibri" panose="020F0502020204030204" pitchFamily="34" charset="0"/>
              </a:rPr>
              <a:t>de nouveaux besoins en termes de compétence</a:t>
            </a:r>
            <a:r>
              <a:rPr lang="fr-FR" sz="1800" b="0" i="0" u="none" strike="noStrike" baseline="0" dirty="0">
                <a:solidFill>
                  <a:srgbClr val="000000"/>
                </a:solidFill>
                <a:latin typeface="Calibri" panose="020F0502020204030204" pitchFamily="34" charset="0"/>
              </a:rPr>
              <a:t>, d’outils ou encore d’appropriation des nouvelles technologies. » 	</a:t>
            </a:r>
          </a:p>
        </p:txBody>
      </p:sp>
      <p:pic>
        <p:nvPicPr>
          <p:cNvPr id="12" name="Image 11">
            <a:extLst>
              <a:ext uri="{FF2B5EF4-FFF2-40B4-BE49-F238E27FC236}">
                <a16:creationId xmlns:a16="http://schemas.microsoft.com/office/drawing/2014/main" id="{7ACCB4A8-9074-4313-B7D7-CE503E250609}"/>
              </a:ext>
            </a:extLst>
          </p:cNvPr>
          <p:cNvPicPr>
            <a:picLocks noChangeAspect="1"/>
          </p:cNvPicPr>
          <p:nvPr/>
        </p:nvPicPr>
        <p:blipFill>
          <a:blip r:embed="rId2"/>
          <a:stretch>
            <a:fillRect/>
          </a:stretch>
        </p:blipFill>
        <p:spPr>
          <a:xfrm>
            <a:off x="440641" y="1551561"/>
            <a:ext cx="3061092" cy="3754877"/>
          </a:xfrm>
          <a:prstGeom prst="rect">
            <a:avLst/>
          </a:prstGeom>
          <a:ln>
            <a:solidFill>
              <a:schemeClr val="tx1"/>
            </a:solidFill>
          </a:ln>
        </p:spPr>
      </p:pic>
    </p:spTree>
    <p:extLst>
      <p:ext uri="{BB962C8B-B14F-4D97-AF65-F5344CB8AC3E}">
        <p14:creationId xmlns:p14="http://schemas.microsoft.com/office/powerpoint/2010/main" val="4152361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EC28AA-7280-47C5-AD86-D57DA3E11B00}"/>
              </a:ext>
            </a:extLst>
          </p:cNvPr>
          <p:cNvSpPr>
            <a:spLocks noGrp="1"/>
          </p:cNvSpPr>
          <p:nvPr>
            <p:ph type="title"/>
          </p:nvPr>
        </p:nvSpPr>
        <p:spPr>
          <a:xfrm>
            <a:off x="695308" y="169156"/>
            <a:ext cx="10515600" cy="1325563"/>
          </a:xfrm>
        </p:spPr>
        <p:txBody>
          <a:bodyPr/>
          <a:lstStyle/>
          <a:p>
            <a:pPr algn="ctr"/>
            <a:r>
              <a:rPr lang="fr-FR" b="1" dirty="0"/>
              <a:t>I. </a:t>
            </a:r>
            <a:r>
              <a:rPr lang="fr-FR" b="1" dirty="0" err="1"/>
              <a:t>Context</a:t>
            </a:r>
            <a:br>
              <a:rPr lang="fr-FR" b="1" dirty="0"/>
            </a:br>
            <a:r>
              <a:rPr lang="fr-FR" sz="3600" i="1" dirty="0" err="1"/>
              <a:t>Computational</a:t>
            </a:r>
            <a:r>
              <a:rPr lang="fr-FR" sz="3600" i="1" dirty="0"/>
              <a:t> Social Science</a:t>
            </a:r>
            <a:endParaRPr lang="fr-FR" i="1" dirty="0"/>
          </a:p>
        </p:txBody>
      </p:sp>
      <p:pic>
        <p:nvPicPr>
          <p:cNvPr id="7" name="Image 6">
            <a:extLst>
              <a:ext uri="{FF2B5EF4-FFF2-40B4-BE49-F238E27FC236}">
                <a16:creationId xmlns:a16="http://schemas.microsoft.com/office/drawing/2014/main" id="{2580277B-934C-4A8A-B23F-25EEC79FEA16}"/>
              </a:ext>
            </a:extLst>
          </p:cNvPr>
          <p:cNvPicPr>
            <a:picLocks noChangeAspect="1"/>
          </p:cNvPicPr>
          <p:nvPr/>
        </p:nvPicPr>
        <p:blipFill>
          <a:blip r:embed="rId2"/>
          <a:stretch>
            <a:fillRect/>
          </a:stretch>
        </p:blipFill>
        <p:spPr>
          <a:xfrm>
            <a:off x="4356698" y="2379056"/>
            <a:ext cx="6589470" cy="4159347"/>
          </a:xfrm>
          <a:prstGeom prst="rect">
            <a:avLst/>
          </a:prstGeom>
        </p:spPr>
      </p:pic>
      <p:pic>
        <p:nvPicPr>
          <p:cNvPr id="8" name="Image 7">
            <a:extLst>
              <a:ext uri="{FF2B5EF4-FFF2-40B4-BE49-F238E27FC236}">
                <a16:creationId xmlns:a16="http://schemas.microsoft.com/office/drawing/2014/main" id="{2F03F822-7B8F-4170-B07E-ECF2BC390258}"/>
              </a:ext>
            </a:extLst>
          </p:cNvPr>
          <p:cNvPicPr>
            <a:picLocks noChangeAspect="1"/>
          </p:cNvPicPr>
          <p:nvPr/>
        </p:nvPicPr>
        <p:blipFill>
          <a:blip r:embed="rId3"/>
          <a:stretch>
            <a:fillRect/>
          </a:stretch>
        </p:blipFill>
        <p:spPr>
          <a:xfrm>
            <a:off x="399588" y="3376103"/>
            <a:ext cx="3829050" cy="2943225"/>
          </a:xfrm>
          <a:prstGeom prst="rect">
            <a:avLst/>
          </a:prstGeom>
        </p:spPr>
      </p:pic>
    </p:spTree>
    <p:extLst>
      <p:ext uri="{BB962C8B-B14F-4D97-AF65-F5344CB8AC3E}">
        <p14:creationId xmlns:p14="http://schemas.microsoft.com/office/powerpoint/2010/main" val="4041156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EC28AA-7280-47C5-AD86-D57DA3E11B00}"/>
              </a:ext>
            </a:extLst>
          </p:cNvPr>
          <p:cNvSpPr>
            <a:spLocks noGrp="1"/>
          </p:cNvSpPr>
          <p:nvPr>
            <p:ph type="title"/>
          </p:nvPr>
        </p:nvSpPr>
        <p:spPr>
          <a:xfrm>
            <a:off x="838200" y="116926"/>
            <a:ext cx="10515600" cy="1325563"/>
          </a:xfrm>
        </p:spPr>
        <p:txBody>
          <a:bodyPr/>
          <a:lstStyle/>
          <a:p>
            <a:pPr algn="ctr"/>
            <a:r>
              <a:rPr lang="fr-FR" b="1" dirty="0"/>
              <a:t>I. </a:t>
            </a:r>
            <a:r>
              <a:rPr lang="fr-FR" b="1" dirty="0" err="1"/>
              <a:t>Context</a:t>
            </a:r>
            <a:br>
              <a:rPr lang="fr-FR" b="1" dirty="0"/>
            </a:br>
            <a:r>
              <a:rPr lang="fr-FR" sz="3600" i="1" dirty="0"/>
              <a:t>Social </a:t>
            </a:r>
            <a:r>
              <a:rPr lang="fr-FR" sz="3600" i="1" dirty="0" err="1"/>
              <a:t>Physics</a:t>
            </a:r>
            <a:endParaRPr lang="fr-FR" i="1" dirty="0"/>
          </a:p>
        </p:txBody>
      </p:sp>
      <p:pic>
        <p:nvPicPr>
          <p:cNvPr id="4" name="Image 3">
            <a:extLst>
              <a:ext uri="{FF2B5EF4-FFF2-40B4-BE49-F238E27FC236}">
                <a16:creationId xmlns:a16="http://schemas.microsoft.com/office/drawing/2014/main" id="{0138D692-B14F-4810-B5E8-EB37D3852F13}"/>
              </a:ext>
            </a:extLst>
          </p:cNvPr>
          <p:cNvPicPr>
            <a:picLocks noChangeAspect="1"/>
          </p:cNvPicPr>
          <p:nvPr/>
        </p:nvPicPr>
        <p:blipFill>
          <a:blip r:embed="rId2"/>
          <a:stretch>
            <a:fillRect/>
          </a:stretch>
        </p:blipFill>
        <p:spPr>
          <a:xfrm>
            <a:off x="350980" y="1854641"/>
            <a:ext cx="3583679" cy="4847715"/>
          </a:xfrm>
          <a:prstGeom prst="rect">
            <a:avLst/>
          </a:prstGeom>
          <a:effectLst>
            <a:outerShdw blurRad="50800" dist="50800" dir="5400000" algn="ctr" rotWithShape="0">
              <a:schemeClr val="tx1"/>
            </a:outerShdw>
          </a:effectLst>
        </p:spPr>
      </p:pic>
      <p:sp>
        <p:nvSpPr>
          <p:cNvPr id="9" name="ZoneTexte 8">
            <a:extLst>
              <a:ext uri="{FF2B5EF4-FFF2-40B4-BE49-F238E27FC236}">
                <a16:creationId xmlns:a16="http://schemas.microsoft.com/office/drawing/2014/main" id="{AAF92C55-7E1D-4052-84A3-8256AEC5C868}"/>
              </a:ext>
            </a:extLst>
          </p:cNvPr>
          <p:cNvSpPr txBox="1"/>
          <p:nvPr/>
        </p:nvSpPr>
        <p:spPr>
          <a:xfrm>
            <a:off x="5021904" y="4441316"/>
            <a:ext cx="6094378" cy="1200329"/>
          </a:xfrm>
          <a:prstGeom prst="rect">
            <a:avLst/>
          </a:prstGeom>
          <a:noFill/>
        </p:spPr>
        <p:txBody>
          <a:bodyPr wrap="square">
            <a:spAutoFit/>
          </a:bodyPr>
          <a:lstStyle/>
          <a:p>
            <a:pPr algn="just"/>
            <a:r>
              <a:rPr lang="en-US" sz="1800" b="0" i="0" u="none" strike="noStrike" baseline="0" dirty="0">
                <a:latin typeface="MinionPro-Regular"/>
              </a:rPr>
              <a:t>“many aspects of collective </a:t>
            </a:r>
            <a:r>
              <a:rPr lang="en-US" sz="1800" b="0" i="0" u="none" strike="noStrike" baseline="0" dirty="0">
                <a:solidFill>
                  <a:srgbClr val="FF0000"/>
                </a:solidFill>
                <a:latin typeface="MinionPro-Regular"/>
              </a:rPr>
              <a:t>behavior in human societies </a:t>
            </a:r>
            <a:r>
              <a:rPr lang="en-US" sz="1800" b="0" i="0" u="none" strike="noStrike" baseline="0" dirty="0">
                <a:latin typeface="MinionPro-Regular"/>
              </a:rPr>
              <a:t>have turned out to be remarkably </a:t>
            </a:r>
            <a:r>
              <a:rPr lang="en-US" sz="1800" b="0" i="0" u="none" strike="noStrike" baseline="0" dirty="0">
                <a:solidFill>
                  <a:srgbClr val="FF0000"/>
                </a:solidFill>
                <a:latin typeface="MinionPro-Regular"/>
              </a:rPr>
              <a:t>predictable</a:t>
            </a:r>
            <a:r>
              <a:rPr lang="en-US" sz="1800" b="0" i="0" u="none" strike="noStrike" baseline="0" dirty="0">
                <a:latin typeface="MinionPro-Regular"/>
              </a:rPr>
              <a:t>, and this fact has paved the way for </a:t>
            </a:r>
            <a:r>
              <a:rPr lang="en-US" sz="1800" b="0" i="0" u="none" strike="noStrike" baseline="0" dirty="0">
                <a:solidFill>
                  <a:srgbClr val="FF0000"/>
                </a:solidFill>
                <a:latin typeface="MinionPro-Regular"/>
              </a:rPr>
              <a:t>methods of physics to be applied to many contemporary societal challenges</a:t>
            </a:r>
            <a:r>
              <a:rPr lang="en-US" sz="1800" b="0" i="0" u="none" strike="noStrike" baseline="0" dirty="0">
                <a:latin typeface="MinionPro-Regular"/>
              </a:rPr>
              <a:t>.”</a:t>
            </a:r>
            <a:endParaRPr lang="fr-FR" dirty="0"/>
          </a:p>
        </p:txBody>
      </p:sp>
      <p:sp>
        <p:nvSpPr>
          <p:cNvPr id="10" name="ZoneTexte 9">
            <a:extLst>
              <a:ext uri="{FF2B5EF4-FFF2-40B4-BE49-F238E27FC236}">
                <a16:creationId xmlns:a16="http://schemas.microsoft.com/office/drawing/2014/main" id="{88B246BD-D132-4114-8537-5CF209A65F9F}"/>
              </a:ext>
            </a:extLst>
          </p:cNvPr>
          <p:cNvSpPr txBox="1"/>
          <p:nvPr/>
        </p:nvSpPr>
        <p:spPr>
          <a:xfrm>
            <a:off x="5021904" y="2416684"/>
            <a:ext cx="6094378" cy="1200329"/>
          </a:xfrm>
          <a:prstGeom prst="rect">
            <a:avLst/>
          </a:prstGeom>
          <a:noFill/>
        </p:spPr>
        <p:txBody>
          <a:bodyPr wrap="square">
            <a:spAutoFit/>
          </a:bodyPr>
          <a:lstStyle/>
          <a:p>
            <a:r>
              <a:rPr lang="en-US" i="0" dirty="0">
                <a:solidFill>
                  <a:srgbClr val="222222"/>
                </a:solidFill>
                <a:effectLst/>
                <a:latin typeface="-apple-system"/>
              </a:rPr>
              <a:t>“More than two centuries ago Henri de Saint-Simon envisaged </a:t>
            </a:r>
            <a:r>
              <a:rPr lang="en-US" i="0" dirty="0">
                <a:solidFill>
                  <a:srgbClr val="FF0000"/>
                </a:solidFill>
                <a:effectLst/>
                <a:latin typeface="-apple-system"/>
              </a:rPr>
              <a:t>physical laws to describe human societies</a:t>
            </a:r>
            <a:r>
              <a:rPr lang="en-US" i="0" dirty="0">
                <a:solidFill>
                  <a:srgbClr val="222222"/>
                </a:solidFill>
                <a:effectLst/>
                <a:latin typeface="-apple-system"/>
              </a:rPr>
              <a:t>. Driven by advances in </a:t>
            </a:r>
            <a:r>
              <a:rPr lang="en-US" i="0" dirty="0">
                <a:solidFill>
                  <a:srgbClr val="FF0000"/>
                </a:solidFill>
                <a:effectLst/>
                <a:latin typeface="-apple-system"/>
              </a:rPr>
              <a:t>statistical physics</a:t>
            </a:r>
            <a:r>
              <a:rPr lang="en-US" i="0" dirty="0">
                <a:solidFill>
                  <a:srgbClr val="222222"/>
                </a:solidFill>
                <a:effectLst/>
                <a:latin typeface="-apple-system"/>
              </a:rPr>
              <a:t>, </a:t>
            </a:r>
            <a:r>
              <a:rPr lang="en-US" i="0" dirty="0">
                <a:solidFill>
                  <a:srgbClr val="FF0000"/>
                </a:solidFill>
                <a:effectLst/>
                <a:latin typeface="-apple-system"/>
              </a:rPr>
              <a:t>network science</a:t>
            </a:r>
            <a:r>
              <a:rPr lang="en-US" i="0" dirty="0">
                <a:solidFill>
                  <a:srgbClr val="222222"/>
                </a:solidFill>
                <a:effectLst/>
                <a:latin typeface="-apple-system"/>
              </a:rPr>
              <a:t>, </a:t>
            </a:r>
            <a:r>
              <a:rPr lang="en-US" i="0" dirty="0">
                <a:solidFill>
                  <a:srgbClr val="FF0000"/>
                </a:solidFill>
                <a:effectLst/>
                <a:latin typeface="-apple-system"/>
              </a:rPr>
              <a:t>data analysis</a:t>
            </a:r>
            <a:r>
              <a:rPr lang="en-US" i="0" dirty="0">
                <a:solidFill>
                  <a:srgbClr val="222222"/>
                </a:solidFill>
                <a:effectLst/>
                <a:latin typeface="-apple-system"/>
              </a:rPr>
              <a:t>, and </a:t>
            </a:r>
            <a:r>
              <a:rPr lang="en-US" i="0" dirty="0">
                <a:solidFill>
                  <a:srgbClr val="FF0000"/>
                </a:solidFill>
                <a:effectLst/>
                <a:latin typeface="-apple-system"/>
              </a:rPr>
              <a:t>information technology</a:t>
            </a:r>
            <a:r>
              <a:rPr lang="en-US" i="0" dirty="0">
                <a:solidFill>
                  <a:srgbClr val="222222"/>
                </a:solidFill>
                <a:effectLst/>
                <a:latin typeface="-apple-system"/>
              </a:rPr>
              <a:t>, this vision is becoming a reality”</a:t>
            </a:r>
            <a:endParaRPr lang="fr-FR" dirty="0"/>
          </a:p>
        </p:txBody>
      </p:sp>
    </p:spTree>
    <p:extLst>
      <p:ext uri="{BB962C8B-B14F-4D97-AF65-F5344CB8AC3E}">
        <p14:creationId xmlns:p14="http://schemas.microsoft.com/office/powerpoint/2010/main" val="326998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EC28AA-7280-47C5-AD86-D57DA3E11B00}"/>
              </a:ext>
            </a:extLst>
          </p:cNvPr>
          <p:cNvSpPr>
            <a:spLocks noGrp="1"/>
          </p:cNvSpPr>
          <p:nvPr>
            <p:ph type="title"/>
          </p:nvPr>
        </p:nvSpPr>
        <p:spPr>
          <a:xfrm>
            <a:off x="838200" y="116926"/>
            <a:ext cx="10515600" cy="1325563"/>
          </a:xfrm>
        </p:spPr>
        <p:txBody>
          <a:bodyPr/>
          <a:lstStyle/>
          <a:p>
            <a:pPr algn="ctr"/>
            <a:r>
              <a:rPr lang="fr-FR" b="1" dirty="0"/>
              <a:t>I. </a:t>
            </a:r>
            <a:r>
              <a:rPr lang="fr-FR" b="1" dirty="0" err="1"/>
              <a:t>Context</a:t>
            </a:r>
            <a:br>
              <a:rPr lang="fr-FR" b="1" dirty="0"/>
            </a:br>
            <a:r>
              <a:rPr lang="fr-FR" sz="3600" b="1" i="1" dirty="0" err="1"/>
              <a:t>Economics</a:t>
            </a:r>
            <a:r>
              <a:rPr lang="fr-FR" sz="3600" b="1" i="1" dirty="0"/>
              <a:t> and Data Sciences</a:t>
            </a:r>
            <a:endParaRPr lang="fr-FR" i="1" dirty="0"/>
          </a:p>
        </p:txBody>
      </p:sp>
      <p:sp>
        <p:nvSpPr>
          <p:cNvPr id="7" name="ZoneTexte 6">
            <a:extLst>
              <a:ext uri="{FF2B5EF4-FFF2-40B4-BE49-F238E27FC236}">
                <a16:creationId xmlns:a16="http://schemas.microsoft.com/office/drawing/2014/main" id="{2C66BBC4-0879-462B-AA42-FEDB5A395682}"/>
              </a:ext>
            </a:extLst>
          </p:cNvPr>
          <p:cNvSpPr txBox="1"/>
          <p:nvPr/>
        </p:nvSpPr>
        <p:spPr>
          <a:xfrm>
            <a:off x="1115438" y="1926967"/>
            <a:ext cx="9961124" cy="3759491"/>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Lazer et al., (2009).,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Computational</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Social Sciences’, </a:t>
            </a:r>
            <a:r>
              <a:rPr lang="fr-FR" sz="1800" i="1" dirty="0">
                <a:effectLst/>
                <a:latin typeface="Times New Roman" panose="02020603050405020304" pitchFamily="18" charset="0"/>
                <a:ea typeface="Times New Roman" panose="02020603050405020304" pitchFamily="18" charset="0"/>
                <a:cs typeface="Times New Roman" panose="02020603050405020304" pitchFamily="18" charset="0"/>
              </a:rPr>
              <a:t>Science</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Edelman., (2012)., ‘Using Internet data for Economic research’,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JEP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Einav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et Levin., (2014)., ‘Economics in the Age of Big Data’,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Science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Varian., (2014)., ‘Big Data: new tricks for econometrics’,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JEP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Mullainathan et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Spiess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(2017)., ‘Machine learning: an applied econometric approach’,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JEP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Athey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Imbens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(2019)., ‘Machine Learning Methods That Economists Should Know About’,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Annual Review of Economics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Gentzkkow</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et al. (2019)., ‘Text as Data’,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JEL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Currie et al., (2020)., 'Technology and Big Data Are Changing Economics: Mining Text to Track Methods'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AEA Papers and Proceedings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8357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85CDCA-B87E-450A-8D53-925D798D6EB2}"/>
              </a:ext>
            </a:extLst>
          </p:cNvPr>
          <p:cNvSpPr>
            <a:spLocks noGrp="1"/>
          </p:cNvSpPr>
          <p:nvPr>
            <p:ph type="title"/>
          </p:nvPr>
        </p:nvSpPr>
        <p:spPr>
          <a:xfrm>
            <a:off x="838200" y="-128590"/>
            <a:ext cx="10515600" cy="787940"/>
          </a:xfrm>
        </p:spPr>
        <p:txBody>
          <a:bodyPr/>
          <a:lstStyle/>
          <a:p>
            <a:pPr algn="ctr"/>
            <a:r>
              <a:rPr lang="fr-FR" b="1" dirty="0"/>
              <a:t>II. Topic</a:t>
            </a:r>
          </a:p>
        </p:txBody>
      </p:sp>
      <p:sp>
        <p:nvSpPr>
          <p:cNvPr id="3" name="Espace réservé du contenu 2">
            <a:extLst>
              <a:ext uri="{FF2B5EF4-FFF2-40B4-BE49-F238E27FC236}">
                <a16:creationId xmlns:a16="http://schemas.microsoft.com/office/drawing/2014/main" id="{9B5B3257-58D2-4882-BEDD-FC98CB1F813B}"/>
              </a:ext>
            </a:extLst>
          </p:cNvPr>
          <p:cNvSpPr>
            <a:spLocks noGrp="1"/>
          </p:cNvSpPr>
          <p:nvPr>
            <p:ph idx="1"/>
          </p:nvPr>
        </p:nvSpPr>
        <p:spPr>
          <a:xfrm>
            <a:off x="128080" y="1089599"/>
            <a:ext cx="11935839" cy="4970733"/>
          </a:xfrm>
        </p:spPr>
        <p:txBody>
          <a:bodyPr>
            <a:noAutofit/>
          </a:bodyPr>
          <a:lstStyle/>
          <a:p>
            <a:pPr marL="0" indent="0" algn="just">
              <a:buNone/>
            </a:pPr>
            <a:r>
              <a:rPr lang="fr-FR" sz="1500" u="sng" dirty="0"/>
              <a:t>Contexte : </a:t>
            </a:r>
            <a:r>
              <a:rPr lang="fr-FR" sz="1500" dirty="0"/>
              <a:t>Actuellement, un vif débat à lieu à propos du pouvoir de marché des plateformes du numérique comme Google ou Facebook. Récemment, l’US House </a:t>
            </a:r>
            <a:r>
              <a:rPr lang="fr-FR" sz="1500" dirty="0" err="1"/>
              <a:t>Judiciary</a:t>
            </a:r>
            <a:r>
              <a:rPr lang="fr-FR" sz="1500" dirty="0"/>
              <a:t> </a:t>
            </a:r>
            <a:r>
              <a:rPr lang="fr-FR" sz="1500" dirty="0" err="1"/>
              <a:t>Committee</a:t>
            </a:r>
            <a:r>
              <a:rPr lang="fr-FR" sz="1500" dirty="0"/>
              <a:t> a publié un rapport de 450 pages à ce propos (US House </a:t>
            </a:r>
            <a:r>
              <a:rPr lang="fr-FR" sz="1500" dirty="0" err="1"/>
              <a:t>Judiciary</a:t>
            </a:r>
            <a:r>
              <a:rPr lang="fr-FR" sz="1500" dirty="0"/>
              <a:t> </a:t>
            </a:r>
            <a:r>
              <a:rPr lang="fr-FR" sz="1500" dirty="0" err="1"/>
              <a:t>Committee</a:t>
            </a:r>
            <a:r>
              <a:rPr lang="fr-FR" sz="1500" dirty="0"/>
              <a:t>, 2020), proposant pour la première fois de réguler les grandes plateformes. Un point particulier dans ce rapport concerne la concentration des données personnelles (page 42): « </a:t>
            </a:r>
            <a:r>
              <a:rPr lang="fr-FR" sz="1500" b="1" dirty="0">
                <a:solidFill>
                  <a:srgbClr val="FF0000"/>
                </a:solidFill>
              </a:rPr>
              <a:t>Much like a network </a:t>
            </a:r>
            <a:r>
              <a:rPr lang="fr-FR" sz="1500" b="1" dirty="0" err="1">
                <a:solidFill>
                  <a:srgbClr val="FF0000"/>
                </a:solidFill>
              </a:rPr>
              <a:t>effect</a:t>
            </a:r>
            <a:r>
              <a:rPr lang="fr-FR" sz="1500" b="1" dirty="0">
                <a:solidFill>
                  <a:srgbClr val="FF0000"/>
                </a:solidFill>
              </a:rPr>
              <a:t>, data-</a:t>
            </a:r>
            <a:r>
              <a:rPr lang="fr-FR" sz="1500" b="1" dirty="0" err="1">
                <a:solidFill>
                  <a:srgbClr val="FF0000"/>
                </a:solidFill>
              </a:rPr>
              <a:t>rich</a:t>
            </a:r>
            <a:r>
              <a:rPr lang="fr-FR" sz="1500" b="1" dirty="0">
                <a:solidFill>
                  <a:srgbClr val="FF0000"/>
                </a:solidFill>
              </a:rPr>
              <a:t> accumulation </a:t>
            </a:r>
            <a:r>
              <a:rPr lang="fr-FR" sz="1500" b="1" dirty="0" err="1">
                <a:solidFill>
                  <a:srgbClr val="FF0000"/>
                </a:solidFill>
              </a:rPr>
              <a:t>is</a:t>
            </a:r>
            <a:r>
              <a:rPr lang="fr-FR" sz="1500" b="1" dirty="0">
                <a:solidFill>
                  <a:srgbClr val="FF0000"/>
                </a:solidFill>
              </a:rPr>
              <a:t> self-</a:t>
            </a:r>
            <a:r>
              <a:rPr lang="fr-FR" sz="1500" b="1" dirty="0" err="1">
                <a:solidFill>
                  <a:srgbClr val="FF0000"/>
                </a:solidFill>
              </a:rPr>
              <a:t>reinforcing</a:t>
            </a:r>
            <a:r>
              <a:rPr lang="fr-FR" sz="1500" b="1" dirty="0">
                <a:solidFill>
                  <a:srgbClr val="FF0000"/>
                </a:solidFill>
              </a:rPr>
              <a:t>. </a:t>
            </a:r>
            <a:r>
              <a:rPr lang="fr-FR" sz="1500" b="1" dirty="0" err="1">
                <a:solidFill>
                  <a:srgbClr val="FF0000"/>
                </a:solidFill>
              </a:rPr>
              <a:t>Companies</a:t>
            </a:r>
            <a:r>
              <a:rPr lang="fr-FR" sz="1500" b="1" dirty="0">
                <a:solidFill>
                  <a:srgbClr val="FF0000"/>
                </a:solidFill>
              </a:rPr>
              <a:t> </a:t>
            </a:r>
            <a:r>
              <a:rPr lang="fr-FR" sz="1500" b="1" dirty="0" err="1">
                <a:solidFill>
                  <a:srgbClr val="FF0000"/>
                </a:solidFill>
              </a:rPr>
              <a:t>with</a:t>
            </a:r>
            <a:r>
              <a:rPr lang="fr-FR" sz="1500" b="1" dirty="0">
                <a:solidFill>
                  <a:srgbClr val="FF0000"/>
                </a:solidFill>
              </a:rPr>
              <a:t> </a:t>
            </a:r>
            <a:r>
              <a:rPr lang="fr-FR" sz="1500" b="1" dirty="0" err="1">
                <a:solidFill>
                  <a:srgbClr val="FF0000"/>
                </a:solidFill>
              </a:rPr>
              <a:t>superior</a:t>
            </a:r>
            <a:r>
              <a:rPr lang="fr-FR" sz="1500" b="1" dirty="0">
                <a:solidFill>
                  <a:srgbClr val="FF0000"/>
                </a:solidFill>
              </a:rPr>
              <a:t> </a:t>
            </a:r>
            <a:r>
              <a:rPr lang="fr-FR" sz="1500" b="1" dirty="0" err="1">
                <a:solidFill>
                  <a:srgbClr val="FF0000"/>
                </a:solidFill>
              </a:rPr>
              <a:t>access</a:t>
            </a:r>
            <a:r>
              <a:rPr lang="fr-FR" sz="1500" b="1" dirty="0">
                <a:solidFill>
                  <a:srgbClr val="FF0000"/>
                </a:solidFill>
              </a:rPr>
              <a:t> to data can use </a:t>
            </a:r>
            <a:r>
              <a:rPr lang="fr-FR" sz="1500" b="1" dirty="0" err="1">
                <a:solidFill>
                  <a:srgbClr val="FF0000"/>
                </a:solidFill>
              </a:rPr>
              <a:t>that</a:t>
            </a:r>
            <a:r>
              <a:rPr lang="fr-FR" sz="1500" b="1" dirty="0">
                <a:solidFill>
                  <a:srgbClr val="FF0000"/>
                </a:solidFill>
              </a:rPr>
              <a:t> data to </a:t>
            </a:r>
            <a:r>
              <a:rPr lang="fr-FR" sz="1500" b="1" dirty="0" err="1">
                <a:solidFill>
                  <a:srgbClr val="FF0000"/>
                </a:solidFill>
              </a:rPr>
              <a:t>better</a:t>
            </a:r>
            <a:r>
              <a:rPr lang="fr-FR" sz="1500" b="1" dirty="0">
                <a:solidFill>
                  <a:srgbClr val="FF0000"/>
                </a:solidFill>
              </a:rPr>
              <a:t> </a:t>
            </a:r>
            <a:r>
              <a:rPr lang="fr-FR" sz="1500" b="1" dirty="0" err="1">
                <a:solidFill>
                  <a:srgbClr val="FF0000"/>
                </a:solidFill>
              </a:rPr>
              <a:t>target</a:t>
            </a:r>
            <a:r>
              <a:rPr lang="fr-FR" sz="1500" b="1" dirty="0">
                <a:solidFill>
                  <a:srgbClr val="FF0000"/>
                </a:solidFill>
              </a:rPr>
              <a:t> </a:t>
            </a:r>
            <a:r>
              <a:rPr lang="fr-FR" sz="1500" b="1" dirty="0" err="1">
                <a:solidFill>
                  <a:srgbClr val="FF0000"/>
                </a:solidFill>
              </a:rPr>
              <a:t>users</a:t>
            </a:r>
            <a:r>
              <a:rPr lang="fr-FR" sz="1500" b="1" dirty="0">
                <a:solidFill>
                  <a:srgbClr val="FF0000"/>
                </a:solidFill>
              </a:rPr>
              <a:t> or </a:t>
            </a:r>
            <a:r>
              <a:rPr lang="fr-FR" sz="1500" b="1" dirty="0" err="1">
                <a:solidFill>
                  <a:srgbClr val="FF0000"/>
                </a:solidFill>
              </a:rPr>
              <a:t>improve</a:t>
            </a:r>
            <a:r>
              <a:rPr lang="fr-FR" sz="1500" b="1" dirty="0">
                <a:solidFill>
                  <a:srgbClr val="FF0000"/>
                </a:solidFill>
              </a:rPr>
              <a:t> </a:t>
            </a:r>
            <a:r>
              <a:rPr lang="fr-FR" sz="1500" b="1" dirty="0" err="1">
                <a:solidFill>
                  <a:srgbClr val="FF0000"/>
                </a:solidFill>
              </a:rPr>
              <a:t>product</a:t>
            </a:r>
            <a:r>
              <a:rPr lang="fr-FR" sz="1500" b="1" dirty="0">
                <a:solidFill>
                  <a:srgbClr val="FF0000"/>
                </a:solidFill>
              </a:rPr>
              <a:t> </a:t>
            </a:r>
            <a:r>
              <a:rPr lang="fr-FR" sz="1500" b="1" dirty="0" err="1">
                <a:solidFill>
                  <a:srgbClr val="FF0000"/>
                </a:solidFill>
              </a:rPr>
              <a:t>quality</a:t>
            </a:r>
            <a:r>
              <a:rPr lang="fr-FR" sz="1500" b="1" dirty="0">
                <a:solidFill>
                  <a:srgbClr val="FF0000"/>
                </a:solidFill>
              </a:rPr>
              <a:t>, </a:t>
            </a:r>
            <a:r>
              <a:rPr lang="fr-FR" sz="1500" b="1" dirty="0" err="1">
                <a:solidFill>
                  <a:srgbClr val="FF0000"/>
                </a:solidFill>
              </a:rPr>
              <a:t>drawing</a:t>
            </a:r>
            <a:r>
              <a:rPr lang="fr-FR" sz="1500" b="1" dirty="0">
                <a:solidFill>
                  <a:srgbClr val="FF0000"/>
                </a:solidFill>
              </a:rPr>
              <a:t> more </a:t>
            </a:r>
            <a:r>
              <a:rPr lang="fr-FR" sz="1500" b="1" dirty="0" err="1">
                <a:solidFill>
                  <a:srgbClr val="FF0000"/>
                </a:solidFill>
              </a:rPr>
              <a:t>users</a:t>
            </a:r>
            <a:r>
              <a:rPr lang="fr-FR" sz="1500" b="1" dirty="0">
                <a:solidFill>
                  <a:srgbClr val="FF0000"/>
                </a:solidFill>
              </a:rPr>
              <a:t> and, in </a:t>
            </a:r>
            <a:r>
              <a:rPr lang="fr-FR" sz="1500" b="1" dirty="0" err="1">
                <a:solidFill>
                  <a:srgbClr val="FF0000"/>
                </a:solidFill>
              </a:rPr>
              <a:t>turn</a:t>
            </a:r>
            <a:r>
              <a:rPr lang="fr-FR" sz="1500" b="1" dirty="0">
                <a:solidFill>
                  <a:srgbClr val="FF0000"/>
                </a:solidFill>
              </a:rPr>
              <a:t>, </a:t>
            </a:r>
            <a:r>
              <a:rPr lang="fr-FR" sz="1500" b="1" dirty="0" err="1">
                <a:solidFill>
                  <a:srgbClr val="FF0000"/>
                </a:solidFill>
              </a:rPr>
              <a:t>generating</a:t>
            </a:r>
            <a:r>
              <a:rPr lang="fr-FR" sz="1500" b="1" dirty="0">
                <a:solidFill>
                  <a:srgbClr val="FF0000"/>
                </a:solidFill>
              </a:rPr>
              <a:t> more data—an </a:t>
            </a:r>
            <a:r>
              <a:rPr lang="fr-FR" sz="1500" b="1" dirty="0" err="1">
                <a:solidFill>
                  <a:srgbClr val="FF0000"/>
                </a:solidFill>
              </a:rPr>
              <a:t>advantageous</a:t>
            </a:r>
            <a:r>
              <a:rPr lang="fr-FR" sz="1500" b="1" dirty="0">
                <a:solidFill>
                  <a:srgbClr val="FF0000"/>
                </a:solidFill>
              </a:rPr>
              <a:t> feedback </a:t>
            </a:r>
            <a:r>
              <a:rPr lang="fr-FR" sz="1500" b="1" dirty="0" err="1">
                <a:solidFill>
                  <a:srgbClr val="FF0000"/>
                </a:solidFill>
              </a:rPr>
              <a:t>loop</a:t>
            </a:r>
            <a:r>
              <a:rPr lang="fr-FR" sz="1500" b="1" dirty="0">
                <a:solidFill>
                  <a:srgbClr val="FF0000"/>
                </a:solidFill>
              </a:rPr>
              <a:t>. </a:t>
            </a:r>
            <a:r>
              <a:rPr lang="fr-FR" sz="1500" dirty="0"/>
              <a:t>In short, new </a:t>
            </a:r>
            <a:r>
              <a:rPr lang="fr-FR" sz="1500" dirty="0" err="1"/>
              <a:t>users</a:t>
            </a:r>
            <a:r>
              <a:rPr lang="fr-FR" sz="1500" dirty="0"/>
              <a:t> and </a:t>
            </a:r>
            <a:r>
              <a:rPr lang="fr-FR" sz="1500" dirty="0" err="1"/>
              <a:t>greater</a:t>
            </a:r>
            <a:r>
              <a:rPr lang="fr-FR" sz="1500" dirty="0"/>
              <a:t> engagement </a:t>
            </a:r>
            <a:r>
              <a:rPr lang="fr-FR" sz="1500" dirty="0" err="1"/>
              <a:t>bring</a:t>
            </a:r>
            <a:r>
              <a:rPr lang="fr-FR" sz="1500" dirty="0"/>
              <a:t> in more data, </a:t>
            </a:r>
            <a:r>
              <a:rPr lang="fr-FR" sz="1500" dirty="0" err="1"/>
              <a:t>which</a:t>
            </a:r>
            <a:r>
              <a:rPr lang="fr-FR" sz="1500" dirty="0"/>
              <a:t> enables </a:t>
            </a:r>
            <a:r>
              <a:rPr lang="fr-FR" sz="1500" dirty="0" err="1"/>
              <a:t>firms</a:t>
            </a:r>
            <a:r>
              <a:rPr lang="fr-FR" sz="1500" dirty="0"/>
              <a:t> to </a:t>
            </a:r>
            <a:r>
              <a:rPr lang="fr-FR" sz="1500" dirty="0" err="1"/>
              <a:t>improve</a:t>
            </a:r>
            <a:r>
              <a:rPr lang="fr-FR" sz="1500" dirty="0"/>
              <a:t> user </a:t>
            </a:r>
            <a:r>
              <a:rPr lang="fr-FR" sz="1500" dirty="0" err="1"/>
              <a:t>experiences</a:t>
            </a:r>
            <a:r>
              <a:rPr lang="fr-FR" sz="1500" dirty="0"/>
              <a:t> and </a:t>
            </a:r>
            <a:r>
              <a:rPr lang="fr-FR" sz="1500" dirty="0" err="1"/>
              <a:t>develop</a:t>
            </a:r>
            <a:r>
              <a:rPr lang="fr-FR" sz="1500" dirty="0"/>
              <a:t> new </a:t>
            </a:r>
            <a:r>
              <a:rPr lang="fr-FR" sz="1500" dirty="0" err="1"/>
              <a:t>products</a:t>
            </a:r>
            <a:r>
              <a:rPr lang="fr-FR" sz="1500" dirty="0"/>
              <a:t>—in </a:t>
            </a:r>
            <a:r>
              <a:rPr lang="fr-FR" sz="1500" dirty="0" err="1"/>
              <a:t>turn</a:t>
            </a:r>
            <a:r>
              <a:rPr lang="fr-FR" sz="1500" dirty="0"/>
              <a:t> </a:t>
            </a:r>
            <a:r>
              <a:rPr lang="fr-FR" sz="1500" dirty="0" err="1"/>
              <a:t>capturing</a:t>
            </a:r>
            <a:r>
              <a:rPr lang="fr-FR" sz="1500" dirty="0"/>
              <a:t> more data. »</a:t>
            </a:r>
          </a:p>
          <a:p>
            <a:pPr marL="0" indent="0" algn="just">
              <a:buNone/>
            </a:pPr>
            <a:r>
              <a:rPr lang="fr-FR" sz="1600" u="sng" dirty="0"/>
              <a:t>Le ‘data challenge’ : </a:t>
            </a:r>
            <a:r>
              <a:rPr lang="fr-FR" sz="1600" dirty="0"/>
              <a:t>étudiez cette question de concentration des données personnelles à partir d’un échantillon de données (data-</a:t>
            </a:r>
            <a:r>
              <a:rPr lang="fr-FR" sz="1600" dirty="0" err="1"/>
              <a:t>driven</a:t>
            </a:r>
            <a:r>
              <a:rPr lang="fr-FR" sz="1600" dirty="0"/>
              <a:t> </a:t>
            </a:r>
            <a:r>
              <a:rPr lang="fr-FR" sz="1600" dirty="0" err="1"/>
              <a:t>regulation</a:t>
            </a:r>
            <a:r>
              <a:rPr lang="fr-FR" sz="1600" dirty="0"/>
              <a:t>) et en utilisant, en fonction de ce que vous maitrisez ; le web-</a:t>
            </a:r>
            <a:r>
              <a:rPr lang="fr-FR" sz="1600" dirty="0" err="1"/>
              <a:t>scraping</a:t>
            </a:r>
            <a:r>
              <a:rPr lang="fr-FR" sz="1600" dirty="0"/>
              <a:t>, l’économétrie ou de la data science (un travail en équipe avec des compétences complémentaires peut dans ce sens être intéressant).  Dans un document (20 pages max), vous devez répondre à ces questions, selon ce plan : </a:t>
            </a:r>
          </a:p>
          <a:p>
            <a:pPr marL="0" indent="0" algn="just">
              <a:buNone/>
            </a:pPr>
            <a:r>
              <a:rPr lang="fr-FR" sz="1600" b="1" dirty="0"/>
              <a:t>Partie 1: Revue de littérature</a:t>
            </a:r>
          </a:p>
          <a:p>
            <a:pPr algn="just"/>
            <a:r>
              <a:rPr lang="fr-FR" sz="1600" dirty="0"/>
              <a:t>Quel est le débat en Economie sur le statut des données personnelles ? </a:t>
            </a:r>
          </a:p>
          <a:p>
            <a:pPr algn="just"/>
            <a:r>
              <a:rPr lang="fr-FR" sz="1600" dirty="0"/>
              <a:t>Définir le concept de ‘data-</a:t>
            </a:r>
            <a:r>
              <a:rPr lang="fr-FR" sz="1600" dirty="0" err="1"/>
              <a:t>ololies</a:t>
            </a:r>
            <a:r>
              <a:rPr lang="fr-FR" sz="1600" dirty="0"/>
              <a:t>’ ? </a:t>
            </a:r>
          </a:p>
          <a:p>
            <a:pPr algn="just"/>
            <a:r>
              <a:rPr lang="fr-FR" sz="1600" dirty="0"/>
              <a:t>Quels problèmes économiques posent la concentration des données personnelles ? </a:t>
            </a:r>
          </a:p>
          <a:p>
            <a:pPr marL="0" indent="0" algn="just">
              <a:buNone/>
            </a:pPr>
            <a:r>
              <a:rPr lang="fr-FR" sz="1600" b="1" dirty="0"/>
              <a:t>Partie 2 : Stratégie empirique</a:t>
            </a:r>
          </a:p>
          <a:p>
            <a:pPr algn="just"/>
            <a:r>
              <a:rPr lang="fr-FR" sz="1600" dirty="0"/>
              <a:t>Comment empiriquement mesurer la concentration des données ? A l’aide des données du projet Exodus </a:t>
            </a:r>
            <a:r>
              <a:rPr lang="fr-FR" sz="1600" dirty="0" err="1"/>
              <a:t>Privacy</a:t>
            </a:r>
            <a:r>
              <a:rPr lang="fr-FR" sz="1600" dirty="0"/>
              <a:t> et de votre savoir-faire, étudiez cette concentration, discutez vos résultats. Cette concentration est-elle effective ? </a:t>
            </a:r>
          </a:p>
          <a:p>
            <a:pPr marL="0" indent="0" algn="just">
              <a:buNone/>
            </a:pPr>
            <a:r>
              <a:rPr lang="fr-FR" sz="1600" b="1" dirty="0"/>
              <a:t>Partie 3 : Recommandations</a:t>
            </a:r>
          </a:p>
          <a:p>
            <a:pPr algn="just"/>
            <a:r>
              <a:rPr lang="fr-FR" sz="1600" dirty="0"/>
              <a:t>Face à vos résultats, quelles régulations proposez-vous ? </a:t>
            </a:r>
          </a:p>
        </p:txBody>
      </p:sp>
      <p:sp>
        <p:nvSpPr>
          <p:cNvPr id="5" name="ZoneTexte 4">
            <a:extLst>
              <a:ext uri="{FF2B5EF4-FFF2-40B4-BE49-F238E27FC236}">
                <a16:creationId xmlns:a16="http://schemas.microsoft.com/office/drawing/2014/main" id="{DF6767C3-6444-4C5D-A458-6C4F957B6015}"/>
              </a:ext>
            </a:extLst>
          </p:cNvPr>
          <p:cNvSpPr txBox="1"/>
          <p:nvPr/>
        </p:nvSpPr>
        <p:spPr>
          <a:xfrm>
            <a:off x="457201" y="443268"/>
            <a:ext cx="11001983" cy="646331"/>
          </a:xfrm>
          <a:prstGeom prst="rect">
            <a:avLst/>
          </a:prstGeom>
          <a:noFill/>
        </p:spPr>
        <p:txBody>
          <a:bodyPr wrap="square">
            <a:spAutoFit/>
          </a:bodyPr>
          <a:lstStyle/>
          <a:p>
            <a:pPr marL="0" indent="0" algn="ctr">
              <a:buNone/>
            </a:pPr>
            <a:r>
              <a:rPr lang="fr-FR" sz="1800" b="1" dirty="0"/>
              <a:t>Sujet 1 : Doit-on être concerné par la concentration des données personnelles ?</a:t>
            </a:r>
          </a:p>
          <a:p>
            <a:pPr marL="0" indent="0" algn="ctr">
              <a:buNone/>
            </a:pPr>
            <a:r>
              <a:rPr lang="fr-FR" b="1" dirty="0"/>
              <a:t>- </a:t>
            </a:r>
            <a:r>
              <a:rPr lang="fr-FR" sz="1800" b="1" dirty="0" err="1"/>
              <a:t>Should</a:t>
            </a:r>
            <a:r>
              <a:rPr lang="fr-FR" sz="1800" b="1" dirty="0"/>
              <a:t> </a:t>
            </a:r>
            <a:r>
              <a:rPr lang="fr-FR" sz="1800" b="1" dirty="0" err="1"/>
              <a:t>we</a:t>
            </a:r>
            <a:r>
              <a:rPr lang="fr-FR" sz="1800" b="1" dirty="0"/>
              <a:t> </a:t>
            </a:r>
            <a:r>
              <a:rPr lang="fr-FR" sz="1800" b="1" dirty="0" err="1"/>
              <a:t>be</a:t>
            </a:r>
            <a:r>
              <a:rPr lang="fr-FR" sz="1800" b="1" dirty="0"/>
              <a:t> </a:t>
            </a:r>
            <a:r>
              <a:rPr lang="fr-FR" sz="1800" b="1" dirty="0" err="1"/>
              <a:t>concerned</a:t>
            </a:r>
            <a:r>
              <a:rPr lang="fr-FR" sz="1800" b="1" dirty="0"/>
              <a:t> about data-</a:t>
            </a:r>
            <a:r>
              <a:rPr lang="fr-FR" sz="1800" b="1" dirty="0" err="1"/>
              <a:t>opolies</a:t>
            </a:r>
            <a:r>
              <a:rPr lang="fr-FR" sz="1800" b="1" dirty="0"/>
              <a:t> ? -</a:t>
            </a:r>
          </a:p>
        </p:txBody>
      </p:sp>
    </p:spTree>
    <p:extLst>
      <p:ext uri="{BB962C8B-B14F-4D97-AF65-F5344CB8AC3E}">
        <p14:creationId xmlns:p14="http://schemas.microsoft.com/office/powerpoint/2010/main" val="3629687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85CDCA-B87E-450A-8D53-925D798D6EB2}"/>
              </a:ext>
            </a:extLst>
          </p:cNvPr>
          <p:cNvSpPr>
            <a:spLocks noGrp="1"/>
          </p:cNvSpPr>
          <p:nvPr>
            <p:ph type="title"/>
          </p:nvPr>
        </p:nvSpPr>
        <p:spPr>
          <a:xfrm>
            <a:off x="838200" y="95043"/>
            <a:ext cx="10515600" cy="787940"/>
          </a:xfrm>
        </p:spPr>
        <p:txBody>
          <a:bodyPr/>
          <a:lstStyle/>
          <a:p>
            <a:pPr algn="ctr"/>
            <a:r>
              <a:rPr lang="fr-FR" b="1" dirty="0"/>
              <a:t>III. Organisation</a:t>
            </a:r>
          </a:p>
        </p:txBody>
      </p:sp>
      <p:sp>
        <p:nvSpPr>
          <p:cNvPr id="5" name="ZoneTexte 4">
            <a:extLst>
              <a:ext uri="{FF2B5EF4-FFF2-40B4-BE49-F238E27FC236}">
                <a16:creationId xmlns:a16="http://schemas.microsoft.com/office/drawing/2014/main" id="{DF6767C3-6444-4C5D-A458-6C4F957B6015}"/>
              </a:ext>
            </a:extLst>
          </p:cNvPr>
          <p:cNvSpPr txBox="1"/>
          <p:nvPr/>
        </p:nvSpPr>
        <p:spPr>
          <a:xfrm>
            <a:off x="593386" y="795334"/>
            <a:ext cx="11001983" cy="369332"/>
          </a:xfrm>
          <a:prstGeom prst="rect">
            <a:avLst/>
          </a:prstGeom>
          <a:noFill/>
        </p:spPr>
        <p:txBody>
          <a:bodyPr wrap="square">
            <a:spAutoFit/>
          </a:bodyPr>
          <a:lstStyle/>
          <a:p>
            <a:pPr marL="0" indent="0" algn="ctr">
              <a:buNone/>
            </a:pPr>
            <a:r>
              <a:rPr lang="fr-FR" b="1" dirty="0"/>
              <a:t>1. SET GROUPS </a:t>
            </a:r>
            <a:endParaRPr lang="fr-FR" sz="1800" b="1" dirty="0"/>
          </a:p>
        </p:txBody>
      </p:sp>
      <p:sp>
        <p:nvSpPr>
          <p:cNvPr id="9" name="ZoneTexte 8">
            <a:extLst>
              <a:ext uri="{FF2B5EF4-FFF2-40B4-BE49-F238E27FC236}">
                <a16:creationId xmlns:a16="http://schemas.microsoft.com/office/drawing/2014/main" id="{6E26F1AD-996D-4C77-8A9F-341D7E07B35E}"/>
              </a:ext>
            </a:extLst>
          </p:cNvPr>
          <p:cNvSpPr txBox="1"/>
          <p:nvPr/>
        </p:nvSpPr>
        <p:spPr>
          <a:xfrm>
            <a:off x="244812" y="1242487"/>
            <a:ext cx="11702375" cy="2062103"/>
          </a:xfrm>
          <a:prstGeom prst="rect">
            <a:avLst/>
          </a:prstGeom>
          <a:noFill/>
        </p:spPr>
        <p:txBody>
          <a:bodyPr wrap="square">
            <a:spAutoFit/>
          </a:bodyPr>
          <a:lstStyle/>
          <a:p>
            <a:endParaRPr lang="fr-FR" sz="1600" dirty="0"/>
          </a:p>
          <a:p>
            <a:pPr marL="285750" indent="-285750">
              <a:buFont typeface="Arial" panose="020B0604020202020204" pitchFamily="34" charset="0"/>
              <a:buChar char="•"/>
            </a:pPr>
            <a:r>
              <a:rPr lang="fr-FR" sz="1600" b="1" dirty="0"/>
              <a:t>Group 1</a:t>
            </a:r>
          </a:p>
          <a:p>
            <a:pPr marL="285750" indent="-285750">
              <a:buFont typeface="Arial" panose="020B0604020202020204" pitchFamily="34" charset="0"/>
              <a:buChar char="•"/>
            </a:pPr>
            <a:r>
              <a:rPr lang="fr-FR" sz="1600" b="1" dirty="0"/>
              <a:t>Group 2</a:t>
            </a:r>
          </a:p>
          <a:p>
            <a:pPr marL="285750" indent="-285750">
              <a:buFont typeface="Arial" panose="020B0604020202020204" pitchFamily="34" charset="0"/>
              <a:buChar char="•"/>
            </a:pPr>
            <a:r>
              <a:rPr lang="fr-FR" sz="1600" b="1" dirty="0"/>
              <a:t>Group 3</a:t>
            </a:r>
          </a:p>
          <a:p>
            <a:pPr marL="285750" indent="-285750">
              <a:buFont typeface="Arial" panose="020B0604020202020204" pitchFamily="34" charset="0"/>
              <a:buChar char="•"/>
            </a:pPr>
            <a:r>
              <a:rPr lang="fr-FR" sz="1600" b="1" dirty="0"/>
              <a:t>Group 4</a:t>
            </a:r>
          </a:p>
          <a:p>
            <a:pPr marL="285750" indent="-285750">
              <a:buFont typeface="Arial" panose="020B0604020202020204" pitchFamily="34" charset="0"/>
              <a:buChar char="•"/>
            </a:pPr>
            <a:r>
              <a:rPr lang="fr-FR" sz="1600" b="1" dirty="0"/>
              <a:t>Group 5</a:t>
            </a:r>
          </a:p>
          <a:p>
            <a:endParaRPr lang="fr-FR" sz="1600" dirty="0"/>
          </a:p>
          <a:p>
            <a:endParaRPr lang="fr-FR" sz="1600" dirty="0"/>
          </a:p>
        </p:txBody>
      </p:sp>
    </p:spTree>
    <p:extLst>
      <p:ext uri="{BB962C8B-B14F-4D97-AF65-F5344CB8AC3E}">
        <p14:creationId xmlns:p14="http://schemas.microsoft.com/office/powerpoint/2010/main" val="65084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FFB2-D611-4D86-8FE1-CD513C3347F3}"/>
              </a:ext>
            </a:extLst>
          </p:cNvPr>
          <p:cNvSpPr>
            <a:spLocks noGrp="1"/>
          </p:cNvSpPr>
          <p:nvPr>
            <p:ph type="title"/>
          </p:nvPr>
        </p:nvSpPr>
        <p:spPr/>
        <p:txBody>
          <a:bodyPr>
            <a:normAutofit/>
          </a:bodyPr>
          <a:lstStyle/>
          <a:p>
            <a:pPr algn="ctr"/>
            <a:r>
              <a:rPr lang="en-US" sz="6000" b="1" dirty="0"/>
              <a:t>0. Goals</a:t>
            </a:r>
          </a:p>
        </p:txBody>
      </p:sp>
      <p:sp>
        <p:nvSpPr>
          <p:cNvPr id="3" name="Content Placeholder 2">
            <a:extLst>
              <a:ext uri="{FF2B5EF4-FFF2-40B4-BE49-F238E27FC236}">
                <a16:creationId xmlns:a16="http://schemas.microsoft.com/office/drawing/2014/main" id="{AE9327D6-3C85-4098-9D1C-4EDD9A63ECD7}"/>
              </a:ext>
            </a:extLst>
          </p:cNvPr>
          <p:cNvSpPr>
            <a:spLocks noGrp="1"/>
          </p:cNvSpPr>
          <p:nvPr>
            <p:ph idx="1"/>
          </p:nvPr>
        </p:nvSpPr>
        <p:spPr/>
        <p:txBody>
          <a:bodyPr>
            <a:normAutofit fontScale="77500" lnSpcReduction="20000"/>
          </a:bodyPr>
          <a:lstStyle/>
          <a:p>
            <a:pPr algn="ctr"/>
            <a:r>
              <a:rPr lang="en-US" sz="3300" dirty="0"/>
              <a:t>Understand and discuss ‘</a:t>
            </a:r>
            <a:r>
              <a:rPr lang="en-US" sz="3300" dirty="0" err="1"/>
              <a:t>Dataopolies</a:t>
            </a:r>
            <a:r>
              <a:rPr lang="en-US" sz="3300" dirty="0"/>
              <a:t>’</a:t>
            </a:r>
          </a:p>
          <a:p>
            <a:pPr algn="ctr"/>
            <a:r>
              <a:rPr lang="en-US" sz="3300" dirty="0"/>
              <a:t>Assessing the market power of digital platforms</a:t>
            </a:r>
          </a:p>
          <a:p>
            <a:pPr algn="ctr"/>
            <a:r>
              <a:rPr lang="en-US" sz="3300" b="1" dirty="0"/>
              <a:t>Does large amounts of data confer a competitive advantage ?</a:t>
            </a:r>
          </a:p>
          <a:p>
            <a:pPr marL="0" indent="0">
              <a:buNone/>
            </a:pPr>
            <a:endParaRPr lang="en-US" dirty="0"/>
          </a:p>
          <a:p>
            <a:pPr marL="0" indent="0" algn="ctr">
              <a:buNone/>
            </a:pPr>
            <a:r>
              <a:rPr lang="en-US" sz="3300" u="sng" dirty="0"/>
              <a:t>An important debate, e.g. :</a:t>
            </a:r>
          </a:p>
          <a:p>
            <a:pPr marL="0" indent="0">
              <a:buNone/>
            </a:pPr>
            <a:endParaRPr lang="en-US" dirty="0"/>
          </a:p>
          <a:p>
            <a:pPr marL="0" indent="0">
              <a:buNone/>
            </a:pPr>
            <a:r>
              <a:rPr lang="en-US" dirty="0"/>
              <a:t>-Tucker, C., (2018)., ACCC Digital Platforms Inquiry Submission; Anja Lambrecht and Catherine E. Tucker, “Can big data protect a firm from competition?”, Competition Policy International, (2017)</a:t>
            </a:r>
          </a:p>
          <a:p>
            <a:pPr marL="0" indent="0" algn="ctr">
              <a:buNone/>
            </a:pPr>
            <a:r>
              <a:rPr lang="en-US" i="1" dirty="0"/>
              <a:t>versus</a:t>
            </a:r>
            <a:r>
              <a:rPr lang="en-US" dirty="0"/>
              <a:t> </a:t>
            </a:r>
          </a:p>
          <a:p>
            <a:pPr marL="0" indent="0">
              <a:buNone/>
            </a:pPr>
            <a:r>
              <a:rPr lang="en-US" dirty="0"/>
              <a:t>-Cremer, YA de </a:t>
            </a:r>
            <a:r>
              <a:rPr lang="en-US" dirty="0" err="1"/>
              <a:t>Montjoye</a:t>
            </a:r>
            <a:r>
              <a:rPr lang="en-US" dirty="0"/>
              <a:t> and H Schweitzer, Competition policy for the digital era, 4 April (2019)</a:t>
            </a:r>
          </a:p>
        </p:txBody>
      </p:sp>
    </p:spTree>
    <p:extLst>
      <p:ext uri="{BB962C8B-B14F-4D97-AF65-F5344CB8AC3E}">
        <p14:creationId xmlns:p14="http://schemas.microsoft.com/office/powerpoint/2010/main" val="3009518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85CDCA-B87E-450A-8D53-925D798D6EB2}"/>
              </a:ext>
            </a:extLst>
          </p:cNvPr>
          <p:cNvSpPr>
            <a:spLocks noGrp="1"/>
          </p:cNvSpPr>
          <p:nvPr>
            <p:ph type="title"/>
          </p:nvPr>
        </p:nvSpPr>
        <p:spPr>
          <a:xfrm>
            <a:off x="838200" y="95043"/>
            <a:ext cx="10515600" cy="787940"/>
          </a:xfrm>
        </p:spPr>
        <p:txBody>
          <a:bodyPr/>
          <a:lstStyle/>
          <a:p>
            <a:pPr algn="ctr"/>
            <a:r>
              <a:rPr lang="fr-FR" b="1" dirty="0"/>
              <a:t>Organisation</a:t>
            </a:r>
          </a:p>
        </p:txBody>
      </p:sp>
      <p:sp>
        <p:nvSpPr>
          <p:cNvPr id="5" name="ZoneTexte 4">
            <a:extLst>
              <a:ext uri="{FF2B5EF4-FFF2-40B4-BE49-F238E27FC236}">
                <a16:creationId xmlns:a16="http://schemas.microsoft.com/office/drawing/2014/main" id="{DF6767C3-6444-4C5D-A458-6C4F957B6015}"/>
              </a:ext>
            </a:extLst>
          </p:cNvPr>
          <p:cNvSpPr txBox="1"/>
          <p:nvPr/>
        </p:nvSpPr>
        <p:spPr>
          <a:xfrm>
            <a:off x="593384" y="1009343"/>
            <a:ext cx="11001983" cy="369332"/>
          </a:xfrm>
          <a:prstGeom prst="rect">
            <a:avLst/>
          </a:prstGeom>
          <a:noFill/>
        </p:spPr>
        <p:txBody>
          <a:bodyPr wrap="square">
            <a:spAutoFit/>
          </a:bodyPr>
          <a:lstStyle/>
          <a:p>
            <a:pPr marL="0" indent="0" algn="ctr">
              <a:buNone/>
            </a:pPr>
            <a:r>
              <a:rPr lang="fr-FR" b="1" dirty="0"/>
              <a:t>2. ORGANIE GROUPS MEETINGS</a:t>
            </a:r>
            <a:endParaRPr lang="fr-FR" sz="1800" b="1" dirty="0"/>
          </a:p>
        </p:txBody>
      </p:sp>
      <p:sp>
        <p:nvSpPr>
          <p:cNvPr id="9" name="ZoneTexte 8">
            <a:extLst>
              <a:ext uri="{FF2B5EF4-FFF2-40B4-BE49-F238E27FC236}">
                <a16:creationId xmlns:a16="http://schemas.microsoft.com/office/drawing/2014/main" id="{6E26F1AD-996D-4C77-8A9F-341D7E07B35E}"/>
              </a:ext>
            </a:extLst>
          </p:cNvPr>
          <p:cNvSpPr txBox="1"/>
          <p:nvPr/>
        </p:nvSpPr>
        <p:spPr>
          <a:xfrm>
            <a:off x="243189" y="2049882"/>
            <a:ext cx="11702375" cy="2246769"/>
          </a:xfrm>
          <a:prstGeom prst="rect">
            <a:avLst/>
          </a:prstGeom>
          <a:noFill/>
        </p:spPr>
        <p:txBody>
          <a:bodyPr wrap="square">
            <a:spAutoFit/>
          </a:bodyPr>
          <a:lstStyle/>
          <a:p>
            <a:endParaRPr lang="fr-FR" sz="2000" dirty="0"/>
          </a:p>
          <a:p>
            <a:pPr marL="342900" indent="-342900">
              <a:buFont typeface="Arial" panose="020B0604020202020204" pitchFamily="34" charset="0"/>
              <a:buChar char="•"/>
            </a:pPr>
            <a:r>
              <a:rPr lang="fr-FR" sz="2000" b="1" dirty="0"/>
              <a:t>‘Office’ </a:t>
            </a:r>
            <a:r>
              <a:rPr lang="fr-FR" sz="2000" b="1" dirty="0" err="1"/>
              <a:t>hours</a:t>
            </a:r>
            <a:r>
              <a:rPr lang="fr-FR" sz="2000" b="1" dirty="0"/>
              <a:t> (on Fridays , </a:t>
            </a:r>
            <a:r>
              <a:rPr lang="fr-FR" sz="2000" b="1" dirty="0" err="1"/>
              <a:t>between</a:t>
            </a:r>
            <a:r>
              <a:rPr lang="fr-FR" sz="2000" b="1" dirty="0"/>
              <a:t> 12h45-14h off-line (office </a:t>
            </a:r>
            <a:r>
              <a:rPr lang="fr-FR" sz="2000" b="1" dirty="0" err="1"/>
              <a:t>hours</a:t>
            </a:r>
            <a:r>
              <a:rPr lang="fr-FR" sz="2000" b="1" dirty="0"/>
              <a:t>) or 12h-14h online). Meeting by group </a:t>
            </a:r>
            <a:r>
              <a:rPr lang="fr-FR" sz="2000" b="1" dirty="0" err="1"/>
              <a:t>with</a:t>
            </a:r>
            <a:r>
              <a:rPr lang="fr-FR" sz="2000" b="1" dirty="0"/>
              <a:t> </a:t>
            </a:r>
            <a:r>
              <a:rPr lang="fr-FR" sz="2000" b="1" dirty="0" err="1"/>
              <a:t>appointment</a:t>
            </a:r>
            <a:r>
              <a:rPr lang="fr-FR" sz="2000" b="1" dirty="0"/>
              <a:t> (</a:t>
            </a:r>
            <a:r>
              <a:rPr lang="fr-FR" sz="2000" b="1" dirty="0" err="1"/>
              <a:t>please</a:t>
            </a:r>
            <a:r>
              <a:rPr lang="fr-FR" sz="2000" b="1" dirty="0"/>
              <a:t>, </a:t>
            </a:r>
            <a:r>
              <a:rPr lang="fr-FR" sz="2000" b="1" dirty="0" err="1"/>
              <a:t>send</a:t>
            </a:r>
            <a:r>
              <a:rPr lang="fr-FR" sz="2000" b="1" dirty="0"/>
              <a:t> me a mail </a:t>
            </a:r>
            <a:r>
              <a:rPr lang="fr-FR" sz="2000" b="1" dirty="0" err="1"/>
              <a:t>before</a:t>
            </a:r>
            <a:r>
              <a:rPr lang="fr-FR" sz="2000" b="1" dirty="0"/>
              <a:t>)</a:t>
            </a:r>
          </a:p>
          <a:p>
            <a:endParaRPr lang="fr-FR" sz="2000" b="1" dirty="0"/>
          </a:p>
          <a:p>
            <a:pPr marL="342900" indent="-342900">
              <a:buFont typeface="Arial" panose="020B0604020202020204" pitchFamily="34" charset="0"/>
              <a:buChar char="•"/>
            </a:pPr>
            <a:r>
              <a:rPr lang="fr-FR" sz="2000" b="1" dirty="0"/>
              <a:t>‘Oral </a:t>
            </a:r>
            <a:r>
              <a:rPr lang="fr-FR" sz="2000" b="1" dirty="0" err="1"/>
              <a:t>presentation</a:t>
            </a:r>
            <a:r>
              <a:rPr lang="fr-FR" sz="2000" b="1" dirty="0"/>
              <a:t>’ in </a:t>
            </a:r>
            <a:r>
              <a:rPr lang="fr-FR" sz="2000" b="1" dirty="0" err="1"/>
              <a:t>November</a:t>
            </a:r>
            <a:r>
              <a:rPr lang="fr-FR" sz="2000" b="1" dirty="0"/>
              <a:t> (by group) + first draft (first version)</a:t>
            </a:r>
          </a:p>
          <a:p>
            <a:pPr marL="342900" indent="-342900">
              <a:buFont typeface="Arial" panose="020B0604020202020204" pitchFamily="34" charset="0"/>
              <a:buChar char="•"/>
            </a:pPr>
            <a:endParaRPr lang="fr-FR" sz="2000" b="1" dirty="0"/>
          </a:p>
          <a:p>
            <a:pPr marL="342900" indent="-342900">
              <a:buFont typeface="Arial" panose="020B0604020202020204" pitchFamily="34" charset="0"/>
              <a:buChar char="•"/>
            </a:pPr>
            <a:r>
              <a:rPr lang="fr-FR" sz="2000" b="1" dirty="0"/>
              <a:t>End of </a:t>
            </a:r>
            <a:r>
              <a:rPr lang="fr-FR" sz="2000" b="1" dirty="0" err="1"/>
              <a:t>December</a:t>
            </a:r>
            <a:r>
              <a:rPr lang="fr-FR" sz="2000" b="1" dirty="0"/>
              <a:t> or first </a:t>
            </a:r>
            <a:r>
              <a:rPr lang="fr-FR" sz="2000" b="1" dirty="0" err="1"/>
              <a:t>week</a:t>
            </a:r>
            <a:r>
              <a:rPr lang="fr-FR" sz="2000" b="1" dirty="0"/>
              <a:t> of </a:t>
            </a:r>
            <a:r>
              <a:rPr lang="fr-FR" sz="2000" b="1" dirty="0" err="1"/>
              <a:t>january</a:t>
            </a:r>
            <a:r>
              <a:rPr lang="fr-FR" sz="2000" b="1" dirty="0"/>
              <a:t>: due date (final draft)</a:t>
            </a:r>
            <a:endParaRPr lang="fr-FR" sz="2000" dirty="0"/>
          </a:p>
        </p:txBody>
      </p:sp>
    </p:spTree>
    <p:extLst>
      <p:ext uri="{BB962C8B-B14F-4D97-AF65-F5344CB8AC3E}">
        <p14:creationId xmlns:p14="http://schemas.microsoft.com/office/powerpoint/2010/main" val="156514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AB3E-8C59-4DF8-B9F0-182E1122FEC7}"/>
              </a:ext>
            </a:extLst>
          </p:cNvPr>
          <p:cNvSpPr>
            <a:spLocks noGrp="1"/>
          </p:cNvSpPr>
          <p:nvPr>
            <p:ph type="title"/>
          </p:nvPr>
        </p:nvSpPr>
        <p:spPr>
          <a:xfrm>
            <a:off x="838200" y="346463"/>
            <a:ext cx="10515600" cy="1325563"/>
          </a:xfrm>
        </p:spPr>
        <p:txBody>
          <a:bodyPr/>
          <a:lstStyle/>
          <a:p>
            <a:pPr algn="ctr"/>
            <a:r>
              <a:rPr lang="en-US" b="1" dirty="0"/>
              <a:t>Facebook’s and Google’s collection of data</a:t>
            </a:r>
          </a:p>
        </p:txBody>
      </p:sp>
      <p:sp>
        <p:nvSpPr>
          <p:cNvPr id="3" name="Content Placeholder 2">
            <a:extLst>
              <a:ext uri="{FF2B5EF4-FFF2-40B4-BE49-F238E27FC236}">
                <a16:creationId xmlns:a16="http://schemas.microsoft.com/office/drawing/2014/main" id="{E61181E1-113C-4185-BB5F-2B2F79880D5B}"/>
              </a:ext>
            </a:extLst>
          </p:cNvPr>
          <p:cNvSpPr>
            <a:spLocks noGrp="1"/>
          </p:cNvSpPr>
          <p:nvPr>
            <p:ph idx="1"/>
          </p:nvPr>
        </p:nvSpPr>
        <p:spPr/>
        <p:txBody>
          <a:bodyPr/>
          <a:lstStyle/>
          <a:p>
            <a:pPr marL="0" indent="0" algn="ctr">
              <a:buNone/>
            </a:pPr>
            <a:r>
              <a:rPr lang="en-US" dirty="0"/>
              <a:t>Note : </a:t>
            </a:r>
          </a:p>
          <a:p>
            <a:r>
              <a:rPr lang="en-US" dirty="0"/>
              <a:t>Personal data (see GDPR) are extremely heterogenous (individual-level data, bundled individual-level data, aggregated-level data, high frequencies data…)</a:t>
            </a:r>
          </a:p>
          <a:p>
            <a:r>
              <a:rPr lang="en-US" dirty="0"/>
              <a:t>Personal data can be categorized as volunteered, observed, or inferred.</a:t>
            </a:r>
          </a:p>
          <a:p>
            <a:pPr marL="0" indent="0">
              <a:buNone/>
            </a:pPr>
            <a:endParaRPr lang="en-US" dirty="0"/>
          </a:p>
        </p:txBody>
      </p:sp>
    </p:spTree>
    <p:extLst>
      <p:ext uri="{BB962C8B-B14F-4D97-AF65-F5344CB8AC3E}">
        <p14:creationId xmlns:p14="http://schemas.microsoft.com/office/powerpoint/2010/main" val="305668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AB3E-8C59-4DF8-B9F0-182E1122FEC7}"/>
              </a:ext>
            </a:extLst>
          </p:cNvPr>
          <p:cNvSpPr>
            <a:spLocks noGrp="1"/>
          </p:cNvSpPr>
          <p:nvPr>
            <p:ph type="title"/>
          </p:nvPr>
        </p:nvSpPr>
        <p:spPr>
          <a:xfrm>
            <a:off x="838200" y="346463"/>
            <a:ext cx="10515600" cy="1325563"/>
          </a:xfrm>
        </p:spPr>
        <p:txBody>
          <a:bodyPr/>
          <a:lstStyle/>
          <a:p>
            <a:pPr algn="ctr"/>
            <a:r>
              <a:rPr lang="en-US" b="1" dirty="0"/>
              <a:t>Facebook’s collection of data </a:t>
            </a:r>
            <a:r>
              <a:rPr lang="en-US" sz="3600" b="1" dirty="0"/>
              <a:t>(see ACCC report)</a:t>
            </a:r>
            <a:endParaRPr lang="en-US" b="1" dirty="0"/>
          </a:p>
        </p:txBody>
      </p:sp>
      <p:sp>
        <p:nvSpPr>
          <p:cNvPr id="3" name="Content Placeholder 2">
            <a:extLst>
              <a:ext uri="{FF2B5EF4-FFF2-40B4-BE49-F238E27FC236}">
                <a16:creationId xmlns:a16="http://schemas.microsoft.com/office/drawing/2014/main" id="{E61181E1-113C-4185-BB5F-2B2F79880D5B}"/>
              </a:ext>
            </a:extLst>
          </p:cNvPr>
          <p:cNvSpPr>
            <a:spLocks noGrp="1"/>
          </p:cNvSpPr>
          <p:nvPr>
            <p:ph idx="1"/>
          </p:nvPr>
        </p:nvSpPr>
        <p:spPr/>
        <p:txBody>
          <a:bodyPr/>
          <a:lstStyle/>
          <a:p>
            <a:r>
              <a:rPr lang="en-US" u="sng" dirty="0"/>
              <a:t>Registered user sign up data on platform: </a:t>
            </a:r>
          </a:p>
          <a:p>
            <a:pPr marL="0" indent="0">
              <a:buNone/>
            </a:pPr>
            <a:r>
              <a:rPr lang="en-US" dirty="0"/>
              <a:t>name, surname, gender, date of birth, phone number</a:t>
            </a:r>
          </a:p>
          <a:p>
            <a:r>
              <a:rPr lang="en-US" u="sng" dirty="0"/>
              <a:t>On Facebook platform: </a:t>
            </a:r>
          </a:p>
          <a:p>
            <a:pPr marL="0" indent="0">
              <a:buNone/>
            </a:pPr>
            <a:r>
              <a:rPr lang="en-US" dirty="0"/>
              <a:t>pages liked/followed, friend network, content or ads liked/commented/clicked on, time spend looking at ads, phone contact details</a:t>
            </a:r>
          </a:p>
          <a:p>
            <a:r>
              <a:rPr lang="en-US" u="sng" dirty="0"/>
              <a:t>Idem (same personal details) on: </a:t>
            </a:r>
          </a:p>
          <a:p>
            <a:pPr marL="0" indent="0">
              <a:buNone/>
            </a:pPr>
            <a:r>
              <a:rPr lang="en-US" dirty="0"/>
              <a:t>Instagram, WhatsApp, Messenger (+ people messaged)</a:t>
            </a:r>
          </a:p>
          <a:p>
            <a:pPr marL="0" indent="0">
              <a:buNone/>
            </a:pPr>
            <a:endParaRPr lang="en-US" dirty="0"/>
          </a:p>
        </p:txBody>
      </p:sp>
    </p:spTree>
    <p:extLst>
      <p:ext uri="{BB962C8B-B14F-4D97-AF65-F5344CB8AC3E}">
        <p14:creationId xmlns:p14="http://schemas.microsoft.com/office/powerpoint/2010/main" val="2672626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AB3E-8C59-4DF8-B9F0-182E1122FEC7}"/>
              </a:ext>
            </a:extLst>
          </p:cNvPr>
          <p:cNvSpPr>
            <a:spLocks noGrp="1"/>
          </p:cNvSpPr>
          <p:nvPr>
            <p:ph type="title"/>
          </p:nvPr>
        </p:nvSpPr>
        <p:spPr>
          <a:xfrm>
            <a:off x="838200" y="346463"/>
            <a:ext cx="10515600" cy="1325563"/>
          </a:xfrm>
        </p:spPr>
        <p:txBody>
          <a:bodyPr/>
          <a:lstStyle/>
          <a:p>
            <a:pPr algn="ctr"/>
            <a:r>
              <a:rPr lang="en-US" b="1" dirty="0"/>
              <a:t>Facebook’s collection of data </a:t>
            </a:r>
            <a:r>
              <a:rPr lang="en-US" sz="3600" b="1" dirty="0"/>
              <a:t>(see ACCC report)</a:t>
            </a:r>
            <a:endParaRPr lang="en-US" b="1" dirty="0"/>
          </a:p>
        </p:txBody>
      </p:sp>
      <p:sp>
        <p:nvSpPr>
          <p:cNvPr id="3" name="Content Placeholder 2">
            <a:extLst>
              <a:ext uri="{FF2B5EF4-FFF2-40B4-BE49-F238E27FC236}">
                <a16:creationId xmlns:a16="http://schemas.microsoft.com/office/drawing/2014/main" id="{E61181E1-113C-4185-BB5F-2B2F79880D5B}"/>
              </a:ext>
            </a:extLst>
          </p:cNvPr>
          <p:cNvSpPr>
            <a:spLocks noGrp="1"/>
          </p:cNvSpPr>
          <p:nvPr>
            <p:ph idx="1"/>
          </p:nvPr>
        </p:nvSpPr>
        <p:spPr/>
        <p:txBody>
          <a:bodyPr/>
          <a:lstStyle/>
          <a:p>
            <a:r>
              <a:rPr lang="en-US" u="sng" dirty="0"/>
              <a:t>Facebook’s off platform: </a:t>
            </a:r>
          </a:p>
          <a:p>
            <a:pPr>
              <a:buFont typeface="Wingdings" panose="05000000000000000000" pitchFamily="2" charset="2"/>
              <a:buChar char="q"/>
            </a:pPr>
            <a:r>
              <a:rPr lang="en-US" dirty="0"/>
              <a:t>Personal data collection on users visiting websites or using apps (through Apple’s App Store or Google Play), including:</a:t>
            </a:r>
          </a:p>
          <a:p>
            <a:pPr>
              <a:buFontTx/>
              <a:buChar char="-"/>
            </a:pPr>
            <a:r>
              <a:rPr lang="en-US" dirty="0"/>
              <a:t>Device data (OS, battery level, browser type, device id, IP address, location, cookies, </a:t>
            </a:r>
            <a:r>
              <a:rPr lang="en-US" dirty="0" err="1"/>
              <a:t>etc</a:t>
            </a:r>
            <a:endParaRPr lang="en-US" dirty="0"/>
          </a:p>
          <a:p>
            <a:pPr>
              <a:buFontTx/>
              <a:buChar char="-"/>
            </a:pPr>
            <a:r>
              <a:rPr lang="en-US" dirty="0"/>
              <a:t>Payment data on Facebook platform (such as game purchases or donations), billing address, credit card details</a:t>
            </a:r>
          </a:p>
          <a:p>
            <a:pPr>
              <a:buFont typeface="Wingdings" panose="05000000000000000000" pitchFamily="2" charset="2"/>
              <a:buChar char="q"/>
            </a:pPr>
            <a:r>
              <a:rPr lang="en-US" dirty="0"/>
              <a:t>Facebook like/share buttons</a:t>
            </a:r>
          </a:p>
          <a:p>
            <a:pPr>
              <a:buFont typeface="Wingdings" panose="05000000000000000000" pitchFamily="2" charset="2"/>
              <a:buChar char="q"/>
            </a:pPr>
            <a:r>
              <a:rPr lang="en-US" dirty="0"/>
              <a:t>Facebook login (sign-up to services or websites)</a:t>
            </a:r>
          </a:p>
        </p:txBody>
      </p:sp>
    </p:spTree>
    <p:extLst>
      <p:ext uri="{BB962C8B-B14F-4D97-AF65-F5344CB8AC3E}">
        <p14:creationId xmlns:p14="http://schemas.microsoft.com/office/powerpoint/2010/main" val="18667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AB3E-8C59-4DF8-B9F0-182E1122FEC7}"/>
              </a:ext>
            </a:extLst>
          </p:cNvPr>
          <p:cNvSpPr>
            <a:spLocks noGrp="1"/>
          </p:cNvSpPr>
          <p:nvPr>
            <p:ph type="title"/>
          </p:nvPr>
        </p:nvSpPr>
        <p:spPr>
          <a:xfrm>
            <a:off x="838200" y="346463"/>
            <a:ext cx="10515600" cy="1325563"/>
          </a:xfrm>
        </p:spPr>
        <p:txBody>
          <a:bodyPr/>
          <a:lstStyle/>
          <a:p>
            <a:pPr algn="ctr"/>
            <a:r>
              <a:rPr lang="en-US" b="1" dirty="0"/>
              <a:t>Facebook’s collection of data </a:t>
            </a:r>
            <a:r>
              <a:rPr lang="en-US" sz="3600" b="1" dirty="0"/>
              <a:t>(see ACCC report)</a:t>
            </a:r>
            <a:endParaRPr lang="en-US" b="1" dirty="0"/>
          </a:p>
        </p:txBody>
      </p:sp>
      <p:sp>
        <p:nvSpPr>
          <p:cNvPr id="3" name="Content Placeholder 2">
            <a:extLst>
              <a:ext uri="{FF2B5EF4-FFF2-40B4-BE49-F238E27FC236}">
                <a16:creationId xmlns:a16="http://schemas.microsoft.com/office/drawing/2014/main" id="{E61181E1-113C-4185-BB5F-2B2F79880D5B}"/>
              </a:ext>
            </a:extLst>
          </p:cNvPr>
          <p:cNvSpPr>
            <a:spLocks noGrp="1"/>
          </p:cNvSpPr>
          <p:nvPr>
            <p:ph idx="1"/>
          </p:nvPr>
        </p:nvSpPr>
        <p:spPr/>
        <p:txBody>
          <a:bodyPr>
            <a:normAutofit lnSpcReduction="10000"/>
          </a:bodyPr>
          <a:lstStyle/>
          <a:p>
            <a:r>
              <a:rPr lang="en-US" u="sng" dirty="0"/>
              <a:t>Facebook’s off platform: </a:t>
            </a:r>
          </a:p>
          <a:p>
            <a:pPr>
              <a:buFont typeface="Wingdings" panose="05000000000000000000" pitchFamily="2" charset="2"/>
              <a:buChar char="q"/>
            </a:pPr>
            <a:r>
              <a:rPr lang="en-US" dirty="0"/>
              <a:t>Facebook pixel (piece of code on app or website in order to monitor usage and track performance of ad campaigns)</a:t>
            </a:r>
          </a:p>
          <a:p>
            <a:pPr>
              <a:buFont typeface="Wingdings" panose="05000000000000000000" pitchFamily="2" charset="2"/>
              <a:buChar char="q"/>
            </a:pPr>
            <a:r>
              <a:rPr lang="en-US" dirty="0"/>
              <a:t>Nb: “Facebook Business Tools”= Facebook like button, Facebook login, Facebook analytics: data are transmitted to Facebook (via APIs) the moment the user calls up one of this third party</a:t>
            </a:r>
          </a:p>
          <a:p>
            <a:pPr marL="0" indent="0" algn="ctr">
              <a:buNone/>
            </a:pPr>
            <a:r>
              <a:rPr lang="en-US" u="sng" dirty="0"/>
              <a:t>CONCLUSION: </a:t>
            </a:r>
          </a:p>
          <a:p>
            <a:pPr marL="0" indent="0">
              <a:buNone/>
            </a:pPr>
            <a:r>
              <a:rPr lang="en-US" dirty="0"/>
              <a:t>Facebook can collect large amount of personal information on its own platforms but also on many third parties without paid for it (data brokers). </a:t>
            </a:r>
          </a:p>
        </p:txBody>
      </p:sp>
    </p:spTree>
    <p:extLst>
      <p:ext uri="{BB962C8B-B14F-4D97-AF65-F5344CB8AC3E}">
        <p14:creationId xmlns:p14="http://schemas.microsoft.com/office/powerpoint/2010/main" val="2092761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AB3E-8C59-4DF8-B9F0-182E1122FEC7}"/>
              </a:ext>
            </a:extLst>
          </p:cNvPr>
          <p:cNvSpPr>
            <a:spLocks noGrp="1"/>
          </p:cNvSpPr>
          <p:nvPr>
            <p:ph type="title"/>
          </p:nvPr>
        </p:nvSpPr>
        <p:spPr>
          <a:xfrm>
            <a:off x="838200" y="346463"/>
            <a:ext cx="10515600" cy="1325563"/>
          </a:xfrm>
        </p:spPr>
        <p:txBody>
          <a:bodyPr/>
          <a:lstStyle/>
          <a:p>
            <a:pPr algn="ctr"/>
            <a:r>
              <a:rPr lang="en-US" b="1" dirty="0"/>
              <a:t>Google’s collection of data </a:t>
            </a:r>
            <a:r>
              <a:rPr lang="en-US" sz="3600" b="1" dirty="0"/>
              <a:t>(see ACCC report)</a:t>
            </a:r>
            <a:endParaRPr lang="en-US" b="1" dirty="0"/>
          </a:p>
        </p:txBody>
      </p:sp>
      <p:sp>
        <p:nvSpPr>
          <p:cNvPr id="3" name="Content Placeholder 2">
            <a:extLst>
              <a:ext uri="{FF2B5EF4-FFF2-40B4-BE49-F238E27FC236}">
                <a16:creationId xmlns:a16="http://schemas.microsoft.com/office/drawing/2014/main" id="{E61181E1-113C-4185-BB5F-2B2F79880D5B}"/>
              </a:ext>
            </a:extLst>
          </p:cNvPr>
          <p:cNvSpPr>
            <a:spLocks noGrp="1"/>
          </p:cNvSpPr>
          <p:nvPr>
            <p:ph idx="1"/>
          </p:nvPr>
        </p:nvSpPr>
        <p:spPr/>
        <p:txBody>
          <a:bodyPr>
            <a:normAutofit lnSpcReduction="10000"/>
          </a:bodyPr>
          <a:lstStyle/>
          <a:p>
            <a:r>
              <a:rPr lang="en-US" u="sng" dirty="0"/>
              <a:t>Registered user sign up data: </a:t>
            </a:r>
          </a:p>
          <a:p>
            <a:pPr marL="0" indent="0">
              <a:buNone/>
            </a:pPr>
            <a:r>
              <a:rPr lang="en-US" dirty="0"/>
              <a:t>name, surname, gender, date of birth, phone number</a:t>
            </a:r>
          </a:p>
          <a:p>
            <a:r>
              <a:rPr lang="en-US" u="sng" dirty="0"/>
              <a:t>On Google platform: </a:t>
            </a:r>
          </a:p>
          <a:p>
            <a:pPr marL="0" indent="0">
              <a:buNone/>
            </a:pPr>
            <a:r>
              <a:rPr lang="en-US" dirty="0"/>
              <a:t>search, content or ads liked/commented/clicked on, time spend looking at ads, maps, YouTube, Gmail, Blogger</a:t>
            </a:r>
          </a:p>
          <a:p>
            <a:r>
              <a:rPr lang="en-US" u="sng" dirty="0"/>
              <a:t>Device data: </a:t>
            </a:r>
          </a:p>
          <a:p>
            <a:pPr>
              <a:buFont typeface="Courier New" panose="02070309020205020404" pitchFamily="49" charset="0"/>
              <a:buChar char="o"/>
            </a:pPr>
            <a:r>
              <a:rPr lang="en-US" dirty="0"/>
              <a:t>from Android phones, Google Pixel, Google Home</a:t>
            </a:r>
          </a:p>
          <a:p>
            <a:pPr>
              <a:buFont typeface="Courier New" panose="02070309020205020404" pitchFamily="49" charset="0"/>
              <a:buChar char="o"/>
            </a:pPr>
            <a:r>
              <a:rPr lang="en-US" dirty="0"/>
              <a:t>Data collection via mobile apps (YouTube, Gmail, Chrome)</a:t>
            </a:r>
          </a:p>
          <a:p>
            <a:pPr>
              <a:buFont typeface="Courier New" panose="02070309020205020404" pitchFamily="49" charset="0"/>
              <a:buChar char="o"/>
            </a:pPr>
            <a:r>
              <a:rPr lang="en-US" dirty="0"/>
              <a:t>IP address, location, device </a:t>
            </a:r>
            <a:r>
              <a:rPr lang="en-US" dirty="0" err="1"/>
              <a:t>attributes,etc</a:t>
            </a:r>
            <a:r>
              <a:rPr lang="en-US" dirty="0"/>
              <a:t>.</a:t>
            </a:r>
          </a:p>
          <a:p>
            <a:pPr marL="0" indent="0">
              <a:buNone/>
            </a:pPr>
            <a:endParaRPr lang="en-US" dirty="0"/>
          </a:p>
        </p:txBody>
      </p:sp>
    </p:spTree>
    <p:extLst>
      <p:ext uri="{BB962C8B-B14F-4D97-AF65-F5344CB8AC3E}">
        <p14:creationId xmlns:p14="http://schemas.microsoft.com/office/powerpoint/2010/main" val="1512373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AB3E-8C59-4DF8-B9F0-182E1122FEC7}"/>
              </a:ext>
            </a:extLst>
          </p:cNvPr>
          <p:cNvSpPr>
            <a:spLocks noGrp="1"/>
          </p:cNvSpPr>
          <p:nvPr>
            <p:ph type="title"/>
          </p:nvPr>
        </p:nvSpPr>
        <p:spPr>
          <a:xfrm>
            <a:off x="838200" y="346463"/>
            <a:ext cx="10515600" cy="1325563"/>
          </a:xfrm>
        </p:spPr>
        <p:txBody>
          <a:bodyPr/>
          <a:lstStyle/>
          <a:p>
            <a:pPr algn="ctr"/>
            <a:r>
              <a:rPr lang="en-US" b="1" dirty="0"/>
              <a:t>Google’s collection of data </a:t>
            </a:r>
            <a:r>
              <a:rPr lang="en-US" sz="3600" b="1" dirty="0"/>
              <a:t>(see ACCC report)</a:t>
            </a:r>
            <a:endParaRPr lang="en-US" b="1" dirty="0"/>
          </a:p>
        </p:txBody>
      </p:sp>
      <p:sp>
        <p:nvSpPr>
          <p:cNvPr id="3" name="Content Placeholder 2">
            <a:extLst>
              <a:ext uri="{FF2B5EF4-FFF2-40B4-BE49-F238E27FC236}">
                <a16:creationId xmlns:a16="http://schemas.microsoft.com/office/drawing/2014/main" id="{E61181E1-113C-4185-BB5F-2B2F79880D5B}"/>
              </a:ext>
            </a:extLst>
          </p:cNvPr>
          <p:cNvSpPr>
            <a:spLocks noGrp="1"/>
          </p:cNvSpPr>
          <p:nvPr>
            <p:ph idx="1"/>
          </p:nvPr>
        </p:nvSpPr>
        <p:spPr/>
        <p:txBody>
          <a:bodyPr>
            <a:normAutofit fontScale="85000" lnSpcReduction="20000"/>
          </a:bodyPr>
          <a:lstStyle/>
          <a:p>
            <a:r>
              <a:rPr lang="en-US" u="sng" dirty="0"/>
              <a:t>Off platform data: </a:t>
            </a:r>
          </a:p>
          <a:p>
            <a:pPr marL="0" indent="0">
              <a:buNone/>
            </a:pPr>
            <a:r>
              <a:rPr lang="en-US" dirty="0"/>
              <a:t>Data collected via websites using Google APIs such as Google Analytics, Google Ad Manager, Google Ads/AdSense, log-ins to sign-up for services/websites using Google account credentials</a:t>
            </a:r>
          </a:p>
          <a:p>
            <a:r>
              <a:rPr lang="en-US" u="sng" dirty="0"/>
              <a:t>Internet of Things data: </a:t>
            </a:r>
          </a:p>
          <a:p>
            <a:pPr marL="0" indent="0">
              <a:buNone/>
            </a:pPr>
            <a:r>
              <a:rPr lang="en-US" dirty="0"/>
              <a:t>Google Home, Nest, smoke alarms, indoor and outdoor cameras, thermostats, </a:t>
            </a:r>
            <a:r>
              <a:rPr lang="en-US" dirty="0" err="1"/>
              <a:t>etc</a:t>
            </a:r>
            <a:endParaRPr lang="en-US" dirty="0"/>
          </a:p>
          <a:p>
            <a:r>
              <a:rPr lang="en-US" u="sng" dirty="0"/>
              <a:t>Payment data: </a:t>
            </a:r>
          </a:p>
          <a:p>
            <a:pPr marL="0" indent="0">
              <a:buNone/>
            </a:pPr>
            <a:r>
              <a:rPr lang="en-US" dirty="0"/>
              <a:t>‘Google Pay’ can collect data such as purchase history, credit cards details, billing address</a:t>
            </a:r>
          </a:p>
          <a:p>
            <a:r>
              <a:rPr lang="en-US" u="sng" dirty="0"/>
              <a:t>Google Software Development Kits (SDKs):</a:t>
            </a:r>
          </a:p>
          <a:p>
            <a:pPr marL="0" indent="0">
              <a:buNone/>
            </a:pPr>
            <a:r>
              <a:rPr lang="en-US" dirty="0"/>
              <a:t>Installed on websites/apps allows Google to collect data</a:t>
            </a:r>
          </a:p>
          <a:p>
            <a:pPr marL="0" indent="0" algn="ctr">
              <a:buNone/>
            </a:pPr>
            <a:r>
              <a:rPr lang="en-US" u="sng" dirty="0"/>
              <a:t>CONCLUSION</a:t>
            </a:r>
            <a:r>
              <a:rPr lang="en-US" dirty="0"/>
              <a:t>: Google does not pay a monetary fee to access high quality data.</a:t>
            </a:r>
          </a:p>
          <a:p>
            <a:pPr marL="0" indent="0">
              <a:buNone/>
            </a:pPr>
            <a:endParaRPr lang="en-US" dirty="0"/>
          </a:p>
        </p:txBody>
      </p:sp>
    </p:spTree>
    <p:extLst>
      <p:ext uri="{BB962C8B-B14F-4D97-AF65-F5344CB8AC3E}">
        <p14:creationId xmlns:p14="http://schemas.microsoft.com/office/powerpoint/2010/main" val="209335561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186036</TotalTime>
  <Words>2691</Words>
  <Application>Microsoft Office PowerPoint</Application>
  <PresentationFormat>Widescreen</PresentationFormat>
  <Paragraphs>181</Paragraphs>
  <Slides>30</Slides>
  <Notes>0</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-apple-system</vt:lpstr>
      <vt:lpstr>Arial</vt:lpstr>
      <vt:lpstr>Calibri</vt:lpstr>
      <vt:lpstr>Calibri Light</vt:lpstr>
      <vt:lpstr>Courier New</vt:lpstr>
      <vt:lpstr>Crimson Text</vt:lpstr>
      <vt:lpstr>MinionPro-Regular</vt:lpstr>
      <vt:lpstr>Times New Roman</vt:lpstr>
      <vt:lpstr>TimesNewRomanPSMT</vt:lpstr>
      <vt:lpstr>Wingdings</vt:lpstr>
      <vt:lpstr>Thème Office</vt:lpstr>
      <vt:lpstr>Outils d’Analyse de la Société Numérique Sept. 2021</vt:lpstr>
      <vt:lpstr>PowerPoint Presentation</vt:lpstr>
      <vt:lpstr>0. Goals</vt:lpstr>
      <vt:lpstr>Facebook’s and Google’s collection of data</vt:lpstr>
      <vt:lpstr>Facebook’s collection of data (see ACCC report)</vt:lpstr>
      <vt:lpstr>Facebook’s collection of data (see ACCC report)</vt:lpstr>
      <vt:lpstr>Facebook’s collection of data (see ACCC report)</vt:lpstr>
      <vt:lpstr>Google’s collection of data (see ACCC report)</vt:lpstr>
      <vt:lpstr>Google’s collection of data (see ACCC report)</vt:lpstr>
      <vt:lpstr>Introduction</vt:lpstr>
      <vt:lpstr>I. Context</vt:lpstr>
      <vt:lpstr>PowerPoint Presentation</vt:lpstr>
      <vt:lpstr>PowerPoint Presentation</vt:lpstr>
      <vt:lpstr>PowerPoint Presentation</vt:lpstr>
      <vt:lpstr>PowerPoint Presentation</vt:lpstr>
      <vt:lpstr>I. Context December 2020: EU ‘Digital Services Act’ and ‘Digital Markets Act’</vt:lpstr>
      <vt:lpstr>I. Context</vt:lpstr>
      <vt:lpstr>I. Context Competition in digital markets and market power</vt:lpstr>
      <vt:lpstr>I. Context Competition in digital markets and market power</vt:lpstr>
      <vt:lpstr>I. Context Competition in digital markets and market power</vt:lpstr>
      <vt:lpstr>I. Context Competition policy for the Digital Era (Crémer et al. 2019)</vt:lpstr>
      <vt:lpstr>I. Context Data-opolies</vt:lpstr>
      <vt:lpstr>I. Context Data-opolies</vt:lpstr>
      <vt:lpstr>I. Context Data-driven regulation</vt:lpstr>
      <vt:lpstr>I. Context Computational Social Science</vt:lpstr>
      <vt:lpstr>I. Context Social Physics</vt:lpstr>
      <vt:lpstr>I. Context Economics and Data Sciences</vt:lpstr>
      <vt:lpstr>II. Topic</vt:lpstr>
      <vt:lpstr>III. Organisation</vt:lpstr>
      <vt:lpstr>Organisation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ISE Computational Economics</dc:title>
  <dc:creator>Fabrice</dc:creator>
  <cp:lastModifiedBy>Fabrice Le Guel</cp:lastModifiedBy>
  <cp:revision>709</cp:revision>
  <dcterms:created xsi:type="dcterms:W3CDTF">2019-09-03T12:18:47Z</dcterms:created>
  <dcterms:modified xsi:type="dcterms:W3CDTF">2021-10-01T13:33:58Z</dcterms:modified>
</cp:coreProperties>
</file>