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70" r:id="rId9"/>
    <p:sldId id="262" r:id="rId10"/>
    <p:sldId id="264" r:id="rId11"/>
    <p:sldId id="265" r:id="rId12"/>
    <p:sldId id="271" r:id="rId13"/>
    <p:sldId id="272" r:id="rId14"/>
    <p:sldId id="273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918" y="-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101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5125" y="368141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699" y="0"/>
                </a:moveTo>
                <a:lnTo>
                  <a:pt x="0" y="3176699"/>
                </a:lnTo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147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0C126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932" y="0"/>
            <a:ext cx="2585085" cy="6858000"/>
          </a:xfrm>
          <a:custGeom>
            <a:avLst/>
            <a:gdLst/>
            <a:ahLst/>
            <a:cxnLst/>
            <a:rect l="l" t="t" r="r" b="b"/>
            <a:pathLst>
              <a:path w="2585084" h="6858000">
                <a:moveTo>
                  <a:pt x="2584686" y="6857999"/>
                </a:moveTo>
                <a:lnTo>
                  <a:pt x="1206857" y="6857999"/>
                </a:lnTo>
                <a:lnTo>
                  <a:pt x="0" y="0"/>
                </a:lnTo>
                <a:lnTo>
                  <a:pt x="2584686" y="0"/>
                </a:lnTo>
                <a:lnTo>
                  <a:pt x="2584686" y="6857999"/>
                </a:lnTo>
                <a:close/>
              </a:path>
            </a:pathLst>
          </a:custGeom>
          <a:solidFill>
            <a:srgbClr val="90C12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2332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99" y="3809999"/>
                </a:moveTo>
                <a:lnTo>
                  <a:pt x="0" y="3809999"/>
                </a:lnTo>
                <a:lnTo>
                  <a:pt x="3259799" y="0"/>
                </a:lnTo>
                <a:lnTo>
                  <a:pt x="3259799" y="3809999"/>
                </a:lnTo>
                <a:close/>
              </a:path>
            </a:pathLst>
          </a:custGeom>
          <a:solidFill>
            <a:srgbClr val="54A021">
              <a:alpha val="7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543" y="0"/>
            <a:ext cx="2847975" cy="6858000"/>
          </a:xfrm>
          <a:custGeom>
            <a:avLst/>
            <a:gdLst/>
            <a:ahLst/>
            <a:cxnLst/>
            <a:rect l="l" t="t" r="r" b="b"/>
            <a:pathLst>
              <a:path w="2847975" h="6858000">
                <a:moveTo>
                  <a:pt x="2847825" y="6857999"/>
                </a:moveTo>
                <a:lnTo>
                  <a:pt x="2464713" y="6857999"/>
                </a:lnTo>
                <a:lnTo>
                  <a:pt x="0" y="0"/>
                </a:lnTo>
                <a:lnTo>
                  <a:pt x="2847825" y="0"/>
                </a:lnTo>
                <a:lnTo>
                  <a:pt x="2847825" y="6857999"/>
                </a:lnTo>
                <a:close/>
              </a:path>
            </a:pathLst>
          </a:custGeom>
          <a:solidFill>
            <a:srgbClr val="3E7818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8730" y="0"/>
            <a:ext cx="1290320" cy="6849745"/>
          </a:xfrm>
          <a:custGeom>
            <a:avLst/>
            <a:gdLst/>
            <a:ahLst/>
            <a:cxnLst/>
            <a:rect l="l" t="t" r="r" b="b"/>
            <a:pathLst>
              <a:path w="1290320" h="6849745">
                <a:moveTo>
                  <a:pt x="1290093" y="6849532"/>
                </a:moveTo>
                <a:lnTo>
                  <a:pt x="0" y="6849532"/>
                </a:lnTo>
                <a:lnTo>
                  <a:pt x="1018476" y="0"/>
                </a:lnTo>
                <a:lnTo>
                  <a:pt x="1290093" y="0"/>
                </a:lnTo>
                <a:lnTo>
                  <a:pt x="1290093" y="6849532"/>
                </a:lnTo>
                <a:close/>
              </a:path>
            </a:pathLst>
          </a:custGeom>
          <a:solidFill>
            <a:srgbClr val="BEE471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40369" y="0"/>
            <a:ext cx="1249045" cy="6849745"/>
          </a:xfrm>
          <a:custGeom>
            <a:avLst/>
            <a:gdLst/>
            <a:ahLst/>
            <a:cxnLst/>
            <a:rect l="l" t="t" r="r" b="b"/>
            <a:pathLst>
              <a:path w="1249045" h="6849745">
                <a:moveTo>
                  <a:pt x="1248455" y="6849532"/>
                </a:moveTo>
                <a:lnTo>
                  <a:pt x="1108012" y="6849532"/>
                </a:lnTo>
                <a:lnTo>
                  <a:pt x="0" y="0"/>
                </a:lnTo>
                <a:lnTo>
                  <a:pt x="1248455" y="0"/>
                </a:lnTo>
                <a:lnTo>
                  <a:pt x="1248455" y="6849532"/>
                </a:lnTo>
                <a:close/>
              </a:path>
            </a:pathLst>
          </a:custGeom>
          <a:solidFill>
            <a:srgbClr val="90C126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1665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099" y="3268200"/>
                </a:moveTo>
                <a:lnTo>
                  <a:pt x="0" y="3268200"/>
                </a:lnTo>
                <a:lnTo>
                  <a:pt x="1817099" y="0"/>
                </a:lnTo>
                <a:lnTo>
                  <a:pt x="1817099" y="3268200"/>
                </a:lnTo>
                <a:close/>
              </a:path>
            </a:pathLst>
          </a:custGeom>
          <a:solidFill>
            <a:srgbClr val="90C12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3200"/>
            <a:ext cx="448945" cy="2845435"/>
          </a:xfrm>
          <a:custGeom>
            <a:avLst/>
            <a:gdLst/>
            <a:ahLst/>
            <a:cxnLst/>
            <a:rect l="l" t="t" r="r" b="b"/>
            <a:pathLst>
              <a:path w="448945" h="2845434">
                <a:moveTo>
                  <a:pt x="448799" y="2844899"/>
                </a:moveTo>
                <a:lnTo>
                  <a:pt x="0" y="2844899"/>
                </a:lnTo>
                <a:lnTo>
                  <a:pt x="0" y="0"/>
                </a:lnTo>
                <a:lnTo>
                  <a:pt x="448799" y="2844899"/>
                </a:lnTo>
                <a:close/>
              </a:path>
            </a:pathLst>
          </a:custGeom>
          <a:solidFill>
            <a:srgbClr val="90C126">
              <a:alpha val="8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030A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030A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030A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101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5125" y="368141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699" y="0"/>
                </a:moveTo>
                <a:lnTo>
                  <a:pt x="0" y="3176699"/>
                </a:lnTo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147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0C126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932" y="0"/>
            <a:ext cx="2585085" cy="6858000"/>
          </a:xfrm>
          <a:custGeom>
            <a:avLst/>
            <a:gdLst/>
            <a:ahLst/>
            <a:cxnLst/>
            <a:rect l="l" t="t" r="r" b="b"/>
            <a:pathLst>
              <a:path w="2585084" h="6858000">
                <a:moveTo>
                  <a:pt x="2584686" y="6857999"/>
                </a:moveTo>
                <a:lnTo>
                  <a:pt x="1206857" y="6857999"/>
                </a:lnTo>
                <a:lnTo>
                  <a:pt x="0" y="0"/>
                </a:lnTo>
                <a:lnTo>
                  <a:pt x="2584686" y="0"/>
                </a:lnTo>
                <a:lnTo>
                  <a:pt x="2584686" y="6857999"/>
                </a:lnTo>
                <a:close/>
              </a:path>
            </a:pathLst>
          </a:custGeom>
          <a:solidFill>
            <a:srgbClr val="90C12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2332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99" y="3809999"/>
                </a:moveTo>
                <a:lnTo>
                  <a:pt x="0" y="3809999"/>
                </a:lnTo>
                <a:lnTo>
                  <a:pt x="3259799" y="0"/>
                </a:lnTo>
                <a:lnTo>
                  <a:pt x="3259799" y="3809999"/>
                </a:lnTo>
                <a:close/>
              </a:path>
            </a:pathLst>
          </a:custGeom>
          <a:solidFill>
            <a:srgbClr val="54A021">
              <a:alpha val="7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543" y="0"/>
            <a:ext cx="2847975" cy="6858000"/>
          </a:xfrm>
          <a:custGeom>
            <a:avLst/>
            <a:gdLst/>
            <a:ahLst/>
            <a:cxnLst/>
            <a:rect l="l" t="t" r="r" b="b"/>
            <a:pathLst>
              <a:path w="2847975" h="6858000">
                <a:moveTo>
                  <a:pt x="2847825" y="6857999"/>
                </a:moveTo>
                <a:lnTo>
                  <a:pt x="2464713" y="6857999"/>
                </a:lnTo>
                <a:lnTo>
                  <a:pt x="0" y="0"/>
                </a:lnTo>
                <a:lnTo>
                  <a:pt x="2847825" y="0"/>
                </a:lnTo>
                <a:lnTo>
                  <a:pt x="2847825" y="6857999"/>
                </a:lnTo>
                <a:close/>
              </a:path>
            </a:pathLst>
          </a:custGeom>
          <a:solidFill>
            <a:srgbClr val="3E7818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8730" y="0"/>
            <a:ext cx="1290320" cy="6849745"/>
          </a:xfrm>
          <a:custGeom>
            <a:avLst/>
            <a:gdLst/>
            <a:ahLst/>
            <a:cxnLst/>
            <a:rect l="l" t="t" r="r" b="b"/>
            <a:pathLst>
              <a:path w="1290320" h="6849745">
                <a:moveTo>
                  <a:pt x="1290093" y="6849532"/>
                </a:moveTo>
                <a:lnTo>
                  <a:pt x="0" y="6849532"/>
                </a:lnTo>
                <a:lnTo>
                  <a:pt x="1018476" y="0"/>
                </a:lnTo>
                <a:lnTo>
                  <a:pt x="1290093" y="0"/>
                </a:lnTo>
                <a:lnTo>
                  <a:pt x="1290093" y="6849532"/>
                </a:lnTo>
                <a:close/>
              </a:path>
            </a:pathLst>
          </a:custGeom>
          <a:solidFill>
            <a:srgbClr val="BEE471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40369" y="0"/>
            <a:ext cx="1249045" cy="6849745"/>
          </a:xfrm>
          <a:custGeom>
            <a:avLst/>
            <a:gdLst/>
            <a:ahLst/>
            <a:cxnLst/>
            <a:rect l="l" t="t" r="r" b="b"/>
            <a:pathLst>
              <a:path w="1249045" h="6849745">
                <a:moveTo>
                  <a:pt x="1248455" y="6849532"/>
                </a:moveTo>
                <a:lnTo>
                  <a:pt x="1108012" y="6849532"/>
                </a:lnTo>
                <a:lnTo>
                  <a:pt x="0" y="0"/>
                </a:lnTo>
                <a:lnTo>
                  <a:pt x="1248455" y="0"/>
                </a:lnTo>
                <a:lnTo>
                  <a:pt x="1248455" y="6849532"/>
                </a:lnTo>
                <a:close/>
              </a:path>
            </a:pathLst>
          </a:custGeom>
          <a:solidFill>
            <a:srgbClr val="90C126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1665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099" y="3268200"/>
                </a:moveTo>
                <a:lnTo>
                  <a:pt x="0" y="3268200"/>
                </a:lnTo>
                <a:lnTo>
                  <a:pt x="1817099" y="0"/>
                </a:lnTo>
                <a:lnTo>
                  <a:pt x="1817099" y="3268200"/>
                </a:lnTo>
                <a:close/>
              </a:path>
            </a:pathLst>
          </a:custGeom>
          <a:solidFill>
            <a:srgbClr val="90C12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3200"/>
            <a:ext cx="448945" cy="2845435"/>
          </a:xfrm>
          <a:custGeom>
            <a:avLst/>
            <a:gdLst/>
            <a:ahLst/>
            <a:cxnLst/>
            <a:rect l="l" t="t" r="r" b="b"/>
            <a:pathLst>
              <a:path w="448945" h="2845434">
                <a:moveTo>
                  <a:pt x="448799" y="2844899"/>
                </a:moveTo>
                <a:lnTo>
                  <a:pt x="0" y="2844899"/>
                </a:lnTo>
                <a:lnTo>
                  <a:pt x="0" y="0"/>
                </a:lnTo>
                <a:lnTo>
                  <a:pt x="448799" y="2844899"/>
                </a:lnTo>
                <a:close/>
              </a:path>
            </a:pathLst>
          </a:custGeom>
          <a:solidFill>
            <a:srgbClr val="90C126">
              <a:alpha val="8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101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5125" y="368141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699" y="0"/>
                </a:moveTo>
                <a:lnTo>
                  <a:pt x="0" y="3176699"/>
                </a:lnTo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147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0C126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932" y="0"/>
            <a:ext cx="2585085" cy="6858000"/>
          </a:xfrm>
          <a:custGeom>
            <a:avLst/>
            <a:gdLst/>
            <a:ahLst/>
            <a:cxnLst/>
            <a:rect l="l" t="t" r="r" b="b"/>
            <a:pathLst>
              <a:path w="2585084" h="6858000">
                <a:moveTo>
                  <a:pt x="2584686" y="6857999"/>
                </a:moveTo>
                <a:lnTo>
                  <a:pt x="1206857" y="6857999"/>
                </a:lnTo>
                <a:lnTo>
                  <a:pt x="0" y="0"/>
                </a:lnTo>
                <a:lnTo>
                  <a:pt x="2584686" y="0"/>
                </a:lnTo>
                <a:lnTo>
                  <a:pt x="2584686" y="6857999"/>
                </a:lnTo>
                <a:close/>
              </a:path>
            </a:pathLst>
          </a:custGeom>
          <a:solidFill>
            <a:srgbClr val="90C12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2332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99" y="3809999"/>
                </a:moveTo>
                <a:lnTo>
                  <a:pt x="0" y="3809999"/>
                </a:lnTo>
                <a:lnTo>
                  <a:pt x="3259799" y="0"/>
                </a:lnTo>
                <a:lnTo>
                  <a:pt x="3259799" y="3809999"/>
                </a:lnTo>
                <a:close/>
              </a:path>
            </a:pathLst>
          </a:custGeom>
          <a:solidFill>
            <a:srgbClr val="54A021">
              <a:alpha val="7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543" y="0"/>
            <a:ext cx="2847975" cy="6858000"/>
          </a:xfrm>
          <a:custGeom>
            <a:avLst/>
            <a:gdLst/>
            <a:ahLst/>
            <a:cxnLst/>
            <a:rect l="l" t="t" r="r" b="b"/>
            <a:pathLst>
              <a:path w="2847975" h="6858000">
                <a:moveTo>
                  <a:pt x="2847825" y="6857999"/>
                </a:moveTo>
                <a:lnTo>
                  <a:pt x="2464713" y="6857999"/>
                </a:lnTo>
                <a:lnTo>
                  <a:pt x="0" y="0"/>
                </a:lnTo>
                <a:lnTo>
                  <a:pt x="2847825" y="0"/>
                </a:lnTo>
                <a:lnTo>
                  <a:pt x="2847825" y="6857999"/>
                </a:lnTo>
                <a:close/>
              </a:path>
            </a:pathLst>
          </a:custGeom>
          <a:solidFill>
            <a:srgbClr val="3E7818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8730" y="0"/>
            <a:ext cx="1290320" cy="6849745"/>
          </a:xfrm>
          <a:custGeom>
            <a:avLst/>
            <a:gdLst/>
            <a:ahLst/>
            <a:cxnLst/>
            <a:rect l="l" t="t" r="r" b="b"/>
            <a:pathLst>
              <a:path w="1290320" h="6849745">
                <a:moveTo>
                  <a:pt x="1290093" y="6849532"/>
                </a:moveTo>
                <a:lnTo>
                  <a:pt x="0" y="6849532"/>
                </a:lnTo>
                <a:lnTo>
                  <a:pt x="1018476" y="0"/>
                </a:lnTo>
                <a:lnTo>
                  <a:pt x="1290093" y="0"/>
                </a:lnTo>
                <a:lnTo>
                  <a:pt x="1290093" y="6849532"/>
                </a:lnTo>
                <a:close/>
              </a:path>
            </a:pathLst>
          </a:custGeom>
          <a:solidFill>
            <a:srgbClr val="BEE471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40369" y="0"/>
            <a:ext cx="1249045" cy="6849745"/>
          </a:xfrm>
          <a:custGeom>
            <a:avLst/>
            <a:gdLst/>
            <a:ahLst/>
            <a:cxnLst/>
            <a:rect l="l" t="t" r="r" b="b"/>
            <a:pathLst>
              <a:path w="1249045" h="6849745">
                <a:moveTo>
                  <a:pt x="1248455" y="6849532"/>
                </a:moveTo>
                <a:lnTo>
                  <a:pt x="1108012" y="6849532"/>
                </a:lnTo>
                <a:lnTo>
                  <a:pt x="0" y="0"/>
                </a:lnTo>
                <a:lnTo>
                  <a:pt x="1248455" y="0"/>
                </a:lnTo>
                <a:lnTo>
                  <a:pt x="1248455" y="6849532"/>
                </a:lnTo>
                <a:close/>
              </a:path>
            </a:pathLst>
          </a:custGeom>
          <a:solidFill>
            <a:srgbClr val="90C126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1665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099" y="3268200"/>
                </a:moveTo>
                <a:lnTo>
                  <a:pt x="0" y="3268200"/>
                </a:lnTo>
                <a:lnTo>
                  <a:pt x="1817099" y="0"/>
                </a:lnTo>
                <a:lnTo>
                  <a:pt x="1817099" y="3268200"/>
                </a:lnTo>
                <a:close/>
              </a:path>
            </a:pathLst>
          </a:custGeom>
          <a:solidFill>
            <a:srgbClr val="90C12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4" y="26665"/>
            <a:ext cx="1297939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7030A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9595" y="1477011"/>
            <a:ext cx="10792809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ruby-on-rails-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4" y="53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0" y="5666100"/>
                </a:moveTo>
                <a:lnTo>
                  <a:pt x="0" y="0"/>
                </a:lnTo>
                <a:lnTo>
                  <a:pt x="842700" y="0"/>
                </a:lnTo>
                <a:lnTo>
                  <a:pt x="0" y="5666100"/>
                </a:lnTo>
                <a:close/>
              </a:path>
            </a:pathLst>
          </a:custGeom>
          <a:solidFill>
            <a:srgbClr val="90C126">
              <a:alpha val="8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75712" y="4155636"/>
            <a:ext cx="1837383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 smtClean="0">
                <a:solidFill>
                  <a:srgbClr val="0C0C0C"/>
                </a:solidFill>
              </a:rPr>
              <a:t>Present</a:t>
            </a:r>
            <a:r>
              <a:rPr lang="en-US" sz="2300" spc="-5" dirty="0" smtClean="0">
                <a:solidFill>
                  <a:srgbClr val="0C0C0C"/>
                </a:solidFill>
              </a:rPr>
              <a:t>ed</a:t>
            </a:r>
            <a:r>
              <a:rPr sz="2300" spc="-85" dirty="0" smtClean="0">
                <a:solidFill>
                  <a:srgbClr val="0C0C0C"/>
                </a:solidFill>
              </a:rPr>
              <a:t> </a:t>
            </a:r>
            <a:r>
              <a:rPr sz="2300" dirty="0">
                <a:solidFill>
                  <a:srgbClr val="0C0C0C"/>
                </a:solidFill>
              </a:rPr>
              <a:t>by</a:t>
            </a:r>
            <a:endParaRPr sz="2300" dirty="0"/>
          </a:p>
        </p:txBody>
      </p:sp>
      <p:sp>
        <p:nvSpPr>
          <p:cNvPr id="4" name="object 4"/>
          <p:cNvSpPr txBox="1"/>
          <p:nvPr/>
        </p:nvSpPr>
        <p:spPr>
          <a:xfrm>
            <a:off x="8202751" y="4542068"/>
            <a:ext cx="14211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Charishma</a:t>
            </a:r>
            <a:endParaRPr sz="23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2272" y="1919287"/>
            <a:ext cx="4857749" cy="1228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358" y="470408"/>
            <a:ext cx="80063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Steps/process</a:t>
            </a:r>
            <a:r>
              <a:rPr sz="2800"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involved</a:t>
            </a:r>
            <a:r>
              <a:rPr sz="28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sz="28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building</a:t>
            </a:r>
            <a:r>
              <a:rPr sz="2800" b="1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28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project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92" y="1295400"/>
            <a:ext cx="847471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2595" marR="66040" indent="-430530">
              <a:lnSpc>
                <a:spcPct val="100000"/>
              </a:lnSpc>
              <a:spcBef>
                <a:spcPts val="100"/>
              </a:spcBef>
              <a:tabLst>
                <a:tab pos="442595" algn="l"/>
              </a:tabLst>
            </a:pPr>
            <a:r>
              <a:rPr sz="1600" spc="204" dirty="0">
                <a:solidFill>
                  <a:srgbClr val="90C126"/>
                </a:solidFill>
                <a:latin typeface="Segoe UI Symbol"/>
                <a:cs typeface="Segoe UI Symbol"/>
              </a:rPr>
              <a:t>✔	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Add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/ </a:t>
            </a:r>
            <a:r>
              <a:rPr sz="2000" spc="-20" dirty="0">
                <a:solidFill>
                  <a:srgbClr val="222222"/>
                </a:solidFill>
                <a:latin typeface="Times New Roman"/>
                <a:cs typeface="Times New Roman"/>
              </a:rPr>
              <a:t>Write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the code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application creation and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process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that into source code </a:t>
            </a:r>
            <a:r>
              <a:rPr sz="2000" spc="-48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22222"/>
                </a:solidFill>
                <a:latin typeface="Times New Roman"/>
                <a:cs typeface="Times New Roman"/>
              </a:rPr>
              <a:t>repository.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42595" algn="l"/>
              </a:tabLst>
            </a:pPr>
            <a:r>
              <a:rPr sz="1600" spc="204" dirty="0">
                <a:solidFill>
                  <a:srgbClr val="90C126"/>
                </a:solidFill>
                <a:latin typeface="Segoe UI Symbol"/>
                <a:cs typeface="Segoe UI Symbol"/>
              </a:rPr>
              <a:t>✔	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Edit</a:t>
            </a:r>
            <a:r>
              <a:rPr sz="2000" spc="-2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configuration</a:t>
            </a:r>
            <a:r>
              <a:rPr sz="2000" spc="-2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/</a:t>
            </a:r>
            <a:r>
              <a:rPr sz="20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pom.XML</a:t>
            </a:r>
            <a:r>
              <a:rPr sz="2000" spc="-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/</a:t>
            </a:r>
            <a:r>
              <a:rPr sz="2000" spc="-2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plugin</a:t>
            </a:r>
            <a:r>
              <a:rPr sz="20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details.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42595" algn="l"/>
              </a:tabLst>
            </a:pPr>
            <a:r>
              <a:rPr sz="1600" spc="204" dirty="0">
                <a:solidFill>
                  <a:srgbClr val="90C126"/>
                </a:solidFill>
                <a:latin typeface="Segoe UI Symbol"/>
                <a:cs typeface="Segoe UI Symbol"/>
              </a:rPr>
              <a:t>✔	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Build</a:t>
            </a:r>
            <a:r>
              <a:rPr sz="2000" spc="-3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application.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42595" algn="l"/>
              </a:tabLst>
            </a:pPr>
            <a:r>
              <a:rPr sz="1600" spc="204" dirty="0">
                <a:solidFill>
                  <a:srgbClr val="90C126"/>
                </a:solidFill>
                <a:latin typeface="Segoe UI Symbol"/>
                <a:cs typeface="Segoe UI Symbol"/>
              </a:rPr>
              <a:t>✔	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Save</a:t>
            </a:r>
            <a:r>
              <a:rPr sz="20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build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process output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 as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C00000"/>
                </a:solidFill>
                <a:latin typeface="Times New Roman"/>
                <a:cs typeface="Times New Roman"/>
              </a:rPr>
              <a:t>WAR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EAR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file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 to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local</a:t>
            </a:r>
            <a:r>
              <a:rPr sz="20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location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22222"/>
                </a:solidFill>
                <a:latin typeface="Times New Roman"/>
                <a:cs typeface="Times New Roman"/>
              </a:rPr>
              <a:t>server.</a:t>
            </a:r>
            <a:endParaRPr sz="2000" dirty="0">
              <a:latin typeface="Times New Roman"/>
              <a:cs typeface="Times New Roman"/>
            </a:endParaRPr>
          </a:p>
          <a:p>
            <a:pPr marL="442595" marR="178435" indent="-430530">
              <a:lnSpc>
                <a:spcPct val="100000"/>
              </a:lnSpc>
              <a:spcBef>
                <a:spcPts val="1000"/>
              </a:spcBef>
              <a:tabLst>
                <a:tab pos="442595" algn="l"/>
              </a:tabLst>
            </a:pPr>
            <a:r>
              <a:rPr sz="1600" spc="204" dirty="0">
                <a:solidFill>
                  <a:srgbClr val="90C126"/>
                </a:solidFill>
                <a:latin typeface="Segoe UI Symbol"/>
                <a:cs typeface="Segoe UI Symbol"/>
              </a:rPr>
              <a:t>✔	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Get the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file from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local location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server and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deploy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file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to the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production </a:t>
            </a:r>
            <a:r>
              <a:rPr sz="2000" spc="-48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site.</a:t>
            </a:r>
            <a:endParaRPr sz="2000" dirty="0">
              <a:latin typeface="Times New Roman"/>
              <a:cs typeface="Times New Roman"/>
            </a:endParaRPr>
          </a:p>
          <a:p>
            <a:pPr marL="442595" marR="388620" indent="-430530">
              <a:lnSpc>
                <a:spcPct val="100000"/>
              </a:lnSpc>
              <a:spcBef>
                <a:spcPts val="1000"/>
              </a:spcBef>
              <a:tabLst>
                <a:tab pos="442595" algn="l"/>
              </a:tabLst>
            </a:pPr>
            <a:r>
              <a:rPr sz="1600" spc="204" dirty="0">
                <a:solidFill>
                  <a:srgbClr val="90C126"/>
                </a:solidFill>
                <a:latin typeface="Segoe UI Symbol"/>
                <a:cs typeface="Segoe UI Symbol"/>
              </a:rPr>
              <a:t>✔	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client site Updated the application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document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with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date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updated version </a:t>
            </a:r>
            <a:r>
              <a:rPr sz="2000" spc="-48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number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the application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42595" algn="l"/>
              </a:tabLst>
            </a:pPr>
            <a:r>
              <a:rPr sz="1600" spc="204" dirty="0">
                <a:solidFill>
                  <a:srgbClr val="90C126"/>
                </a:solidFill>
                <a:latin typeface="Segoe UI Symbol"/>
                <a:cs typeface="Segoe UI Symbol"/>
              </a:rPr>
              <a:t>✔	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create</a:t>
            </a:r>
            <a:r>
              <a:rPr sz="20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generate</a:t>
            </a:r>
            <a:r>
              <a:rPr sz="20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report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 as</a:t>
            </a:r>
            <a:r>
              <a:rPr sz="20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per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application</a:t>
            </a:r>
            <a:r>
              <a:rPr sz="20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/>
                <a:cs typeface="Times New Roman"/>
              </a:rPr>
              <a:t>requirement.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375" y="882874"/>
            <a:ext cx="8744400" cy="508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76017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Maven Repository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81533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Maven Repository is a directory of Packaged JAR file with pom.xml file 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There are 3 types of Maven Repository.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1. </a:t>
            </a:r>
            <a:r>
              <a:rPr lang="en-US" sz="2400" b="1" dirty="0" smtClean="0">
                <a:solidFill>
                  <a:srgbClr val="FF0000"/>
                </a:solidFill>
              </a:rPr>
              <a:t>Local Repository : </a:t>
            </a:r>
            <a:r>
              <a:rPr lang="en-US" sz="2400" dirty="0" smtClean="0"/>
              <a:t>It is Located in your local system.it is created by Maven When you run any maven command.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2. </a:t>
            </a:r>
            <a:r>
              <a:rPr lang="en-US" sz="2400" b="1" dirty="0" smtClean="0">
                <a:solidFill>
                  <a:srgbClr val="FF0000"/>
                </a:solidFill>
              </a:rPr>
              <a:t>Central Repository : </a:t>
            </a:r>
            <a:r>
              <a:rPr lang="en-US" sz="2400" dirty="0" smtClean="0"/>
              <a:t>It is Located on the web. It has been created by the apache Maven Community itself.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3.</a:t>
            </a:r>
            <a:r>
              <a:rPr lang="en-US" sz="2400" b="1" dirty="0" smtClean="0">
                <a:solidFill>
                  <a:srgbClr val="FF0000"/>
                </a:solidFill>
              </a:rPr>
              <a:t>Remote Repository : </a:t>
            </a:r>
            <a:r>
              <a:rPr lang="en-US" sz="2400" dirty="0" smtClean="0"/>
              <a:t>It is Located in Web. Most of Libraries can be missing from the central repository.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2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76017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Maven Plugins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3544" y="1339334"/>
            <a:ext cx="8582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maven Plugins are central part of maven framework, it is used to perform specific goal.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According to Apache Maven, there are 2 types of Maven Plugins.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Build Plugins : </a:t>
            </a:r>
            <a:r>
              <a:rPr lang="en-US" sz="2400" dirty="0" smtClean="0"/>
              <a:t>These plugins are executed at the time of build. 				These plugins should be declared inside the 				&lt;build&gt; element.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Reporting Plugins : </a:t>
            </a:r>
            <a:r>
              <a:rPr lang="en-US" sz="2400" dirty="0" smtClean="0"/>
              <a:t>These plugins are executed at the time of site 			generation. These plugins should be declared 			inside the &lt;reporting&gt; element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381000"/>
            <a:ext cx="6400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Maven </a:t>
            </a:r>
            <a:r>
              <a:rPr lang="en-US" sz="4400" b="1" dirty="0" smtClean="0"/>
              <a:t>Lifecycle</a:t>
            </a:r>
            <a:endParaRPr lang="en-US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0124"/>
            <a:ext cx="85344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75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0" y="2895600"/>
            <a:ext cx="3641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Thank You…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268" y="525526"/>
            <a:ext cx="246113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</a:rPr>
              <a:t>Agenda</a:t>
            </a:r>
            <a:r>
              <a:rPr sz="2800" b="1" spc="-5" dirty="0">
                <a:solidFill>
                  <a:srgbClr val="C00000"/>
                </a:solidFill>
              </a:rPr>
              <a:t>:</a:t>
            </a:r>
            <a:endParaRPr sz="2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1371600"/>
            <a:ext cx="5201920" cy="434221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29895" indent="-417830">
              <a:lnSpc>
                <a:spcPct val="100000"/>
              </a:lnSpc>
              <a:spcBef>
                <a:spcPts val="1100"/>
              </a:spcBef>
              <a:buClr>
                <a:srgbClr val="90C126"/>
              </a:buClr>
              <a:buSzPct val="80000"/>
              <a:buFont typeface="Segoe UI Symbol"/>
              <a:buChar char="❖"/>
              <a:tabLst>
                <a:tab pos="429895" algn="l"/>
                <a:tab pos="430530" algn="l"/>
              </a:tabLst>
            </a:pP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What</a:t>
            </a:r>
            <a:r>
              <a:rPr sz="2000" spc="-3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is</a:t>
            </a:r>
            <a:r>
              <a:rPr sz="2000" spc="-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Maven</a:t>
            </a:r>
            <a:endParaRPr sz="2000" dirty="0">
              <a:latin typeface="Times New Roman"/>
              <a:cs typeface="Times New Roman"/>
            </a:endParaRPr>
          </a:p>
          <a:p>
            <a:pPr marL="429895" indent="-41783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80000"/>
              <a:buFont typeface="Segoe UI Symbol"/>
              <a:buChar char="❖"/>
              <a:tabLst>
                <a:tab pos="429895" algn="l"/>
                <a:tab pos="430530" algn="l"/>
              </a:tabLst>
            </a:pP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How</a:t>
            </a:r>
            <a:r>
              <a:rPr sz="2000" spc="-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C0C0C"/>
                </a:solidFill>
                <a:latin typeface="Times New Roman"/>
                <a:cs typeface="Times New Roman"/>
              </a:rPr>
              <a:t>use</a:t>
            </a:r>
            <a:r>
              <a:rPr sz="2000" spc="-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Maven</a:t>
            </a:r>
            <a:endParaRPr sz="2000" dirty="0">
              <a:latin typeface="Times New Roman"/>
              <a:cs typeface="Times New Roman"/>
            </a:endParaRPr>
          </a:p>
          <a:p>
            <a:pPr marL="429895" indent="-417830">
              <a:lnSpc>
                <a:spcPct val="100000"/>
              </a:lnSpc>
              <a:spcBef>
                <a:spcPts val="1005"/>
              </a:spcBef>
              <a:buClr>
                <a:srgbClr val="90C126"/>
              </a:buClr>
              <a:buSzPct val="88888"/>
              <a:buFont typeface="Segoe UI Symbol"/>
              <a:buChar char="❖"/>
              <a:tabLst>
                <a:tab pos="429895" algn="l"/>
                <a:tab pos="430530" algn="l"/>
              </a:tabLst>
            </a:pP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Maven</a:t>
            </a:r>
            <a:r>
              <a:rPr sz="18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Architecture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  <a:p>
            <a:pPr marL="429895" indent="-417830">
              <a:lnSpc>
                <a:spcPct val="100000"/>
              </a:lnSpc>
              <a:spcBef>
                <a:spcPts val="994"/>
              </a:spcBef>
              <a:buClr>
                <a:srgbClr val="90C126"/>
              </a:buClr>
              <a:buSzPct val="80000"/>
              <a:buFont typeface="Segoe UI Symbol"/>
              <a:buChar char="❖"/>
              <a:tabLst>
                <a:tab pos="429895" algn="l"/>
                <a:tab pos="430530" algn="l"/>
              </a:tabLst>
            </a:pP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Features</a:t>
            </a:r>
            <a:r>
              <a:rPr sz="2000" spc="-3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C0C0C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0C0C0C"/>
                </a:solidFill>
                <a:latin typeface="Times New Roman"/>
                <a:cs typeface="Times New Roman"/>
              </a:rPr>
              <a:t>Maven</a:t>
            </a:r>
            <a:endParaRPr lang="en-US" sz="2000" spc="-5" dirty="0" smtClean="0">
              <a:solidFill>
                <a:srgbClr val="0C0C0C"/>
              </a:solidFill>
              <a:latin typeface="Times New Roman"/>
              <a:cs typeface="Times New Roman"/>
            </a:endParaRPr>
          </a:p>
          <a:p>
            <a:pPr marL="429895" indent="-417830">
              <a:lnSpc>
                <a:spcPct val="100000"/>
              </a:lnSpc>
              <a:spcBef>
                <a:spcPts val="994"/>
              </a:spcBef>
              <a:buClr>
                <a:srgbClr val="90C126"/>
              </a:buClr>
              <a:buSzPct val="80000"/>
              <a:buFont typeface="Segoe UI Symbol"/>
              <a:buChar char="❖"/>
              <a:tabLst>
                <a:tab pos="429895" algn="l"/>
                <a:tab pos="430530" algn="l"/>
              </a:tabLst>
            </a:pPr>
            <a:r>
              <a:rPr lang="en-US" sz="2000" spc="-5" dirty="0" smtClean="0">
                <a:solidFill>
                  <a:srgbClr val="0C0C0C"/>
                </a:solidFill>
                <a:latin typeface="Times New Roman"/>
                <a:cs typeface="Times New Roman"/>
              </a:rPr>
              <a:t>How to Install Maven on Windows</a:t>
            </a:r>
            <a:endParaRPr sz="2000" dirty="0">
              <a:latin typeface="Times New Roman"/>
              <a:cs typeface="Times New Roman"/>
            </a:endParaRPr>
          </a:p>
          <a:p>
            <a:pPr marL="429895" indent="-41783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80000"/>
              <a:buFont typeface="Segoe UI Symbol"/>
              <a:buChar char="❖"/>
              <a:tabLst>
                <a:tab pos="429895" algn="l"/>
                <a:tab pos="430530" algn="l"/>
              </a:tabLst>
            </a:pP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How</a:t>
            </a:r>
            <a:r>
              <a:rPr sz="2000" spc="-2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can</a:t>
            </a:r>
            <a:r>
              <a:rPr sz="2000" spc="-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Maven</a:t>
            </a:r>
            <a:r>
              <a:rPr sz="2000" spc="-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C0C0C"/>
                </a:solidFill>
                <a:latin typeface="Times New Roman"/>
                <a:cs typeface="Times New Roman"/>
              </a:rPr>
              <a:t>benefit</a:t>
            </a:r>
            <a:r>
              <a:rPr sz="2000" spc="-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C0C0C"/>
                </a:solidFill>
                <a:latin typeface="Times New Roman"/>
                <a:cs typeface="Times New Roman"/>
              </a:rPr>
              <a:t>development</a:t>
            </a:r>
            <a:r>
              <a:rPr sz="2000" spc="-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C0C0C"/>
                </a:solidFill>
                <a:latin typeface="Times New Roman"/>
                <a:cs typeface="Times New Roman"/>
              </a:rPr>
              <a:t>process?</a:t>
            </a:r>
            <a:endParaRPr sz="2000" dirty="0">
              <a:latin typeface="Times New Roman"/>
              <a:cs typeface="Times New Roman"/>
            </a:endParaRPr>
          </a:p>
          <a:p>
            <a:pPr marL="429895" indent="-41783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80000"/>
              <a:buFont typeface="Segoe UI Symbol"/>
              <a:buChar char="❖"/>
              <a:tabLst>
                <a:tab pos="429895" algn="l"/>
                <a:tab pos="430530" algn="l"/>
              </a:tabLst>
            </a:pP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Steps/process</a:t>
            </a:r>
            <a:r>
              <a:rPr sz="2000" spc="-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involved</a:t>
            </a:r>
            <a:r>
              <a:rPr sz="2000" spc="-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C0C0C"/>
                </a:solidFill>
                <a:latin typeface="Times New Roman"/>
                <a:cs typeface="Times New Roman"/>
              </a:rPr>
              <a:t>building</a:t>
            </a:r>
            <a:r>
              <a:rPr sz="2000" spc="-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C0C0C"/>
                </a:solidFill>
                <a:latin typeface="Times New Roman"/>
                <a:cs typeface="Times New Roman"/>
              </a:rPr>
              <a:t>project</a:t>
            </a:r>
            <a:endParaRPr sz="2000" dirty="0">
              <a:latin typeface="Times New Roman"/>
              <a:cs typeface="Times New Roman"/>
            </a:endParaRPr>
          </a:p>
          <a:p>
            <a:pPr marL="429895" indent="-41783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80000"/>
              <a:buFont typeface="Segoe UI Symbol"/>
              <a:buChar char="❖"/>
              <a:tabLst>
                <a:tab pos="429895" algn="l"/>
                <a:tab pos="430530" algn="l"/>
              </a:tabLst>
            </a:pPr>
            <a:r>
              <a:rPr sz="2000" spc="-5" dirty="0">
                <a:solidFill>
                  <a:srgbClr val="0C0C0C"/>
                </a:solidFill>
                <a:latin typeface="Times New Roman"/>
                <a:cs typeface="Times New Roman"/>
              </a:rPr>
              <a:t>Maven</a:t>
            </a:r>
            <a:r>
              <a:rPr sz="2000" spc="-3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solidFill>
                  <a:srgbClr val="0C0C0C"/>
                </a:solidFill>
                <a:latin typeface="Times New Roman"/>
                <a:cs typeface="Times New Roman"/>
              </a:rPr>
              <a:t>Repository</a:t>
            </a:r>
          </a:p>
          <a:p>
            <a:pPr marL="429895" indent="-41783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80000"/>
              <a:buFont typeface="Segoe UI Symbol"/>
              <a:buChar char="❖"/>
              <a:tabLst>
                <a:tab pos="429895" algn="l"/>
                <a:tab pos="430530" algn="l"/>
              </a:tabLst>
            </a:pPr>
            <a:r>
              <a:rPr lang="en-US" sz="2000" spc="-5" dirty="0" smtClean="0">
                <a:solidFill>
                  <a:srgbClr val="0C0C0C"/>
                </a:solidFill>
                <a:latin typeface="Times New Roman"/>
                <a:cs typeface="Times New Roman"/>
              </a:rPr>
              <a:t>Maven Plugins</a:t>
            </a:r>
          </a:p>
          <a:p>
            <a:pPr marL="429895" indent="-41783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80000"/>
              <a:buFont typeface="Segoe UI Symbol"/>
              <a:buChar char="❖"/>
              <a:tabLst>
                <a:tab pos="429895" algn="l"/>
                <a:tab pos="430530" algn="l"/>
              </a:tabLst>
            </a:pPr>
            <a:r>
              <a:rPr lang="en-US" sz="2000" spc="-5" dirty="0" smtClean="0">
                <a:solidFill>
                  <a:srgbClr val="0C0C0C"/>
                </a:solidFill>
                <a:latin typeface="Times New Roman"/>
                <a:cs typeface="Times New Roman"/>
              </a:rPr>
              <a:t>Maven Lifecycle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858" y="449326"/>
            <a:ext cx="1151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Maven: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442" y="1005077"/>
            <a:ext cx="8834120" cy="468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925" marR="5080" indent="-403860">
              <a:lnSpc>
                <a:spcPct val="100000"/>
              </a:lnSpc>
              <a:spcBef>
                <a:spcPts val="100"/>
              </a:spcBef>
              <a:buClr>
                <a:srgbClr val="90C126"/>
              </a:buClr>
              <a:buSzPct val="79166"/>
              <a:buFont typeface="Wingdings" pitchFamily="2" charset="2"/>
              <a:buChar char="v"/>
              <a:tabLst>
                <a:tab pos="415925" algn="l"/>
                <a:tab pos="416559" algn="l"/>
              </a:tabLst>
            </a:pPr>
            <a:r>
              <a:rPr sz="2400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Maven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an</a:t>
            </a:r>
            <a:r>
              <a:rPr sz="24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automation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management</a:t>
            </a:r>
            <a:r>
              <a:rPr sz="24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tool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developed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by</a:t>
            </a:r>
            <a:r>
              <a:rPr sz="2400" spc="11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Apache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Foundation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415925" marR="163830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Wingdings" pitchFamily="2" charset="2"/>
              <a:buChar char="v"/>
              <a:tabLst>
                <a:tab pos="415925" algn="l"/>
                <a:tab pos="416559" algn="l"/>
              </a:tabLst>
            </a:pP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It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 is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written in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Java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Language to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build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projects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written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sz="2400" spc="6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C#,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  <a:hlinkClick r:id="rId2"/>
              </a:rPr>
              <a:t>Ruby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Scala,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other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languages.</a:t>
            </a:r>
            <a:endParaRPr sz="2400" dirty="0">
              <a:latin typeface="Times New Roman"/>
              <a:cs typeface="Times New Roman"/>
            </a:endParaRPr>
          </a:p>
          <a:p>
            <a:pPr marL="415925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Wingdings" pitchFamily="2" charset="2"/>
              <a:buChar char="v"/>
              <a:tabLst>
                <a:tab pos="415925" algn="l"/>
                <a:tab pos="416559" algn="l"/>
              </a:tabLst>
            </a:pPr>
            <a:r>
              <a:rPr sz="2400" dirty="0">
                <a:solidFill>
                  <a:srgbClr val="0C0C0C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C0C0C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C0C0C"/>
                </a:solidFill>
                <a:latin typeface="Times New Roman"/>
                <a:cs typeface="Times New Roman"/>
              </a:rPr>
              <a:t>based</a:t>
            </a:r>
            <a:r>
              <a:rPr sz="2400" spc="-1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C0C0C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Project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Object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Model(</a:t>
            </a:r>
            <a:r>
              <a:rPr sz="2400" spc="-5" dirty="0">
                <a:solidFill>
                  <a:srgbClr val="262626"/>
                </a:solidFill>
                <a:latin typeface="Times New Roman"/>
                <a:cs typeface="Times New Roman"/>
              </a:rPr>
              <a:t>POM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C0C0C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415925" marR="1548130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Wingdings" pitchFamily="2" charset="2"/>
              <a:buChar char="v"/>
              <a:tabLst>
                <a:tab pos="492125" algn="l"/>
                <a:tab pos="492759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allows</a:t>
            </a:r>
            <a:r>
              <a:rPr sz="24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developers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create</a:t>
            </a:r>
            <a:r>
              <a:rPr sz="24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projects,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22222"/>
                </a:solidFill>
                <a:latin typeface="Times New Roman"/>
                <a:cs typeface="Times New Roman"/>
              </a:rPr>
              <a:t>dependency,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documentation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using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POM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plugins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415925" marR="1167130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Wingdings" pitchFamily="2" charset="2"/>
              <a:buChar char="v"/>
              <a:tabLst>
                <a:tab pos="415925" algn="l"/>
                <a:tab pos="416559" algn="l"/>
              </a:tabLst>
            </a:pP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It has a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similar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development process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ANT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but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it is more </a:t>
            </a:r>
            <a:r>
              <a:rPr sz="2400" spc="-5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advanced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than</a:t>
            </a:r>
            <a:r>
              <a:rPr sz="2400" spc="-14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22222"/>
                </a:solidFill>
                <a:latin typeface="Times New Roman"/>
                <a:cs typeface="Times New Roman"/>
              </a:rPr>
              <a:t>ANT.</a:t>
            </a:r>
            <a:endParaRPr sz="2400" dirty="0">
              <a:latin typeface="Times New Roman"/>
              <a:cs typeface="Times New Roman"/>
            </a:endParaRPr>
          </a:p>
          <a:p>
            <a:pPr marL="415925" marR="544830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Wingdings" pitchFamily="2" charset="2"/>
              <a:buChar char="v"/>
              <a:tabLst>
                <a:tab pos="415925" algn="l"/>
                <a:tab pos="416559" algn="l"/>
              </a:tabLst>
            </a:pP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Maven</a:t>
            </a:r>
            <a:r>
              <a:rPr sz="24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can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also</a:t>
            </a:r>
            <a:r>
              <a:rPr sz="24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build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 any</a:t>
            </a:r>
            <a:r>
              <a:rPr sz="24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number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projects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 into</a:t>
            </a:r>
            <a:r>
              <a:rPr sz="24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desired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2222"/>
                </a:solidFill>
                <a:latin typeface="Times New Roman"/>
                <a:cs typeface="Times New Roman"/>
              </a:rPr>
              <a:t>output </a:t>
            </a:r>
            <a:r>
              <a:rPr sz="2400" spc="-5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such</a:t>
            </a:r>
            <a:r>
              <a:rPr sz="24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Times New Roman"/>
                <a:cs typeface="Times New Roman"/>
              </a:rPr>
              <a:t>as</a:t>
            </a:r>
            <a:r>
              <a:rPr sz="2400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jar,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war,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metadata.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5435"/>
          </a:xfrm>
          <a:custGeom>
            <a:avLst/>
            <a:gdLst/>
            <a:ahLst/>
            <a:cxnLst/>
            <a:rect l="l" t="t" r="r" b="b"/>
            <a:pathLst>
              <a:path w="448945" h="2845434">
                <a:moveTo>
                  <a:pt x="448799" y="2844899"/>
                </a:moveTo>
                <a:lnTo>
                  <a:pt x="0" y="2844899"/>
                </a:lnTo>
                <a:lnTo>
                  <a:pt x="0" y="0"/>
                </a:lnTo>
                <a:lnTo>
                  <a:pt x="448799" y="2844899"/>
                </a:lnTo>
                <a:close/>
              </a:path>
            </a:pathLst>
          </a:custGeom>
          <a:solidFill>
            <a:srgbClr val="90C126">
              <a:alpha val="8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82412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indent="-417830" algn="ctr">
              <a:lnSpc>
                <a:spcPct val="100000"/>
              </a:lnSpc>
              <a:spcBef>
                <a:spcPts val="1000"/>
              </a:spcBef>
              <a:tabLst>
                <a:tab pos="429895" algn="l"/>
                <a:tab pos="430530" algn="l"/>
              </a:tabLst>
            </a:pPr>
            <a:r>
              <a:rPr lang="en-US" sz="3600" spc="-5" dirty="0">
                <a:solidFill>
                  <a:srgbClr val="0C0C0C"/>
                </a:solidFill>
              </a:rPr>
              <a:t>How</a:t>
            </a:r>
            <a:r>
              <a:rPr lang="en-US" sz="3600" spc="-30" dirty="0">
                <a:solidFill>
                  <a:srgbClr val="0C0C0C"/>
                </a:solidFill>
              </a:rPr>
              <a:t> </a:t>
            </a:r>
            <a:r>
              <a:rPr lang="en-US" sz="3600" spc="-5" dirty="0">
                <a:solidFill>
                  <a:srgbClr val="0C0C0C"/>
                </a:solidFill>
              </a:rPr>
              <a:t>to</a:t>
            </a:r>
            <a:r>
              <a:rPr lang="en-US" sz="3600" spc="-25" dirty="0">
                <a:solidFill>
                  <a:srgbClr val="0C0C0C"/>
                </a:solidFill>
              </a:rPr>
              <a:t> </a:t>
            </a:r>
            <a:r>
              <a:rPr lang="en-US" sz="3600" dirty="0">
                <a:solidFill>
                  <a:srgbClr val="0C0C0C"/>
                </a:solidFill>
              </a:rPr>
              <a:t>use</a:t>
            </a:r>
            <a:r>
              <a:rPr lang="en-US" sz="3600" spc="-20" dirty="0">
                <a:solidFill>
                  <a:srgbClr val="0C0C0C"/>
                </a:solidFill>
              </a:rPr>
              <a:t> </a:t>
            </a:r>
            <a:r>
              <a:rPr lang="en-US" sz="3600" spc="-5" dirty="0">
                <a:solidFill>
                  <a:srgbClr val="0C0C0C"/>
                </a:solidFill>
              </a:rPr>
              <a:t>Maven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8777" y="1335544"/>
            <a:ext cx="77126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To configure the Maven in Java, you need to use Project Object Model, which is stored in a </a:t>
            </a:r>
            <a:r>
              <a:rPr lang="en-US" sz="2400" dirty="0" err="1" smtClean="0"/>
              <a:t>pom.xml.file</a:t>
            </a:r>
            <a:r>
              <a:rPr lang="en-US" sz="2400" dirty="0" smtClean="0"/>
              <a:t> 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POM includes all the configuration setting related to Maven.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Plugins can be configured and edit in the &lt;plugins&gt;tag of a pom.xml file.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When user start working on Maven Project , it provides default setting of configuration, so the user does not need to add every configuration in pom.xml.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5435"/>
          </a:xfrm>
          <a:custGeom>
            <a:avLst/>
            <a:gdLst/>
            <a:ahLst/>
            <a:cxnLst/>
            <a:rect l="l" t="t" r="r" b="b"/>
            <a:pathLst>
              <a:path w="448945" h="2845434">
                <a:moveTo>
                  <a:pt x="448799" y="2844899"/>
                </a:moveTo>
                <a:lnTo>
                  <a:pt x="0" y="2844899"/>
                </a:lnTo>
                <a:lnTo>
                  <a:pt x="0" y="0"/>
                </a:lnTo>
                <a:lnTo>
                  <a:pt x="448799" y="2844899"/>
                </a:lnTo>
                <a:close/>
              </a:path>
            </a:pathLst>
          </a:custGeom>
          <a:solidFill>
            <a:srgbClr val="90C126">
              <a:alpha val="8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0358" y="316076"/>
            <a:ext cx="80888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indent="-417830" algn="ctr">
              <a:lnSpc>
                <a:spcPct val="100000"/>
              </a:lnSpc>
              <a:spcBef>
                <a:spcPts val="1005"/>
              </a:spcBef>
              <a:tabLst>
                <a:tab pos="429895" algn="l"/>
                <a:tab pos="430530" algn="l"/>
              </a:tabLst>
            </a:pPr>
            <a:r>
              <a:rPr lang="en-US"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Maven</a:t>
            </a:r>
            <a:r>
              <a:rPr lang="en-US" sz="36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Architecture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575" y="1066800"/>
            <a:ext cx="8426251" cy="5111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143000"/>
            <a:ext cx="1297939" cy="3638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48042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0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5435"/>
          </a:xfrm>
          <a:custGeom>
            <a:avLst/>
            <a:gdLst/>
            <a:ahLst/>
            <a:cxnLst/>
            <a:rect l="l" t="t" r="r" b="b"/>
            <a:pathLst>
              <a:path w="448945" h="2845434">
                <a:moveTo>
                  <a:pt x="448799" y="2844899"/>
                </a:moveTo>
                <a:lnTo>
                  <a:pt x="0" y="2844899"/>
                </a:lnTo>
                <a:lnTo>
                  <a:pt x="0" y="0"/>
                </a:lnTo>
                <a:lnTo>
                  <a:pt x="448799" y="2844899"/>
                </a:lnTo>
                <a:close/>
              </a:path>
            </a:pathLst>
          </a:custGeom>
          <a:solidFill>
            <a:srgbClr val="90C126">
              <a:alpha val="8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8950" y="265457"/>
            <a:ext cx="763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Features</a:t>
            </a:r>
            <a:r>
              <a:rPr sz="2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2400" b="1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Maven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837" y="1200970"/>
            <a:ext cx="8169112" cy="535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4" y="26665"/>
            <a:ext cx="7546976" cy="553998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to Install Maven on Windows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Install Maven on Windows , you need to perform following Steps 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Download Maven &amp; Extract it.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Add JAVA_HOME and MAVEN_HOME in Environment Variable.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Add Maven path in Environment Variable.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Right click on My Computer -&gt;properties-&gt;Advanced System              Settings -&gt;Environment Variables -&gt; Click New Button.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Verify Maven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49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558" y="489458"/>
            <a:ext cx="808884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How</a:t>
            </a:r>
            <a:r>
              <a:rPr sz="32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can</a:t>
            </a:r>
            <a:r>
              <a:rPr sz="3200" b="1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Maven</a:t>
            </a:r>
            <a:r>
              <a:rPr sz="32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benefit</a:t>
            </a:r>
            <a:r>
              <a:rPr sz="3200" b="1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development</a:t>
            </a:r>
            <a:r>
              <a:rPr sz="32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process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595" y="1477011"/>
            <a:ext cx="746379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Clr>
                <a:srgbClr val="90C126"/>
              </a:buClr>
              <a:buSzPct val="80000"/>
              <a:buFont typeface="Wingdings" pitchFamily="2" charset="2"/>
              <a:buChar char="v"/>
              <a:tabLst>
                <a:tab pos="405765" algn="l"/>
                <a:tab pos="406400" algn="l"/>
              </a:tabLst>
            </a:pP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Maven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helps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to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java-based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more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easily.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Clr>
                <a:srgbClr val="90C126"/>
              </a:buClr>
              <a:buFont typeface="Wingdings" pitchFamily="2" charset="2"/>
              <a:buChar char="v"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69265" indent="-457200">
              <a:lnSpc>
                <a:spcPct val="100000"/>
              </a:lnSpc>
              <a:buClr>
                <a:srgbClr val="90C126"/>
              </a:buClr>
              <a:buSzPct val="80000"/>
              <a:buFont typeface="Wingdings" pitchFamily="2" charset="2"/>
              <a:buChar char="v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Maven</a:t>
            </a:r>
            <a:r>
              <a:rPr sz="2000" spc="-1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easily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added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in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Maven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configuration.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Clr>
                <a:srgbClr val="90C126"/>
              </a:buClr>
              <a:buFont typeface="Wingdings" pitchFamily="2" charset="2"/>
              <a:buChar char="v"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69265" indent="-457200">
              <a:lnSpc>
                <a:spcPct val="100000"/>
              </a:lnSpc>
              <a:buClr>
                <a:srgbClr val="90C126"/>
              </a:buClr>
              <a:buSzPct val="80000"/>
              <a:buFont typeface="Wingdings" pitchFamily="2" charset="2"/>
              <a:buChar char="v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increases</a:t>
            </a:r>
            <a:r>
              <a:rPr sz="2000" spc="-1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and</a:t>
            </a:r>
            <a:r>
              <a:rPr sz="2000" spc="-1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process.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Clr>
                <a:srgbClr val="90C126"/>
              </a:buClr>
              <a:buFont typeface="Wingdings" pitchFamily="2" charset="2"/>
              <a:buChar char="v"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05765" indent="-393700">
              <a:lnSpc>
                <a:spcPct val="100000"/>
              </a:lnSpc>
              <a:buClr>
                <a:srgbClr val="90C126"/>
              </a:buClr>
              <a:buSzPct val="80000"/>
              <a:buFont typeface="Wingdings" pitchFamily="2" charset="2"/>
              <a:buChar char="v"/>
              <a:tabLst>
                <a:tab pos="405765" algn="l"/>
                <a:tab pos="406400" algn="l"/>
              </a:tabLst>
            </a:pP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1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download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sz="2000" spc="-1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libraries</a:t>
            </a:r>
            <a:r>
              <a:rPr sz="2000" spc="-1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sz="2000" spc="-1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430</Words>
  <Application>Microsoft Office PowerPoint</Application>
  <PresentationFormat>Custom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Presented by</vt:lpstr>
      <vt:lpstr>Agenda:</vt:lpstr>
      <vt:lpstr>Maven:</vt:lpstr>
      <vt:lpstr>How to use Maven</vt:lpstr>
      <vt:lpstr>Maven Architecture</vt:lpstr>
      <vt:lpstr>PowerPoint Presentation</vt:lpstr>
      <vt:lpstr>Features of Maven</vt:lpstr>
      <vt:lpstr>How to Install Maven on Windows</vt:lpstr>
      <vt:lpstr>How can Maven benefit development process</vt:lpstr>
      <vt:lpstr>Steps/process involved in building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Maven.pptx</dc:title>
  <dc:creator>Charishma Obili</dc:creator>
  <cp:lastModifiedBy>Charishma Obili</cp:lastModifiedBy>
  <cp:revision>11</cp:revision>
  <dcterms:created xsi:type="dcterms:W3CDTF">2021-12-06T16:50:56Z</dcterms:created>
  <dcterms:modified xsi:type="dcterms:W3CDTF">2021-12-07T08:47:43Z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