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6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2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0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1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2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0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49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81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60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23430" y="2268340"/>
            <a:ext cx="2021099" cy="421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6106" y="17699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アドレス空間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37797" y="2268340"/>
            <a:ext cx="2021099" cy="421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10473" y="17699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アドレス空間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523430" y="2393923"/>
            <a:ext cx="2021099" cy="953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3382" y="329000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937797" y="2393923"/>
            <a:ext cx="2021099" cy="953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10" idx="2"/>
            <a:endCxn id="14" idx="0"/>
          </p:cNvCxnSpPr>
          <p:nvPr/>
        </p:nvCxnSpPr>
        <p:spPr>
          <a:xfrm flipH="1">
            <a:off x="3533980" y="1966156"/>
            <a:ext cx="2149952" cy="146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523430" y="3433906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937797" y="3433906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0" idx="2"/>
            <a:endCxn id="16" idx="0"/>
          </p:cNvCxnSpPr>
          <p:nvPr/>
        </p:nvCxnSpPr>
        <p:spPr>
          <a:xfrm>
            <a:off x="5683932" y="1966156"/>
            <a:ext cx="2264415" cy="146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12215" y="482932"/>
            <a:ext cx="3167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一つの共有ライブラリを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複数のアドレス空間（プロセス）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に配置してメモリを節約できる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3388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23430" y="2268340"/>
            <a:ext cx="2021099" cy="421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6106" y="17699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アドレス空間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37797" y="2268340"/>
            <a:ext cx="2021099" cy="421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10473" y="17699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アドレス空間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523430" y="2393923"/>
            <a:ext cx="2021099" cy="953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3382" y="329000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937797" y="2393923"/>
            <a:ext cx="2021099" cy="1950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10" idx="2"/>
            <a:endCxn id="14" idx="0"/>
          </p:cNvCxnSpPr>
          <p:nvPr/>
        </p:nvCxnSpPr>
        <p:spPr>
          <a:xfrm flipH="1">
            <a:off x="3533980" y="1966156"/>
            <a:ext cx="2149952" cy="146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523430" y="3433906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937797" y="4517058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0" idx="2"/>
            <a:endCxn id="16" idx="0"/>
          </p:cNvCxnSpPr>
          <p:nvPr/>
        </p:nvCxnSpPr>
        <p:spPr>
          <a:xfrm>
            <a:off x="5683932" y="1966156"/>
            <a:ext cx="2264415" cy="2550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12215" y="482932"/>
            <a:ext cx="3772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実行ファイルのサイズが違ったり</a:t>
            </a:r>
            <a:endParaRPr kumimoji="1" lang="en-US" altLang="ja-JP" dirty="0" smtClean="0"/>
          </a:p>
          <a:p>
            <a:r>
              <a:rPr lang="ja-JP" altLang="en-US" dirty="0" smtClean="0"/>
              <a:t>複数の共有ライブラリを使うときは</a:t>
            </a:r>
            <a:endParaRPr lang="en-US" altLang="ja-JP" dirty="0" smtClean="0"/>
          </a:p>
          <a:p>
            <a:r>
              <a:rPr lang="ja-JP" altLang="en-US" dirty="0" smtClean="0"/>
              <a:t>アドレス空間ごとに違うアドレスに</a:t>
            </a:r>
            <a:endParaRPr lang="en-US" altLang="ja-JP" dirty="0" smtClean="0"/>
          </a:p>
          <a:p>
            <a:r>
              <a:rPr lang="ja-JP" altLang="en-US" dirty="0" smtClean="0"/>
              <a:t>共有ライブラリを配置する必要がある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1352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370376" y="1149868"/>
            <a:ext cx="3424718" cy="4576629"/>
            <a:chOff x="2370376" y="1149868"/>
            <a:chExt cx="3424718" cy="4576629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370376" y="11498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絶対</a:t>
              </a:r>
              <a:r>
                <a:rPr lang="ja-JP" altLang="en-US" dirty="0"/>
                <a:t>参照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371114" y="1974006"/>
              <a:ext cx="2021099" cy="31670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実行ファイル</a:t>
              </a:r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33905" y="3021836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200" dirty="0" err="1" smtClean="0"/>
                <a:t>mov</a:t>
              </a:r>
              <a:r>
                <a:rPr kumimoji="1" lang="en-US" altLang="ja-JP" sz="1200" dirty="0" smtClean="0"/>
                <a:t> 0x40200, %</a:t>
              </a:r>
              <a:r>
                <a:rPr kumimoji="1" lang="en-US" altLang="ja-JP" sz="1200" dirty="0" err="1" smtClean="0"/>
                <a:t>rax</a:t>
              </a:r>
              <a:endParaRPr kumimoji="1" lang="ja-JP" altLang="en-US" sz="1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433904" y="4116107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/>
                <a:t>data0:</a:t>
              </a:r>
              <a:br>
                <a:rPr lang="en-US" altLang="ja-JP" sz="1200" dirty="0" smtClean="0"/>
              </a:br>
              <a:r>
                <a:rPr lang="en-US" altLang="ja-JP" sz="1200" dirty="0" smtClean="0"/>
                <a:t>    .long 8</a:t>
              </a:r>
              <a:endParaRPr kumimoji="1" lang="ja-JP" altLang="en-US" sz="12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68302" y="290802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0x401000</a:t>
              </a:r>
              <a:endParaRPr kumimoji="1" lang="ja-JP" altLang="en-US" sz="1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68302" y="40572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0x402000</a:t>
              </a:r>
              <a:endParaRPr kumimoji="1" lang="ja-JP" altLang="en-US" sz="1400" dirty="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740014" y="2962970"/>
              <a:ext cx="753497" cy="396371"/>
            </a:xfrm>
            <a:prstGeom prst="ellipse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>
              <a:stCxn id="11" idx="3"/>
              <a:endCxn id="10" idx="0"/>
            </p:cNvCxnSpPr>
            <p:nvPr/>
          </p:nvCxnSpPr>
          <p:spPr>
            <a:xfrm flipH="1">
              <a:off x="2919708" y="3301294"/>
              <a:ext cx="930653" cy="7559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03808" y="5264832"/>
              <a:ext cx="3291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参照するアドレスをそのままオペランドとして使う</a:t>
              </a:r>
              <a:endParaRPr kumimoji="1" lang="en-US" altLang="ja-JP" sz="1200" dirty="0" smtClean="0"/>
            </a:p>
            <a:p>
              <a:r>
                <a:rPr lang="en-US" altLang="ja-JP" sz="1200" dirty="0" smtClean="0">
                  <a:solidFill>
                    <a:srgbClr val="FF0000"/>
                  </a:solidFill>
                </a:rPr>
                <a:t>PIC</a:t>
              </a:r>
              <a:r>
                <a:rPr lang="ja-JP" altLang="en-US" sz="1200" dirty="0" smtClean="0">
                  <a:solidFill>
                    <a:srgbClr val="FF0000"/>
                  </a:solidFill>
                </a:rPr>
                <a:t>にならない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36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370376" y="1149868"/>
            <a:ext cx="8080469" cy="4576629"/>
            <a:chOff x="2370376" y="1149868"/>
            <a:chExt cx="8080469" cy="4576629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370376" y="114986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PC</a:t>
              </a:r>
              <a:r>
                <a:rPr lang="ja-JP" altLang="en-US" dirty="0" smtClean="0"/>
                <a:t>相対参照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371114" y="1974006"/>
              <a:ext cx="2021099" cy="31670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実行ファイル</a:t>
              </a:r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33905" y="3021836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200" dirty="0" err="1" smtClean="0"/>
                <a:t>mov</a:t>
              </a:r>
              <a:r>
                <a:rPr kumimoji="1" lang="en-US" altLang="ja-JP" sz="1200" dirty="0" smtClean="0"/>
                <a:t> 0xffa(%rip), %</a:t>
              </a:r>
              <a:r>
                <a:rPr kumimoji="1" lang="en-US" altLang="ja-JP" sz="1200" dirty="0" err="1" smtClean="0"/>
                <a:t>rax</a:t>
              </a:r>
              <a:endParaRPr kumimoji="1" lang="ja-JP" altLang="en-US" sz="1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433904" y="4116107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/>
                <a:t>data0:</a:t>
              </a:r>
              <a:br>
                <a:rPr lang="en-US" altLang="ja-JP" sz="1200" dirty="0" smtClean="0"/>
              </a:br>
              <a:r>
                <a:rPr lang="en-US" altLang="ja-JP" sz="1200" dirty="0" smtClean="0"/>
                <a:t>    .long 8</a:t>
              </a:r>
              <a:endParaRPr kumimoji="1" lang="ja-JP" altLang="en-US" sz="12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68302" y="290802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0x401000</a:t>
              </a:r>
              <a:endParaRPr kumimoji="1" lang="ja-JP" altLang="en-US" sz="1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68302" y="40572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0x402000</a:t>
              </a:r>
              <a:endParaRPr kumimoji="1" lang="ja-JP" altLang="en-US" sz="1400" dirty="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740014" y="2962970"/>
              <a:ext cx="879080" cy="396371"/>
            </a:xfrm>
            <a:prstGeom prst="ellipse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>
              <a:stCxn id="11" idx="4"/>
              <a:endCxn id="20" idx="2"/>
            </p:cNvCxnSpPr>
            <p:nvPr/>
          </p:nvCxnSpPr>
          <p:spPr>
            <a:xfrm>
              <a:off x="4179554" y="3359341"/>
              <a:ext cx="1394161" cy="351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03808" y="5264832"/>
              <a:ext cx="3280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参照するアドレスとの差分をオペランドとして使う</a:t>
              </a:r>
              <a:endParaRPr kumimoji="1" lang="en-US" altLang="ja-JP" sz="1200" dirty="0" smtClean="0"/>
            </a:p>
            <a:p>
              <a:r>
                <a:rPr lang="en-US" altLang="ja-JP" sz="1200" dirty="0" smtClean="0">
                  <a:solidFill>
                    <a:srgbClr val="FF0000"/>
                  </a:solidFill>
                </a:rPr>
                <a:t>PIC</a:t>
              </a:r>
              <a:r>
                <a:rPr lang="ja-JP" altLang="en-US" sz="1200" dirty="0" smtClean="0">
                  <a:solidFill>
                    <a:srgbClr val="FF0000"/>
                  </a:solidFill>
                </a:rPr>
                <a:t>にな</a:t>
              </a:r>
              <a:r>
                <a:rPr lang="ja-JP" altLang="en-US" sz="1200" dirty="0">
                  <a:solidFill>
                    <a:srgbClr val="FF0000"/>
                  </a:solidFill>
                </a:rPr>
                <a:t>る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上下矢印 19"/>
            <p:cNvSpPr/>
            <p:nvPr/>
          </p:nvSpPr>
          <p:spPr>
            <a:xfrm>
              <a:off x="5462849" y="3210948"/>
              <a:ext cx="443465" cy="1000181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867072" y="3295917"/>
              <a:ext cx="45837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参照する命令アドレスと参照されるアドレスの差分を使って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使うメモリの位置を求める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（実際には参照する命令の次の命令なので、</a:t>
              </a:r>
              <a:endParaRPr kumimoji="1" lang="en-US" altLang="ja-JP" sz="1050" dirty="0" smtClean="0"/>
            </a:p>
            <a:p>
              <a:r>
                <a:rPr kumimoji="1" lang="en-US" altLang="ja-JP" sz="1050" dirty="0" smtClean="0"/>
                <a:t>0x1000</a:t>
              </a:r>
              <a:r>
                <a:rPr kumimoji="1" lang="ja-JP" altLang="en-US" sz="1050" dirty="0" smtClean="0"/>
                <a:t>から</a:t>
              </a:r>
              <a:r>
                <a:rPr kumimoji="1" lang="en-US" altLang="ja-JP" sz="1050" dirty="0" err="1" smtClean="0"/>
                <a:t>mov</a:t>
              </a:r>
              <a:r>
                <a:rPr kumimoji="1" lang="ja-JP" altLang="en-US" sz="1050" dirty="0" smtClean="0"/>
                <a:t>命令の長さ</a:t>
              </a:r>
              <a:r>
                <a:rPr kumimoji="1" lang="en-US" altLang="ja-JP" sz="1050" dirty="0" smtClean="0"/>
                <a:t>6</a:t>
              </a:r>
              <a:r>
                <a:rPr kumimoji="1" lang="ja-JP" altLang="en-US" sz="1050" dirty="0" smtClean="0"/>
                <a:t>を引いて</a:t>
              </a:r>
              <a:r>
                <a:rPr kumimoji="1" lang="en-US" altLang="ja-JP" sz="1050" dirty="0" smtClean="0"/>
                <a:t>0xffa)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70788" y="1149868"/>
            <a:ext cx="10180057" cy="4576629"/>
            <a:chOff x="270788" y="1149868"/>
            <a:chExt cx="10180057" cy="4576629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370376" y="114986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PC</a:t>
              </a:r>
              <a:r>
                <a:rPr lang="ja-JP" altLang="en-US" dirty="0" smtClean="0"/>
                <a:t>相対参照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371114" y="1974006"/>
              <a:ext cx="2021099" cy="31670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実行ファイル</a:t>
              </a:r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33905" y="3021836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200" dirty="0" err="1" smtClean="0"/>
                <a:t>mov</a:t>
              </a:r>
              <a:r>
                <a:rPr kumimoji="1" lang="en-US" altLang="ja-JP" sz="1200" dirty="0" smtClean="0"/>
                <a:t> 0xffa(%rip), %</a:t>
              </a:r>
              <a:r>
                <a:rPr kumimoji="1" lang="en-US" altLang="ja-JP" sz="1200" dirty="0" err="1" smtClean="0"/>
                <a:t>rax</a:t>
              </a:r>
              <a:endParaRPr kumimoji="1" lang="ja-JP" altLang="en-US" sz="1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433904" y="4116107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/>
                <a:t>data0:</a:t>
              </a:r>
              <a:br>
                <a:rPr lang="en-US" altLang="ja-JP" sz="1200" dirty="0" smtClean="0"/>
              </a:br>
              <a:r>
                <a:rPr lang="en-US" altLang="ja-JP" sz="1200" dirty="0" smtClean="0"/>
                <a:t>    .long 8</a:t>
              </a:r>
              <a:endParaRPr kumimoji="1" lang="ja-JP" altLang="en-US" sz="12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68302" y="290802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FF0000"/>
                  </a:solidFill>
                </a:rPr>
                <a:t>0x801000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68302" y="40572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FF0000"/>
                  </a:solidFill>
                </a:rPr>
                <a:t>0x802000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740014" y="2962970"/>
              <a:ext cx="879080" cy="396371"/>
            </a:xfrm>
            <a:prstGeom prst="ellipse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>
              <a:stCxn id="11" idx="4"/>
              <a:endCxn id="20" idx="2"/>
            </p:cNvCxnSpPr>
            <p:nvPr/>
          </p:nvCxnSpPr>
          <p:spPr>
            <a:xfrm>
              <a:off x="4179554" y="3359341"/>
              <a:ext cx="1394161" cy="351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03808" y="5264832"/>
              <a:ext cx="3280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参照するアドレスとの差分をオペランドとして使う</a:t>
              </a:r>
              <a:endParaRPr kumimoji="1" lang="en-US" altLang="ja-JP" sz="1200" dirty="0" smtClean="0"/>
            </a:p>
            <a:p>
              <a:r>
                <a:rPr lang="en-US" altLang="ja-JP" sz="1200" dirty="0" smtClean="0">
                  <a:solidFill>
                    <a:srgbClr val="FF0000"/>
                  </a:solidFill>
                </a:rPr>
                <a:t>PIC</a:t>
              </a:r>
              <a:r>
                <a:rPr lang="ja-JP" altLang="en-US" sz="1200" dirty="0" smtClean="0">
                  <a:solidFill>
                    <a:srgbClr val="FF0000"/>
                  </a:solidFill>
                </a:rPr>
                <a:t>にな</a:t>
              </a:r>
              <a:r>
                <a:rPr lang="ja-JP" altLang="en-US" sz="1200" dirty="0">
                  <a:solidFill>
                    <a:srgbClr val="FF0000"/>
                  </a:solidFill>
                </a:rPr>
                <a:t>る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上下矢印 19"/>
            <p:cNvSpPr/>
            <p:nvPr/>
          </p:nvSpPr>
          <p:spPr>
            <a:xfrm>
              <a:off x="5462849" y="3210948"/>
              <a:ext cx="443465" cy="1000181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867072" y="3295917"/>
              <a:ext cx="45837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参照する命令アドレスと参照されるアドレスの差分を使って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使うメモリの位置を求める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（実際には参照する命令の次の命令なので、</a:t>
              </a:r>
              <a:endParaRPr kumimoji="1" lang="en-US" altLang="ja-JP" sz="1050" dirty="0" smtClean="0"/>
            </a:p>
            <a:p>
              <a:r>
                <a:rPr kumimoji="1" lang="en-US" altLang="ja-JP" sz="1050" dirty="0" smtClean="0"/>
                <a:t>0x1000</a:t>
              </a:r>
              <a:r>
                <a:rPr kumimoji="1" lang="ja-JP" altLang="en-US" sz="1050" dirty="0" smtClean="0"/>
                <a:t>から</a:t>
              </a:r>
              <a:r>
                <a:rPr kumimoji="1" lang="en-US" altLang="ja-JP" sz="1050" dirty="0" err="1" smtClean="0"/>
                <a:t>mov</a:t>
              </a:r>
              <a:r>
                <a:rPr kumimoji="1" lang="ja-JP" altLang="en-US" sz="1050" dirty="0" smtClean="0"/>
                <a:t>命令の長さ</a:t>
              </a:r>
              <a:r>
                <a:rPr kumimoji="1" lang="en-US" altLang="ja-JP" sz="1050" dirty="0" smtClean="0"/>
                <a:t>6</a:t>
              </a:r>
              <a:r>
                <a:rPr kumimoji="1" lang="ja-JP" altLang="en-US" sz="1050" dirty="0" smtClean="0"/>
                <a:t>を引いて</a:t>
              </a:r>
              <a:r>
                <a:rPr kumimoji="1" lang="en-US" altLang="ja-JP" sz="1050" dirty="0" smtClean="0"/>
                <a:t>0xffa)</a:t>
              </a:r>
              <a:endParaRPr kumimoji="1" lang="ja-JP" altLang="en-US" sz="105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70788" y="3437829"/>
              <a:ext cx="215845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配置されるアドレスが変わっても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同じ命令が使える</a:t>
              </a:r>
              <a:endParaRPr kumimoji="1" lang="ja-JP" altLang="en-US" sz="1050" dirty="0"/>
            </a:p>
          </p:txBody>
        </p:sp>
        <p:cxnSp>
          <p:nvCxnSpPr>
            <p:cNvPr id="5" name="直線矢印コネクタ 4"/>
            <p:cNvCxnSpPr>
              <a:stCxn id="15" idx="0"/>
              <a:endCxn id="9" idx="1"/>
            </p:cNvCxnSpPr>
            <p:nvPr/>
          </p:nvCxnSpPr>
          <p:spPr>
            <a:xfrm flipV="1">
              <a:off x="1350016" y="3061916"/>
              <a:ext cx="1118286" cy="37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5" idx="2"/>
              <a:endCxn id="10" idx="1"/>
            </p:cNvCxnSpPr>
            <p:nvPr/>
          </p:nvCxnSpPr>
          <p:spPr>
            <a:xfrm>
              <a:off x="1350016" y="3853327"/>
              <a:ext cx="1118286" cy="357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06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2370376" y="1149868"/>
            <a:ext cx="7225424" cy="4950364"/>
            <a:chOff x="2370376" y="1149868"/>
            <a:chExt cx="7225424" cy="4950364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2370376" y="1149868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32bit x86 PIC</a:t>
              </a:r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371114" y="1974005"/>
              <a:ext cx="2021099" cy="412622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実行ファイル</a:t>
              </a:r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33905" y="3021836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000" dirty="0" smtClean="0"/>
                <a:t>call </a:t>
              </a:r>
              <a:r>
                <a:rPr kumimoji="1" lang="en-US" altLang="ja-JP" sz="1000" dirty="0" err="1" smtClean="0"/>
                <a:t>get_pc_thunk</a:t>
              </a:r>
              <a:endParaRPr kumimoji="1" lang="en-US" altLang="ja-JP" sz="1000" dirty="0" smtClean="0"/>
            </a:p>
            <a:p>
              <a:r>
                <a:rPr lang="en-US" altLang="ja-JP" sz="1000" dirty="0" smtClean="0"/>
                <a:t>add &lt;GOT</a:t>
              </a:r>
              <a:r>
                <a:rPr lang="ja-JP" altLang="en-US" sz="1000" dirty="0" smtClean="0"/>
                <a:t>との差</a:t>
              </a:r>
              <a:r>
                <a:rPr lang="en-US" altLang="ja-JP" sz="1000" dirty="0" smtClean="0"/>
                <a:t>&gt;,</a:t>
              </a:r>
              <a:r>
                <a:rPr lang="en-US" altLang="ja-JP" sz="1000" dirty="0" smtClean="0"/>
                <a:t> %</a:t>
              </a:r>
              <a:r>
                <a:rPr lang="en-US" altLang="ja-JP" sz="1000" dirty="0" err="1" smtClean="0"/>
                <a:t>eax</a:t>
              </a:r>
              <a:endParaRPr lang="en-US" altLang="ja-JP" sz="1000" dirty="0" smtClean="0"/>
            </a:p>
            <a:p>
              <a:r>
                <a:rPr kumimoji="1" lang="en-US" altLang="ja-JP" sz="1000" dirty="0" err="1" smtClean="0"/>
                <a:t>mov</a:t>
              </a:r>
              <a:r>
                <a:rPr kumimoji="1" lang="en-US" altLang="ja-JP" sz="1000" dirty="0" smtClean="0"/>
                <a:t> &lt;GOT</a:t>
              </a:r>
              <a:r>
                <a:rPr kumimoji="1" lang="ja-JP" altLang="en-US" sz="1000" dirty="0" smtClean="0"/>
                <a:t>の</a:t>
              </a:r>
              <a:r>
                <a:rPr kumimoji="1" lang="en-US" altLang="ja-JP" sz="1000" dirty="0" smtClean="0"/>
                <a:t>index&gt;(%</a:t>
              </a:r>
              <a:r>
                <a:rPr kumimoji="1" lang="en-US" altLang="ja-JP" sz="1000" dirty="0" err="1" smtClean="0"/>
                <a:t>eax</a:t>
              </a:r>
              <a:r>
                <a:rPr kumimoji="1" lang="en-US" altLang="ja-JP" sz="1000" dirty="0" smtClean="0"/>
                <a:t>), %</a:t>
              </a:r>
              <a:r>
                <a:rPr kumimoji="1" lang="en-US" altLang="ja-JP" sz="1000" dirty="0" err="1" smtClean="0"/>
                <a:t>eax</a:t>
              </a:r>
              <a:endParaRPr kumimoji="1" lang="en-US" altLang="ja-JP" sz="1000" dirty="0" smtClean="0"/>
            </a:p>
            <a:p>
              <a:r>
                <a:rPr lang="en-US" altLang="ja-JP" sz="1000" dirty="0" smtClean="0"/>
                <a:t>ret</a:t>
              </a:r>
              <a:endParaRPr kumimoji="1" lang="ja-JP" altLang="en-US" sz="10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433904" y="4116107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50" dirty="0" smtClean="0"/>
                <a:t>data0:</a:t>
              </a:r>
              <a:br>
                <a:rPr lang="en-US" altLang="ja-JP" sz="1050" dirty="0" smtClean="0"/>
              </a:br>
              <a:r>
                <a:rPr lang="en-US" altLang="ja-JP" sz="1050" dirty="0" smtClean="0"/>
                <a:t>    .long 8</a:t>
              </a:r>
              <a:endParaRPr kumimoji="1" lang="ja-JP" altLang="en-US" sz="1050" dirty="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468302" y="290802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0x401000</a:t>
              </a:r>
              <a:endParaRPr kumimoji="1" lang="ja-JP" altLang="en-US" sz="1400" dirty="0"/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468302" y="40572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0x402000</a:t>
              </a:r>
              <a:endParaRPr kumimoji="1" lang="ja-JP" altLang="en-US" sz="14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3433904" y="5163938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000" dirty="0" smtClean="0"/>
                <a:t>GOT:</a:t>
              </a:r>
            </a:p>
            <a:p>
              <a:r>
                <a:rPr lang="en-US" altLang="ja-JP" sz="1000" dirty="0"/>
                <a:t> </a:t>
              </a:r>
              <a:r>
                <a:rPr lang="en-US" altLang="ja-JP" sz="1000" dirty="0" smtClean="0"/>
                <a:t>   .long 0x402000</a:t>
              </a:r>
              <a:endParaRPr lang="en-US" altLang="ja-JP" sz="1000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083300" y="5210378"/>
              <a:ext cx="3512500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50" dirty="0" smtClean="0"/>
                <a:t>ダイナミックリンカ</a:t>
              </a:r>
              <a:r>
                <a:rPr kumimoji="1" lang="en-US" altLang="ja-JP" sz="1050" dirty="0" smtClean="0"/>
                <a:t>(ld.so)</a:t>
              </a:r>
              <a:r>
                <a:rPr kumimoji="1" lang="ja-JP" altLang="en-US" sz="1050" dirty="0" smtClean="0"/>
                <a:t>が、</a:t>
              </a:r>
              <a:r>
                <a:rPr kumimoji="1" lang="en-US" altLang="ja-JP" sz="1050" dirty="0" smtClean="0"/>
                <a:t>GOT</a:t>
              </a:r>
              <a:r>
                <a:rPr kumimoji="1" lang="ja-JP" altLang="en-US" sz="1050" dirty="0" smtClean="0"/>
                <a:t>の中身を適切に書き換える</a:t>
              </a:r>
              <a:endParaRPr kumimoji="1" lang="en-US" altLang="ja-JP" sz="1050" dirty="0" smtClean="0"/>
            </a:p>
            <a:p>
              <a:r>
                <a:rPr lang="en-US" altLang="ja-JP" sz="1050" dirty="0" smtClean="0"/>
                <a:t>(GOT[0] </a:t>
              </a:r>
              <a:r>
                <a:rPr lang="ja-JP" altLang="en-US" sz="1050" dirty="0"/>
                <a:t>を</a:t>
              </a:r>
              <a:r>
                <a:rPr lang="ja-JP" altLang="en-US" sz="1050" dirty="0" smtClean="0"/>
                <a:t>メモリ配置後の</a:t>
              </a:r>
              <a:r>
                <a:rPr lang="en-US" altLang="ja-JP" sz="1050" dirty="0" smtClean="0"/>
                <a:t>data0</a:t>
              </a:r>
              <a:r>
                <a:rPr lang="ja-JP" altLang="en-US" sz="1050" dirty="0" smtClean="0"/>
                <a:t>のアドレスにする</a:t>
              </a:r>
              <a:r>
                <a:rPr lang="en-US" altLang="ja-JP" sz="1050" dirty="0" smtClean="0"/>
                <a:t>)</a:t>
              </a:r>
              <a:endParaRPr kumimoji="1" lang="ja-JP" altLang="en-US" sz="1050" dirty="0"/>
            </a:p>
          </p:txBody>
        </p:sp>
        <p:sp>
          <p:nvSpPr>
            <p:cNvPr id="18" name="上下矢印 17"/>
            <p:cNvSpPr/>
            <p:nvPr/>
          </p:nvSpPr>
          <p:spPr>
            <a:xfrm>
              <a:off x="5455003" y="3295614"/>
              <a:ext cx="443465" cy="1914764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867073" y="3295917"/>
              <a:ext cx="26842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050" dirty="0" smtClean="0"/>
                <a:t>GOT</a:t>
              </a:r>
              <a:r>
                <a:rPr kumimoji="1" lang="ja-JP" altLang="en-US" sz="1050" dirty="0" smtClean="0"/>
                <a:t>との差分は、実行前に固定できる</a:t>
              </a:r>
              <a:endParaRPr kumimoji="1" lang="en-US" altLang="ja-JP" sz="1050" dirty="0" smtClean="0"/>
            </a:p>
            <a:p>
              <a:r>
                <a:rPr lang="ja-JP" altLang="en-US" sz="1050" dirty="0" smtClean="0"/>
                <a:t>（機械語を書き換える必要はない）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68656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335</Words>
  <Application>Microsoft Office PowerPoint</Application>
  <PresentationFormat>ワイド画面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孝史</dc:creator>
  <cp:lastModifiedBy>中村 孝史</cp:lastModifiedBy>
  <cp:revision>26</cp:revision>
  <dcterms:created xsi:type="dcterms:W3CDTF">2020-04-14T15:00:07Z</dcterms:created>
  <dcterms:modified xsi:type="dcterms:W3CDTF">2020-04-14T20:37:25Z</dcterms:modified>
</cp:coreProperties>
</file>