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>
        <p:scale>
          <a:sx n="150" d="100"/>
          <a:sy n="150" d="100"/>
        </p:scale>
        <p:origin x="552" y="4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C670C-B762-4A44-BC41-A5C09637FE6C}" type="datetimeFigureOut">
              <a:rPr kumimoji="1" lang="ja-JP" altLang="en-US" smtClean="0"/>
              <a:t>2020/4/15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9F9C4-6FFE-4947-81FF-5C03823328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0663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C670C-B762-4A44-BC41-A5C09637FE6C}" type="datetimeFigureOut">
              <a:rPr kumimoji="1" lang="ja-JP" altLang="en-US" smtClean="0"/>
              <a:t>2020/4/15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9F9C4-6FFE-4947-81FF-5C03823328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7368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C670C-B762-4A44-BC41-A5C09637FE6C}" type="datetimeFigureOut">
              <a:rPr kumimoji="1" lang="ja-JP" altLang="en-US" smtClean="0"/>
              <a:t>2020/4/15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9F9C4-6FFE-4947-81FF-5C03823328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0828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C670C-B762-4A44-BC41-A5C09637FE6C}" type="datetimeFigureOut">
              <a:rPr kumimoji="1" lang="ja-JP" altLang="en-US" smtClean="0"/>
              <a:t>2020/4/15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9F9C4-6FFE-4947-81FF-5C03823328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8105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C670C-B762-4A44-BC41-A5C09637FE6C}" type="datetimeFigureOut">
              <a:rPr kumimoji="1" lang="ja-JP" altLang="en-US" smtClean="0"/>
              <a:t>2020/4/15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9F9C4-6FFE-4947-81FF-5C03823328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6188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C670C-B762-4A44-BC41-A5C09637FE6C}" type="datetimeFigureOut">
              <a:rPr kumimoji="1" lang="ja-JP" altLang="en-US" smtClean="0"/>
              <a:t>2020/4/15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9F9C4-6FFE-4947-81FF-5C03823328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1421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C670C-B762-4A44-BC41-A5C09637FE6C}" type="datetimeFigureOut">
              <a:rPr kumimoji="1" lang="ja-JP" altLang="en-US" smtClean="0"/>
              <a:t>2020/4/15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9F9C4-6FFE-4947-81FF-5C03823328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5129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C670C-B762-4A44-BC41-A5C09637FE6C}" type="datetimeFigureOut">
              <a:rPr kumimoji="1" lang="ja-JP" altLang="en-US" smtClean="0"/>
              <a:t>2020/4/15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9F9C4-6FFE-4947-81FF-5C03823328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0207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C670C-B762-4A44-BC41-A5C09637FE6C}" type="datetimeFigureOut">
              <a:rPr kumimoji="1" lang="ja-JP" altLang="en-US" smtClean="0"/>
              <a:t>2020/4/15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9F9C4-6FFE-4947-81FF-5C03823328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2498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C670C-B762-4A44-BC41-A5C09637FE6C}" type="datetimeFigureOut">
              <a:rPr kumimoji="1" lang="ja-JP" altLang="en-US" smtClean="0"/>
              <a:t>2020/4/15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9F9C4-6FFE-4947-81FF-5C03823328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9817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C670C-B762-4A44-BC41-A5C09637FE6C}" type="datetimeFigureOut">
              <a:rPr kumimoji="1" lang="ja-JP" altLang="en-US" smtClean="0"/>
              <a:t>2020/4/15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9F9C4-6FFE-4947-81FF-5C03823328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9791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FC670C-B762-4A44-BC41-A5C09637FE6C}" type="datetimeFigureOut">
              <a:rPr kumimoji="1" lang="ja-JP" altLang="en-US" smtClean="0"/>
              <a:t>2020/4/15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99F9C4-6FFE-4947-81FF-5C03823328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8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69608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2523430" y="2268340"/>
            <a:ext cx="2021099" cy="42187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696106" y="1769934"/>
            <a:ext cx="1539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アドレス空間</a:t>
            </a:r>
            <a:r>
              <a:rPr lang="en-US" altLang="ja-JP" dirty="0"/>
              <a:t>0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6937797" y="2268340"/>
            <a:ext cx="2021099" cy="42187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7110473" y="1769934"/>
            <a:ext cx="1539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アドレス空間</a:t>
            </a:r>
            <a:r>
              <a:rPr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2523430" y="2393923"/>
            <a:ext cx="2021099" cy="95364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実行ファイル</a:t>
            </a:r>
            <a:r>
              <a:rPr lang="en-US" altLang="ja-JP" dirty="0">
                <a:solidFill>
                  <a:schemeClr val="tx1"/>
                </a:solidFill>
              </a:rPr>
              <a:t>A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4673382" y="329000"/>
            <a:ext cx="2021099" cy="163715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共有ライブラリ</a:t>
            </a:r>
            <a:endParaRPr kumimoji="1" lang="ja-JP" altLang="en-US" dirty="0"/>
          </a:p>
        </p:txBody>
      </p:sp>
      <p:sp>
        <p:nvSpPr>
          <p:cNvPr id="11" name="正方形/長方形 10"/>
          <p:cNvSpPr/>
          <p:nvPr/>
        </p:nvSpPr>
        <p:spPr>
          <a:xfrm>
            <a:off x="6937797" y="2393923"/>
            <a:ext cx="2021099" cy="95364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実行ファイル</a:t>
            </a:r>
            <a:r>
              <a:rPr lang="en-US" altLang="ja-JP" dirty="0">
                <a:solidFill>
                  <a:schemeClr val="tx1"/>
                </a:solidFill>
              </a:rPr>
              <a:t>A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3" name="直線矢印コネクタ 12"/>
          <p:cNvCxnSpPr>
            <a:stCxn id="10" idx="2"/>
            <a:endCxn id="14" idx="0"/>
          </p:cNvCxnSpPr>
          <p:nvPr/>
        </p:nvCxnSpPr>
        <p:spPr>
          <a:xfrm flipH="1">
            <a:off x="3533980" y="1966156"/>
            <a:ext cx="2149952" cy="14677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正方形/長方形 13"/>
          <p:cNvSpPr/>
          <p:nvPr/>
        </p:nvSpPr>
        <p:spPr>
          <a:xfrm>
            <a:off x="2523430" y="3433906"/>
            <a:ext cx="2021099" cy="163715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共有ライブラリ</a:t>
            </a:r>
            <a:endParaRPr kumimoji="1" lang="ja-JP" altLang="en-US" dirty="0"/>
          </a:p>
        </p:txBody>
      </p:sp>
      <p:sp>
        <p:nvSpPr>
          <p:cNvPr id="16" name="正方形/長方形 15"/>
          <p:cNvSpPr/>
          <p:nvPr/>
        </p:nvSpPr>
        <p:spPr>
          <a:xfrm>
            <a:off x="6937797" y="3433906"/>
            <a:ext cx="2021099" cy="163715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共有ライブラリ</a:t>
            </a:r>
            <a:endParaRPr kumimoji="1" lang="ja-JP" altLang="en-US" dirty="0"/>
          </a:p>
        </p:txBody>
      </p:sp>
      <p:cxnSp>
        <p:nvCxnSpPr>
          <p:cNvPr id="17" name="直線矢印コネクタ 16"/>
          <p:cNvCxnSpPr>
            <a:stCxn id="10" idx="2"/>
            <a:endCxn id="16" idx="0"/>
          </p:cNvCxnSpPr>
          <p:nvPr/>
        </p:nvCxnSpPr>
        <p:spPr>
          <a:xfrm>
            <a:off x="5683932" y="1966156"/>
            <a:ext cx="2264415" cy="14677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テキスト ボックス 22"/>
          <p:cNvSpPr txBox="1"/>
          <p:nvPr/>
        </p:nvSpPr>
        <p:spPr>
          <a:xfrm>
            <a:off x="612215" y="482932"/>
            <a:ext cx="31678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一つの共有ライブラリを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複数のアドレス空間（プロセス）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に配置してメモリを節約できる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833881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2523430" y="2268340"/>
            <a:ext cx="2021099" cy="42187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696106" y="1769934"/>
            <a:ext cx="1539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アドレス空間</a:t>
            </a:r>
            <a:r>
              <a:rPr lang="en-US" altLang="ja-JP" dirty="0"/>
              <a:t>0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6937797" y="2268340"/>
            <a:ext cx="2021099" cy="42187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7110473" y="1769934"/>
            <a:ext cx="1539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アドレス空間</a:t>
            </a:r>
            <a:r>
              <a:rPr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2523430" y="2393923"/>
            <a:ext cx="2021099" cy="95364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実行ファイル</a:t>
            </a:r>
            <a:r>
              <a:rPr lang="en-US" altLang="ja-JP" dirty="0">
                <a:solidFill>
                  <a:schemeClr val="tx1"/>
                </a:solidFill>
              </a:rPr>
              <a:t>A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4673382" y="329000"/>
            <a:ext cx="2021099" cy="163715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共有ライブラリ</a:t>
            </a:r>
            <a:endParaRPr kumimoji="1" lang="ja-JP" altLang="en-US" dirty="0"/>
          </a:p>
        </p:txBody>
      </p:sp>
      <p:sp>
        <p:nvSpPr>
          <p:cNvPr id="11" name="正方形/長方形 10"/>
          <p:cNvSpPr/>
          <p:nvPr/>
        </p:nvSpPr>
        <p:spPr>
          <a:xfrm>
            <a:off x="6937797" y="2393923"/>
            <a:ext cx="2021099" cy="195045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実行ファイル</a:t>
            </a:r>
            <a:r>
              <a:rPr lang="en-US" altLang="ja-JP" dirty="0" smtClean="0">
                <a:solidFill>
                  <a:schemeClr val="tx1"/>
                </a:solidFill>
              </a:rPr>
              <a:t>B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3" name="直線矢印コネクタ 12"/>
          <p:cNvCxnSpPr>
            <a:stCxn id="10" idx="2"/>
            <a:endCxn id="14" idx="0"/>
          </p:cNvCxnSpPr>
          <p:nvPr/>
        </p:nvCxnSpPr>
        <p:spPr>
          <a:xfrm flipH="1">
            <a:off x="3533980" y="1966156"/>
            <a:ext cx="2149952" cy="14677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正方形/長方形 13"/>
          <p:cNvSpPr/>
          <p:nvPr/>
        </p:nvSpPr>
        <p:spPr>
          <a:xfrm>
            <a:off x="2523430" y="3433906"/>
            <a:ext cx="2021099" cy="163715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共有ライブラリ</a:t>
            </a:r>
            <a:endParaRPr kumimoji="1" lang="ja-JP" altLang="en-US" dirty="0"/>
          </a:p>
        </p:txBody>
      </p:sp>
      <p:sp>
        <p:nvSpPr>
          <p:cNvPr id="16" name="正方形/長方形 15"/>
          <p:cNvSpPr/>
          <p:nvPr/>
        </p:nvSpPr>
        <p:spPr>
          <a:xfrm>
            <a:off x="6937797" y="4517058"/>
            <a:ext cx="2021099" cy="163715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共有ライブラリ</a:t>
            </a:r>
            <a:endParaRPr kumimoji="1" lang="ja-JP" altLang="en-US" dirty="0"/>
          </a:p>
        </p:txBody>
      </p:sp>
      <p:cxnSp>
        <p:nvCxnSpPr>
          <p:cNvPr id="17" name="直線矢印コネクタ 16"/>
          <p:cNvCxnSpPr>
            <a:stCxn id="10" idx="2"/>
            <a:endCxn id="16" idx="0"/>
          </p:cNvCxnSpPr>
          <p:nvPr/>
        </p:nvCxnSpPr>
        <p:spPr>
          <a:xfrm>
            <a:off x="5683932" y="1966156"/>
            <a:ext cx="2264415" cy="25509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612215" y="482932"/>
            <a:ext cx="377218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実行ファイルのサイズが違ったり</a:t>
            </a:r>
            <a:endParaRPr kumimoji="1" lang="en-US" altLang="ja-JP" dirty="0" smtClean="0"/>
          </a:p>
          <a:p>
            <a:r>
              <a:rPr lang="ja-JP" altLang="en-US" dirty="0" smtClean="0"/>
              <a:t>複数の共有ライブラリを使うときは</a:t>
            </a:r>
            <a:endParaRPr lang="en-US" altLang="ja-JP" dirty="0" smtClean="0"/>
          </a:p>
          <a:p>
            <a:r>
              <a:rPr lang="ja-JP" altLang="en-US" dirty="0" smtClean="0"/>
              <a:t>アドレス空間ごとに違うアドレスに</a:t>
            </a:r>
            <a:endParaRPr lang="en-US" altLang="ja-JP" dirty="0" smtClean="0"/>
          </a:p>
          <a:p>
            <a:r>
              <a:rPr lang="ja-JP" altLang="en-US" dirty="0" smtClean="0"/>
              <a:t>共有ライブラリを配置する必要がある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213525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/>
          <p:cNvGrpSpPr/>
          <p:nvPr/>
        </p:nvGrpSpPr>
        <p:grpSpPr>
          <a:xfrm>
            <a:off x="2370376" y="1149868"/>
            <a:ext cx="3424718" cy="4576629"/>
            <a:chOff x="2370376" y="1149868"/>
            <a:chExt cx="3424718" cy="4576629"/>
          </a:xfrm>
        </p:grpSpPr>
        <p:sp>
          <p:nvSpPr>
            <p:cNvPr id="4" name="テキスト ボックス 3"/>
            <p:cNvSpPr txBox="1"/>
            <p:nvPr/>
          </p:nvSpPr>
          <p:spPr>
            <a:xfrm>
              <a:off x="2370376" y="1149868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 smtClean="0"/>
                <a:t>絶対</a:t>
              </a:r>
              <a:r>
                <a:rPr lang="ja-JP" altLang="en-US" dirty="0"/>
                <a:t>参照</a:t>
              </a:r>
              <a:endParaRPr kumimoji="1" lang="ja-JP" altLang="en-US" dirty="0"/>
            </a:p>
          </p:txBody>
        </p:sp>
        <p:sp>
          <p:nvSpPr>
            <p:cNvPr id="6" name="正方形/長方形 5"/>
            <p:cNvSpPr/>
            <p:nvPr/>
          </p:nvSpPr>
          <p:spPr>
            <a:xfrm>
              <a:off x="3371114" y="1974006"/>
              <a:ext cx="2021099" cy="316704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ja-JP" altLang="en-US" dirty="0" smtClean="0">
                  <a:solidFill>
                    <a:schemeClr val="tx1"/>
                  </a:solidFill>
                </a:rPr>
                <a:t>実行ファイル</a:t>
              </a:r>
              <a:r>
                <a:rPr lang="en-US" altLang="ja-JP" dirty="0">
                  <a:solidFill>
                    <a:schemeClr val="tx1"/>
                  </a:solidFill>
                </a:rPr>
                <a:t>A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正方形/長方形 6"/>
            <p:cNvSpPr/>
            <p:nvPr/>
          </p:nvSpPr>
          <p:spPr>
            <a:xfrm>
              <a:off x="3433905" y="3021836"/>
              <a:ext cx="1895515" cy="8319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kumimoji="1" lang="en-US" altLang="ja-JP" sz="1200" dirty="0" err="1" smtClean="0"/>
                <a:t>mov</a:t>
              </a:r>
              <a:r>
                <a:rPr kumimoji="1" lang="en-US" altLang="ja-JP" sz="1200" dirty="0" smtClean="0"/>
                <a:t> 0x40200, %</a:t>
              </a:r>
              <a:r>
                <a:rPr kumimoji="1" lang="en-US" altLang="ja-JP" sz="1200" dirty="0" err="1" smtClean="0"/>
                <a:t>rax</a:t>
              </a:r>
              <a:endParaRPr kumimoji="1" lang="ja-JP" altLang="en-US" sz="1200" dirty="0"/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3433904" y="4116107"/>
              <a:ext cx="1895515" cy="8319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ja-JP" sz="1200" dirty="0" smtClean="0"/>
                <a:t>data0:</a:t>
              </a:r>
              <a:br>
                <a:rPr lang="en-US" altLang="ja-JP" sz="1200" dirty="0" smtClean="0"/>
              </a:br>
              <a:r>
                <a:rPr lang="en-US" altLang="ja-JP" sz="1200" dirty="0" smtClean="0"/>
                <a:t>    .long 8</a:t>
              </a:r>
              <a:endParaRPr kumimoji="1" lang="ja-JP" altLang="en-US" sz="1200" dirty="0"/>
            </a:p>
          </p:txBody>
        </p:sp>
        <p:sp>
          <p:nvSpPr>
            <p:cNvPr id="9" name="テキスト ボックス 8"/>
            <p:cNvSpPr txBox="1"/>
            <p:nvPr/>
          </p:nvSpPr>
          <p:spPr>
            <a:xfrm>
              <a:off x="2468302" y="2908027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 smtClean="0"/>
                <a:t>0x401000</a:t>
              </a:r>
              <a:endParaRPr kumimoji="1" lang="ja-JP" altLang="en-US" sz="1400" dirty="0"/>
            </a:p>
          </p:txBody>
        </p:sp>
        <p:sp>
          <p:nvSpPr>
            <p:cNvPr id="10" name="テキスト ボックス 9"/>
            <p:cNvSpPr txBox="1"/>
            <p:nvPr/>
          </p:nvSpPr>
          <p:spPr>
            <a:xfrm>
              <a:off x="2468302" y="4057241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 smtClean="0"/>
                <a:t>0x402000</a:t>
              </a:r>
              <a:endParaRPr kumimoji="1" lang="ja-JP" altLang="en-US" sz="1400" dirty="0"/>
            </a:p>
          </p:txBody>
        </p:sp>
        <p:sp>
          <p:nvSpPr>
            <p:cNvPr id="11" name="円/楕円 10"/>
            <p:cNvSpPr/>
            <p:nvPr/>
          </p:nvSpPr>
          <p:spPr>
            <a:xfrm>
              <a:off x="3740014" y="2962970"/>
              <a:ext cx="753497" cy="396371"/>
            </a:xfrm>
            <a:prstGeom prst="ellipse">
              <a:avLst/>
            </a:prstGeom>
            <a:noFill/>
            <a:ln w="5715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3" name="直線矢印コネクタ 12"/>
            <p:cNvCxnSpPr>
              <a:stCxn id="11" idx="3"/>
              <a:endCxn id="10" idx="0"/>
            </p:cNvCxnSpPr>
            <p:nvPr/>
          </p:nvCxnSpPr>
          <p:spPr>
            <a:xfrm flipH="1">
              <a:off x="2919708" y="3301294"/>
              <a:ext cx="930653" cy="75594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4" name="テキスト ボックス 13"/>
            <p:cNvSpPr txBox="1"/>
            <p:nvPr/>
          </p:nvSpPr>
          <p:spPr>
            <a:xfrm>
              <a:off x="2503808" y="5264832"/>
              <a:ext cx="329128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200" dirty="0" smtClean="0"/>
                <a:t>参照するアドレスをそのままオペランドとして使う</a:t>
              </a:r>
              <a:endParaRPr kumimoji="1" lang="en-US" altLang="ja-JP" sz="1200" dirty="0" smtClean="0"/>
            </a:p>
            <a:p>
              <a:r>
                <a:rPr lang="en-US" altLang="ja-JP" sz="1200" dirty="0" smtClean="0">
                  <a:solidFill>
                    <a:srgbClr val="FF0000"/>
                  </a:solidFill>
                </a:rPr>
                <a:t>PIC</a:t>
              </a:r>
              <a:r>
                <a:rPr lang="ja-JP" altLang="en-US" sz="1200" dirty="0" smtClean="0">
                  <a:solidFill>
                    <a:srgbClr val="FF0000"/>
                  </a:solidFill>
                </a:rPr>
                <a:t>にならない</a:t>
              </a:r>
              <a:endParaRPr kumimoji="1" lang="ja-JP" altLang="en-US" sz="12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08362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/>
          <p:cNvGrpSpPr/>
          <p:nvPr/>
        </p:nvGrpSpPr>
        <p:grpSpPr>
          <a:xfrm>
            <a:off x="2370376" y="1149868"/>
            <a:ext cx="8080469" cy="4576629"/>
            <a:chOff x="2370376" y="1149868"/>
            <a:chExt cx="8080469" cy="4576629"/>
          </a:xfrm>
        </p:grpSpPr>
        <p:sp>
          <p:nvSpPr>
            <p:cNvPr id="4" name="テキスト ボックス 3"/>
            <p:cNvSpPr txBox="1"/>
            <p:nvPr/>
          </p:nvSpPr>
          <p:spPr>
            <a:xfrm>
              <a:off x="2370376" y="1149868"/>
              <a:ext cx="1350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smtClean="0"/>
                <a:t>PC</a:t>
              </a:r>
              <a:r>
                <a:rPr lang="ja-JP" altLang="en-US" dirty="0" smtClean="0"/>
                <a:t>相対参照</a:t>
              </a:r>
              <a:endParaRPr kumimoji="1" lang="ja-JP" altLang="en-US" dirty="0"/>
            </a:p>
          </p:txBody>
        </p:sp>
        <p:sp>
          <p:nvSpPr>
            <p:cNvPr id="6" name="正方形/長方形 5"/>
            <p:cNvSpPr/>
            <p:nvPr/>
          </p:nvSpPr>
          <p:spPr>
            <a:xfrm>
              <a:off x="3371114" y="1974006"/>
              <a:ext cx="2021099" cy="316704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ja-JP" altLang="en-US" dirty="0" smtClean="0">
                  <a:solidFill>
                    <a:schemeClr val="tx1"/>
                  </a:solidFill>
                </a:rPr>
                <a:t>実行ファイル</a:t>
              </a:r>
              <a:r>
                <a:rPr lang="en-US" altLang="ja-JP" dirty="0">
                  <a:solidFill>
                    <a:schemeClr val="tx1"/>
                  </a:solidFill>
                </a:rPr>
                <a:t>A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正方形/長方形 6"/>
            <p:cNvSpPr/>
            <p:nvPr/>
          </p:nvSpPr>
          <p:spPr>
            <a:xfrm>
              <a:off x="3433905" y="3021836"/>
              <a:ext cx="1895515" cy="8319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kumimoji="1" lang="en-US" altLang="ja-JP" sz="1200" dirty="0" err="1" smtClean="0"/>
                <a:t>mov</a:t>
              </a:r>
              <a:r>
                <a:rPr kumimoji="1" lang="en-US" altLang="ja-JP" sz="1200" dirty="0" smtClean="0"/>
                <a:t> 0xffa(%rip), %</a:t>
              </a:r>
              <a:r>
                <a:rPr kumimoji="1" lang="en-US" altLang="ja-JP" sz="1200" dirty="0" err="1" smtClean="0"/>
                <a:t>rax</a:t>
              </a:r>
              <a:endParaRPr kumimoji="1" lang="ja-JP" altLang="en-US" sz="1200" dirty="0"/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3433904" y="4116107"/>
              <a:ext cx="1895515" cy="8319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ja-JP" sz="1200" dirty="0" smtClean="0"/>
                <a:t>data0:</a:t>
              </a:r>
              <a:br>
                <a:rPr lang="en-US" altLang="ja-JP" sz="1200" dirty="0" smtClean="0"/>
              </a:br>
              <a:r>
                <a:rPr lang="en-US" altLang="ja-JP" sz="1200" dirty="0" smtClean="0"/>
                <a:t>    .long 8</a:t>
              </a:r>
              <a:endParaRPr kumimoji="1" lang="ja-JP" altLang="en-US" sz="1200" dirty="0"/>
            </a:p>
          </p:txBody>
        </p:sp>
        <p:sp>
          <p:nvSpPr>
            <p:cNvPr id="9" name="テキスト ボックス 8"/>
            <p:cNvSpPr txBox="1"/>
            <p:nvPr/>
          </p:nvSpPr>
          <p:spPr>
            <a:xfrm>
              <a:off x="2468302" y="2908027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 smtClean="0"/>
                <a:t>0x401000</a:t>
              </a:r>
              <a:endParaRPr kumimoji="1" lang="ja-JP" altLang="en-US" sz="1400" dirty="0"/>
            </a:p>
          </p:txBody>
        </p:sp>
        <p:sp>
          <p:nvSpPr>
            <p:cNvPr id="10" name="テキスト ボックス 9"/>
            <p:cNvSpPr txBox="1"/>
            <p:nvPr/>
          </p:nvSpPr>
          <p:spPr>
            <a:xfrm>
              <a:off x="2468302" y="4057241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 smtClean="0"/>
                <a:t>0x402000</a:t>
              </a:r>
              <a:endParaRPr kumimoji="1" lang="ja-JP" altLang="en-US" sz="1400" dirty="0"/>
            </a:p>
          </p:txBody>
        </p:sp>
        <p:sp>
          <p:nvSpPr>
            <p:cNvPr id="11" name="円/楕円 10"/>
            <p:cNvSpPr/>
            <p:nvPr/>
          </p:nvSpPr>
          <p:spPr>
            <a:xfrm>
              <a:off x="3740014" y="2962970"/>
              <a:ext cx="879080" cy="396371"/>
            </a:xfrm>
            <a:prstGeom prst="ellipse">
              <a:avLst/>
            </a:prstGeom>
            <a:noFill/>
            <a:ln w="5715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3" name="直線矢印コネクタ 12"/>
            <p:cNvCxnSpPr>
              <a:stCxn id="11" idx="4"/>
              <a:endCxn id="20" idx="2"/>
            </p:cNvCxnSpPr>
            <p:nvPr/>
          </p:nvCxnSpPr>
          <p:spPr>
            <a:xfrm>
              <a:off x="4179554" y="3359341"/>
              <a:ext cx="1394161" cy="35169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4" name="テキスト ボックス 13"/>
            <p:cNvSpPr txBox="1"/>
            <p:nvPr/>
          </p:nvSpPr>
          <p:spPr>
            <a:xfrm>
              <a:off x="2503808" y="5264832"/>
              <a:ext cx="32800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200" dirty="0" smtClean="0"/>
                <a:t>参照するアドレスとの差分をオペランドとして使う</a:t>
              </a:r>
              <a:endParaRPr kumimoji="1" lang="en-US" altLang="ja-JP" sz="1200" dirty="0" smtClean="0"/>
            </a:p>
            <a:p>
              <a:r>
                <a:rPr lang="en-US" altLang="ja-JP" sz="1200" dirty="0" smtClean="0">
                  <a:solidFill>
                    <a:srgbClr val="FF0000"/>
                  </a:solidFill>
                </a:rPr>
                <a:t>PIC</a:t>
              </a:r>
              <a:r>
                <a:rPr lang="ja-JP" altLang="en-US" sz="1200" dirty="0" smtClean="0">
                  <a:solidFill>
                    <a:srgbClr val="FF0000"/>
                  </a:solidFill>
                </a:rPr>
                <a:t>にな</a:t>
              </a:r>
              <a:r>
                <a:rPr lang="ja-JP" altLang="en-US" sz="1200" dirty="0">
                  <a:solidFill>
                    <a:srgbClr val="FF0000"/>
                  </a:solidFill>
                </a:rPr>
                <a:t>る</a:t>
              </a:r>
              <a:endParaRPr kumimoji="1" lang="ja-JP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20" name="上下矢印 19"/>
            <p:cNvSpPr/>
            <p:nvPr/>
          </p:nvSpPr>
          <p:spPr>
            <a:xfrm>
              <a:off x="5462849" y="3210948"/>
              <a:ext cx="443465" cy="1000181"/>
            </a:xfrm>
            <a:prstGeom prst="upDownArrow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テキスト ボックス 22"/>
            <p:cNvSpPr txBox="1"/>
            <p:nvPr/>
          </p:nvSpPr>
          <p:spPr>
            <a:xfrm>
              <a:off x="5867072" y="3295917"/>
              <a:ext cx="4583773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050" dirty="0" smtClean="0"/>
                <a:t>参照する命令アドレスと参照されるアドレスの差分を使って</a:t>
              </a:r>
              <a:endParaRPr kumimoji="1" lang="en-US" altLang="ja-JP" sz="1050" dirty="0" smtClean="0"/>
            </a:p>
            <a:p>
              <a:r>
                <a:rPr kumimoji="1" lang="ja-JP" altLang="en-US" sz="1050" dirty="0" smtClean="0"/>
                <a:t>使うメモリの位置を求める</a:t>
              </a:r>
              <a:endParaRPr kumimoji="1" lang="en-US" altLang="ja-JP" sz="1050" dirty="0" smtClean="0"/>
            </a:p>
            <a:p>
              <a:r>
                <a:rPr kumimoji="1" lang="ja-JP" altLang="en-US" sz="1050" dirty="0" smtClean="0"/>
                <a:t>（実際には参照する命令の次の命令なので、</a:t>
              </a:r>
              <a:endParaRPr kumimoji="1" lang="en-US" altLang="ja-JP" sz="1050" dirty="0" smtClean="0"/>
            </a:p>
            <a:p>
              <a:r>
                <a:rPr kumimoji="1" lang="en-US" altLang="ja-JP" sz="1050" dirty="0" smtClean="0"/>
                <a:t>0x1000</a:t>
              </a:r>
              <a:r>
                <a:rPr kumimoji="1" lang="ja-JP" altLang="en-US" sz="1050" dirty="0" smtClean="0"/>
                <a:t>から</a:t>
              </a:r>
              <a:r>
                <a:rPr kumimoji="1" lang="en-US" altLang="ja-JP" sz="1050" dirty="0" err="1" smtClean="0"/>
                <a:t>mov</a:t>
              </a:r>
              <a:r>
                <a:rPr kumimoji="1" lang="ja-JP" altLang="en-US" sz="1050" dirty="0" smtClean="0"/>
                <a:t>命令の長さ</a:t>
              </a:r>
              <a:r>
                <a:rPr kumimoji="1" lang="en-US" altLang="ja-JP" sz="1050" dirty="0" smtClean="0"/>
                <a:t>6</a:t>
              </a:r>
              <a:r>
                <a:rPr kumimoji="1" lang="ja-JP" altLang="en-US" sz="1050" dirty="0" smtClean="0"/>
                <a:t>を引いて</a:t>
              </a:r>
              <a:r>
                <a:rPr kumimoji="1" lang="en-US" altLang="ja-JP" sz="1050" dirty="0" smtClean="0"/>
                <a:t>0xffa)</a:t>
              </a:r>
              <a:endParaRPr kumimoji="1" lang="ja-JP" altLang="en-US" sz="1050" dirty="0"/>
            </a:p>
          </p:txBody>
        </p:sp>
      </p:grpSp>
    </p:spTree>
    <p:extLst>
      <p:ext uri="{BB962C8B-B14F-4D97-AF65-F5344CB8AC3E}">
        <p14:creationId xmlns:p14="http://schemas.microsoft.com/office/powerpoint/2010/main" val="360690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/>
          <p:cNvGrpSpPr/>
          <p:nvPr/>
        </p:nvGrpSpPr>
        <p:grpSpPr>
          <a:xfrm>
            <a:off x="270788" y="1149868"/>
            <a:ext cx="10180057" cy="4576629"/>
            <a:chOff x="270788" y="1149868"/>
            <a:chExt cx="10180057" cy="4576629"/>
          </a:xfrm>
        </p:grpSpPr>
        <p:sp>
          <p:nvSpPr>
            <p:cNvPr id="4" name="テキスト ボックス 3"/>
            <p:cNvSpPr txBox="1"/>
            <p:nvPr/>
          </p:nvSpPr>
          <p:spPr>
            <a:xfrm>
              <a:off x="2370376" y="1149868"/>
              <a:ext cx="1350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smtClean="0"/>
                <a:t>PC</a:t>
              </a:r>
              <a:r>
                <a:rPr lang="ja-JP" altLang="en-US" dirty="0" smtClean="0"/>
                <a:t>相対参照</a:t>
              </a:r>
              <a:endParaRPr kumimoji="1" lang="ja-JP" altLang="en-US" dirty="0"/>
            </a:p>
          </p:txBody>
        </p:sp>
        <p:sp>
          <p:nvSpPr>
            <p:cNvPr id="6" name="正方形/長方形 5"/>
            <p:cNvSpPr/>
            <p:nvPr/>
          </p:nvSpPr>
          <p:spPr>
            <a:xfrm>
              <a:off x="3371114" y="1974006"/>
              <a:ext cx="2021099" cy="316704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ja-JP" altLang="en-US" dirty="0" smtClean="0">
                  <a:solidFill>
                    <a:schemeClr val="tx1"/>
                  </a:solidFill>
                </a:rPr>
                <a:t>実行ファイル</a:t>
              </a:r>
              <a:r>
                <a:rPr lang="en-US" altLang="ja-JP" dirty="0">
                  <a:solidFill>
                    <a:schemeClr val="tx1"/>
                  </a:solidFill>
                </a:rPr>
                <a:t>A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正方形/長方形 6"/>
            <p:cNvSpPr/>
            <p:nvPr/>
          </p:nvSpPr>
          <p:spPr>
            <a:xfrm>
              <a:off x="3433905" y="3021836"/>
              <a:ext cx="1895515" cy="8319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kumimoji="1" lang="en-US" altLang="ja-JP" sz="1200" dirty="0" err="1" smtClean="0"/>
                <a:t>mov</a:t>
              </a:r>
              <a:r>
                <a:rPr kumimoji="1" lang="en-US" altLang="ja-JP" sz="1200" dirty="0" smtClean="0"/>
                <a:t> 0xffa(%rip), %</a:t>
              </a:r>
              <a:r>
                <a:rPr kumimoji="1" lang="en-US" altLang="ja-JP" sz="1200" dirty="0" err="1" smtClean="0"/>
                <a:t>rax</a:t>
              </a:r>
              <a:endParaRPr kumimoji="1" lang="ja-JP" altLang="en-US" sz="1200" dirty="0"/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3433904" y="4116107"/>
              <a:ext cx="1895515" cy="8319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ja-JP" sz="1200" dirty="0" smtClean="0"/>
                <a:t>data0:</a:t>
              </a:r>
              <a:br>
                <a:rPr lang="en-US" altLang="ja-JP" sz="1200" dirty="0" smtClean="0"/>
              </a:br>
              <a:r>
                <a:rPr lang="en-US" altLang="ja-JP" sz="1200" dirty="0" smtClean="0"/>
                <a:t>    .long 8</a:t>
              </a:r>
              <a:endParaRPr kumimoji="1" lang="ja-JP" altLang="en-US" sz="1200" dirty="0"/>
            </a:p>
          </p:txBody>
        </p:sp>
        <p:sp>
          <p:nvSpPr>
            <p:cNvPr id="9" name="テキスト ボックス 8"/>
            <p:cNvSpPr txBox="1"/>
            <p:nvPr/>
          </p:nvSpPr>
          <p:spPr>
            <a:xfrm>
              <a:off x="2468302" y="2908027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 smtClean="0">
                  <a:solidFill>
                    <a:srgbClr val="FF0000"/>
                  </a:solidFill>
                </a:rPr>
                <a:t>0x801000</a:t>
              </a:r>
              <a:endParaRPr kumimoji="1" lang="ja-JP" alt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10" name="テキスト ボックス 9"/>
            <p:cNvSpPr txBox="1"/>
            <p:nvPr/>
          </p:nvSpPr>
          <p:spPr>
            <a:xfrm>
              <a:off x="2468302" y="4057241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 smtClean="0">
                  <a:solidFill>
                    <a:srgbClr val="FF0000"/>
                  </a:solidFill>
                </a:rPr>
                <a:t>0x802000</a:t>
              </a:r>
              <a:endParaRPr kumimoji="1" lang="ja-JP" alt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11" name="円/楕円 10"/>
            <p:cNvSpPr/>
            <p:nvPr/>
          </p:nvSpPr>
          <p:spPr>
            <a:xfrm>
              <a:off x="3740014" y="2962970"/>
              <a:ext cx="879080" cy="396371"/>
            </a:xfrm>
            <a:prstGeom prst="ellipse">
              <a:avLst/>
            </a:prstGeom>
            <a:noFill/>
            <a:ln w="5715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3" name="直線矢印コネクタ 12"/>
            <p:cNvCxnSpPr>
              <a:stCxn id="11" idx="4"/>
              <a:endCxn id="20" idx="2"/>
            </p:cNvCxnSpPr>
            <p:nvPr/>
          </p:nvCxnSpPr>
          <p:spPr>
            <a:xfrm>
              <a:off x="4179554" y="3359341"/>
              <a:ext cx="1394161" cy="35169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4" name="テキスト ボックス 13"/>
            <p:cNvSpPr txBox="1"/>
            <p:nvPr/>
          </p:nvSpPr>
          <p:spPr>
            <a:xfrm>
              <a:off x="2503808" y="5264832"/>
              <a:ext cx="32800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200" dirty="0" smtClean="0"/>
                <a:t>参照するアドレスとの差分をオペランドとして使う</a:t>
              </a:r>
              <a:endParaRPr kumimoji="1" lang="en-US" altLang="ja-JP" sz="1200" dirty="0" smtClean="0"/>
            </a:p>
            <a:p>
              <a:r>
                <a:rPr lang="en-US" altLang="ja-JP" sz="1200" dirty="0" smtClean="0">
                  <a:solidFill>
                    <a:srgbClr val="FF0000"/>
                  </a:solidFill>
                </a:rPr>
                <a:t>PIC</a:t>
              </a:r>
              <a:r>
                <a:rPr lang="ja-JP" altLang="en-US" sz="1200" dirty="0" smtClean="0">
                  <a:solidFill>
                    <a:srgbClr val="FF0000"/>
                  </a:solidFill>
                </a:rPr>
                <a:t>にな</a:t>
              </a:r>
              <a:r>
                <a:rPr lang="ja-JP" altLang="en-US" sz="1200" dirty="0">
                  <a:solidFill>
                    <a:srgbClr val="FF0000"/>
                  </a:solidFill>
                </a:rPr>
                <a:t>る</a:t>
              </a:r>
              <a:endParaRPr kumimoji="1" lang="ja-JP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20" name="上下矢印 19"/>
            <p:cNvSpPr/>
            <p:nvPr/>
          </p:nvSpPr>
          <p:spPr>
            <a:xfrm>
              <a:off x="5462849" y="3210948"/>
              <a:ext cx="443465" cy="1000181"/>
            </a:xfrm>
            <a:prstGeom prst="upDownArrow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テキスト ボックス 22"/>
            <p:cNvSpPr txBox="1"/>
            <p:nvPr/>
          </p:nvSpPr>
          <p:spPr>
            <a:xfrm>
              <a:off x="5867072" y="3295917"/>
              <a:ext cx="4583773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050" dirty="0" smtClean="0"/>
                <a:t>参照する命令アドレスと参照されるアドレスの差分を使って</a:t>
              </a:r>
              <a:endParaRPr kumimoji="1" lang="en-US" altLang="ja-JP" sz="1050" dirty="0" smtClean="0"/>
            </a:p>
            <a:p>
              <a:r>
                <a:rPr kumimoji="1" lang="ja-JP" altLang="en-US" sz="1050" dirty="0" smtClean="0"/>
                <a:t>使うメモリの位置を求める</a:t>
              </a:r>
              <a:endParaRPr kumimoji="1" lang="en-US" altLang="ja-JP" sz="1050" dirty="0" smtClean="0"/>
            </a:p>
            <a:p>
              <a:r>
                <a:rPr kumimoji="1" lang="ja-JP" altLang="en-US" sz="1050" dirty="0" smtClean="0"/>
                <a:t>（実際には参照する命令の次の命令なので、</a:t>
              </a:r>
              <a:endParaRPr kumimoji="1" lang="en-US" altLang="ja-JP" sz="1050" dirty="0" smtClean="0"/>
            </a:p>
            <a:p>
              <a:r>
                <a:rPr kumimoji="1" lang="en-US" altLang="ja-JP" sz="1050" dirty="0" smtClean="0"/>
                <a:t>0x1000</a:t>
              </a:r>
              <a:r>
                <a:rPr kumimoji="1" lang="ja-JP" altLang="en-US" sz="1050" dirty="0" smtClean="0"/>
                <a:t>から</a:t>
              </a:r>
              <a:r>
                <a:rPr kumimoji="1" lang="en-US" altLang="ja-JP" sz="1050" dirty="0" err="1" smtClean="0"/>
                <a:t>mov</a:t>
              </a:r>
              <a:r>
                <a:rPr kumimoji="1" lang="ja-JP" altLang="en-US" sz="1050" dirty="0" smtClean="0"/>
                <a:t>命令の長さ</a:t>
              </a:r>
              <a:r>
                <a:rPr kumimoji="1" lang="en-US" altLang="ja-JP" sz="1050" dirty="0" smtClean="0"/>
                <a:t>6</a:t>
              </a:r>
              <a:r>
                <a:rPr kumimoji="1" lang="ja-JP" altLang="en-US" sz="1050" dirty="0" smtClean="0"/>
                <a:t>を引いて</a:t>
              </a:r>
              <a:r>
                <a:rPr kumimoji="1" lang="en-US" altLang="ja-JP" sz="1050" dirty="0" smtClean="0"/>
                <a:t>0xffa)</a:t>
              </a:r>
              <a:endParaRPr kumimoji="1" lang="ja-JP" altLang="en-US" sz="1050" dirty="0"/>
            </a:p>
          </p:txBody>
        </p:sp>
        <p:sp>
          <p:nvSpPr>
            <p:cNvPr id="15" name="テキスト ボックス 14"/>
            <p:cNvSpPr txBox="1"/>
            <p:nvPr/>
          </p:nvSpPr>
          <p:spPr>
            <a:xfrm>
              <a:off x="270788" y="3437829"/>
              <a:ext cx="2158455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050" dirty="0" smtClean="0"/>
                <a:t>配置されるアドレスが変わっても</a:t>
              </a:r>
              <a:endParaRPr kumimoji="1" lang="en-US" altLang="ja-JP" sz="1050" dirty="0" smtClean="0"/>
            </a:p>
            <a:p>
              <a:r>
                <a:rPr kumimoji="1" lang="ja-JP" altLang="en-US" sz="1050" dirty="0" smtClean="0"/>
                <a:t>同じ命令が使える</a:t>
              </a:r>
              <a:endParaRPr kumimoji="1" lang="ja-JP" altLang="en-US" sz="1050" dirty="0"/>
            </a:p>
          </p:txBody>
        </p:sp>
        <p:cxnSp>
          <p:nvCxnSpPr>
            <p:cNvPr id="5" name="直線矢印コネクタ 4"/>
            <p:cNvCxnSpPr>
              <a:stCxn id="15" idx="0"/>
              <a:endCxn id="9" idx="1"/>
            </p:cNvCxnSpPr>
            <p:nvPr/>
          </p:nvCxnSpPr>
          <p:spPr>
            <a:xfrm flipV="1">
              <a:off x="1350016" y="3061916"/>
              <a:ext cx="1118286" cy="3759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矢印コネクタ 15"/>
            <p:cNvCxnSpPr>
              <a:stCxn id="15" idx="2"/>
              <a:endCxn id="10" idx="1"/>
            </p:cNvCxnSpPr>
            <p:nvPr/>
          </p:nvCxnSpPr>
          <p:spPr>
            <a:xfrm>
              <a:off x="1350016" y="3853327"/>
              <a:ext cx="1118286" cy="3578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630635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ボックス 6"/>
          <p:cNvSpPr txBox="1"/>
          <p:nvPr/>
        </p:nvSpPr>
        <p:spPr>
          <a:xfrm>
            <a:off x="2370376" y="1149868"/>
            <a:ext cx="1409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32bit x86 PIC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3371114" y="1974005"/>
            <a:ext cx="2021099" cy="412622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dirty="0" smtClean="0">
                <a:solidFill>
                  <a:schemeClr val="tx1"/>
                </a:solidFill>
              </a:rPr>
              <a:t>実行ファイル</a:t>
            </a:r>
            <a:r>
              <a:rPr lang="en-US" altLang="ja-JP" dirty="0">
                <a:solidFill>
                  <a:schemeClr val="tx1"/>
                </a:solidFill>
              </a:rPr>
              <a:t>A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3433905" y="3021836"/>
            <a:ext cx="1895515" cy="8319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000" dirty="0" smtClean="0"/>
              <a:t>call </a:t>
            </a:r>
            <a:r>
              <a:rPr kumimoji="1" lang="en-US" altLang="ja-JP" sz="1000" dirty="0" err="1" smtClean="0"/>
              <a:t>get_pc_thunk</a:t>
            </a:r>
            <a:endParaRPr kumimoji="1" lang="en-US" altLang="ja-JP" sz="1000" dirty="0" smtClean="0"/>
          </a:p>
          <a:p>
            <a:r>
              <a:rPr lang="en-US" altLang="ja-JP" sz="1000" dirty="0" smtClean="0"/>
              <a:t>add &lt;GOT</a:t>
            </a:r>
            <a:r>
              <a:rPr lang="ja-JP" altLang="en-US" sz="1000" dirty="0" smtClean="0"/>
              <a:t>との差</a:t>
            </a:r>
            <a:r>
              <a:rPr lang="en-US" altLang="ja-JP" sz="1000" dirty="0" smtClean="0"/>
              <a:t>&gt;,</a:t>
            </a:r>
            <a:r>
              <a:rPr lang="en-US" altLang="ja-JP" sz="1000" dirty="0" smtClean="0"/>
              <a:t> %</a:t>
            </a:r>
            <a:r>
              <a:rPr lang="en-US" altLang="ja-JP" sz="1000" dirty="0" err="1" smtClean="0"/>
              <a:t>eax</a:t>
            </a:r>
            <a:endParaRPr lang="en-US" altLang="ja-JP" sz="1000" dirty="0" smtClean="0"/>
          </a:p>
          <a:p>
            <a:r>
              <a:rPr kumimoji="1" lang="en-US" altLang="ja-JP" sz="1000" dirty="0" err="1" smtClean="0"/>
              <a:t>mov</a:t>
            </a:r>
            <a:r>
              <a:rPr kumimoji="1" lang="en-US" altLang="ja-JP" sz="1000" dirty="0" smtClean="0"/>
              <a:t> &lt;GOT</a:t>
            </a:r>
            <a:r>
              <a:rPr kumimoji="1" lang="ja-JP" altLang="en-US" sz="1000" dirty="0" smtClean="0"/>
              <a:t>の</a:t>
            </a:r>
            <a:r>
              <a:rPr kumimoji="1" lang="en-US" altLang="ja-JP" sz="1000" dirty="0" smtClean="0"/>
              <a:t>index&gt;(%</a:t>
            </a:r>
            <a:r>
              <a:rPr kumimoji="1" lang="en-US" altLang="ja-JP" sz="1000" dirty="0" err="1" smtClean="0"/>
              <a:t>eax</a:t>
            </a:r>
            <a:r>
              <a:rPr kumimoji="1" lang="en-US" altLang="ja-JP" sz="1000" dirty="0" smtClean="0"/>
              <a:t>), %</a:t>
            </a:r>
            <a:r>
              <a:rPr kumimoji="1" lang="en-US" altLang="ja-JP" sz="1000" dirty="0" err="1" smtClean="0"/>
              <a:t>eax</a:t>
            </a:r>
            <a:endParaRPr kumimoji="1" lang="en-US" altLang="ja-JP" sz="1000" dirty="0" smtClean="0"/>
          </a:p>
          <a:p>
            <a:r>
              <a:rPr lang="en-US" altLang="ja-JP" sz="1000" dirty="0" smtClean="0"/>
              <a:t>ret</a:t>
            </a:r>
            <a:endParaRPr kumimoji="1" lang="ja-JP" altLang="en-US" sz="1000" dirty="0"/>
          </a:p>
        </p:txBody>
      </p:sp>
      <p:sp>
        <p:nvSpPr>
          <p:cNvPr id="10" name="正方形/長方形 9"/>
          <p:cNvSpPr/>
          <p:nvPr/>
        </p:nvSpPr>
        <p:spPr>
          <a:xfrm>
            <a:off x="3433904" y="4116107"/>
            <a:ext cx="1895515" cy="8319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050" dirty="0" smtClean="0"/>
              <a:t>data0:</a:t>
            </a:r>
            <a:br>
              <a:rPr lang="en-US" altLang="ja-JP" sz="1050" dirty="0" smtClean="0"/>
            </a:br>
            <a:r>
              <a:rPr lang="en-US" altLang="ja-JP" sz="1050" dirty="0" smtClean="0"/>
              <a:t>    .long 8</a:t>
            </a:r>
            <a:endParaRPr kumimoji="1" lang="ja-JP" altLang="en-US" sz="1050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468302" y="2908027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0x401000</a:t>
            </a:r>
            <a:endParaRPr kumimoji="1" lang="ja-JP" altLang="en-US" sz="1400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2468302" y="405724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0x402000</a:t>
            </a:r>
            <a:endParaRPr kumimoji="1" lang="ja-JP" altLang="en-US" sz="1400" dirty="0"/>
          </a:p>
        </p:txBody>
      </p:sp>
      <p:sp>
        <p:nvSpPr>
          <p:cNvPr id="16" name="正方形/長方形 15"/>
          <p:cNvSpPr/>
          <p:nvPr/>
        </p:nvSpPr>
        <p:spPr>
          <a:xfrm>
            <a:off x="3433904" y="5163938"/>
            <a:ext cx="1895515" cy="8319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000" dirty="0" smtClean="0"/>
              <a:t>GOT:</a:t>
            </a:r>
          </a:p>
          <a:p>
            <a:r>
              <a:rPr lang="en-US" altLang="ja-JP" sz="1000" dirty="0"/>
              <a:t> </a:t>
            </a:r>
            <a:r>
              <a:rPr lang="en-US" altLang="ja-JP" sz="1000" dirty="0" smtClean="0"/>
              <a:t>   .long 0x402000</a:t>
            </a:r>
            <a:endParaRPr lang="en-US" altLang="ja-JP" sz="1000" dirty="0" smtClean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6083300" y="5210378"/>
            <a:ext cx="351250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 dirty="0" smtClean="0"/>
              <a:t>ダイナミックリンカ</a:t>
            </a:r>
            <a:r>
              <a:rPr kumimoji="1" lang="en-US" altLang="ja-JP" sz="1050" dirty="0" smtClean="0"/>
              <a:t>(ld.so)</a:t>
            </a:r>
            <a:r>
              <a:rPr kumimoji="1" lang="ja-JP" altLang="en-US" sz="1050" dirty="0" smtClean="0"/>
              <a:t>が、</a:t>
            </a:r>
            <a:r>
              <a:rPr kumimoji="1" lang="en-US" altLang="ja-JP" sz="1050" dirty="0" smtClean="0"/>
              <a:t>GOT</a:t>
            </a:r>
            <a:r>
              <a:rPr kumimoji="1" lang="ja-JP" altLang="en-US" sz="1050" dirty="0" smtClean="0"/>
              <a:t>の中身を適切に書き換える</a:t>
            </a:r>
            <a:endParaRPr kumimoji="1" lang="en-US" altLang="ja-JP" sz="1050" dirty="0" smtClean="0"/>
          </a:p>
          <a:p>
            <a:r>
              <a:rPr lang="en-US" altLang="ja-JP" sz="1050" dirty="0" smtClean="0"/>
              <a:t>(GOT[0] </a:t>
            </a:r>
            <a:r>
              <a:rPr lang="ja-JP" altLang="en-US" sz="1050" dirty="0"/>
              <a:t>を</a:t>
            </a:r>
            <a:r>
              <a:rPr lang="ja-JP" altLang="en-US" sz="1050" dirty="0" smtClean="0"/>
              <a:t>メモリ配置後の</a:t>
            </a:r>
            <a:r>
              <a:rPr lang="en-US" altLang="ja-JP" sz="1050" dirty="0" smtClean="0"/>
              <a:t>data0</a:t>
            </a:r>
            <a:r>
              <a:rPr lang="ja-JP" altLang="en-US" sz="1050" dirty="0" smtClean="0"/>
              <a:t>のアドレスにする</a:t>
            </a:r>
            <a:r>
              <a:rPr lang="en-US" altLang="ja-JP" sz="1050" dirty="0" smtClean="0"/>
              <a:t>)</a:t>
            </a:r>
            <a:endParaRPr kumimoji="1" lang="ja-JP" altLang="en-US" sz="1050" dirty="0"/>
          </a:p>
        </p:txBody>
      </p:sp>
      <p:sp>
        <p:nvSpPr>
          <p:cNvPr id="18" name="上下矢印 17"/>
          <p:cNvSpPr/>
          <p:nvPr/>
        </p:nvSpPr>
        <p:spPr>
          <a:xfrm>
            <a:off x="5455003" y="3295614"/>
            <a:ext cx="443465" cy="1914764"/>
          </a:xfrm>
          <a:prstGeom prst="up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5867073" y="3295917"/>
            <a:ext cx="268426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50" dirty="0" smtClean="0"/>
              <a:t>GOT</a:t>
            </a:r>
            <a:r>
              <a:rPr kumimoji="1" lang="ja-JP" altLang="en-US" sz="1050" dirty="0" smtClean="0"/>
              <a:t>との差分は、実行前に固定できる</a:t>
            </a:r>
            <a:endParaRPr kumimoji="1" lang="en-US" altLang="ja-JP" sz="1050" dirty="0" smtClean="0"/>
          </a:p>
          <a:p>
            <a:r>
              <a:rPr lang="ja-JP" altLang="en-US" sz="1050" dirty="0" smtClean="0"/>
              <a:t>（機械語を書き換える必要はない）</a:t>
            </a:r>
            <a:endParaRPr kumimoji="1" lang="ja-JP" altLang="en-US" sz="1050" dirty="0"/>
          </a:p>
        </p:txBody>
      </p:sp>
    </p:spTree>
    <p:extLst>
      <p:ext uri="{BB962C8B-B14F-4D97-AF65-F5344CB8AC3E}">
        <p14:creationId xmlns:p14="http://schemas.microsoft.com/office/powerpoint/2010/main" val="686563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335</Words>
  <Application>Microsoft Office PowerPoint</Application>
  <PresentationFormat>ワイド画面</PresentationFormat>
  <Paragraphs>68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2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中村 孝史</dc:creator>
  <cp:lastModifiedBy>中村 孝史</cp:lastModifiedBy>
  <cp:revision>24</cp:revision>
  <dcterms:created xsi:type="dcterms:W3CDTF">2020-04-14T15:00:07Z</dcterms:created>
  <dcterms:modified xsi:type="dcterms:W3CDTF">2020-04-14T16:52:11Z</dcterms:modified>
</cp:coreProperties>
</file>