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0" r:id="rId4"/>
    <p:sldId id="263" r:id="rId5"/>
    <p:sldId id="257" r:id="rId6"/>
    <p:sldId id="270" r:id="rId7"/>
    <p:sldId id="279" r:id="rId8"/>
    <p:sldId id="274" r:id="rId9"/>
    <p:sldId id="277" r:id="rId10"/>
    <p:sldId id="278" r:id="rId11"/>
    <p:sldId id="281" r:id="rId12"/>
    <p:sldId id="282" r:id="rId13"/>
    <p:sldId id="284" r:id="rId14"/>
    <p:sldId id="285" r:id="rId15"/>
    <p:sldId id="286" r:id="rId16"/>
    <p:sldId id="266" r:id="rId17"/>
    <p:sldId id="265" r:id="rId18"/>
    <p:sldId id="276" r:id="rId19"/>
    <p:sldId id="264" r:id="rId20"/>
    <p:sldId id="267" r:id="rId21"/>
    <p:sldId id="268" r:id="rId22"/>
    <p:sldId id="273" r:id="rId23"/>
    <p:sldId id="275" r:id="rId24"/>
    <p:sldId id="271" r:id="rId2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CC0000"/>
    <a:srgbClr val="333399"/>
    <a:srgbClr val="0033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1" autoAdjust="0"/>
    <p:restoredTop sz="89316" autoAdjust="0"/>
  </p:normalViewPr>
  <p:slideViewPr>
    <p:cSldViewPr>
      <p:cViewPr varScale="1">
        <p:scale>
          <a:sx n="95" d="100"/>
          <a:sy n="95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630" b="0" i="0" u="none" strike="noStrike" baseline="0">
                <a:solidFill>
                  <a:schemeClr val="tx1"/>
                </a:solidFill>
                <a:latin typeface="Arial Black"/>
                <a:ea typeface="Arial Black"/>
                <a:cs typeface="Arial Black"/>
              </a:defRPr>
            </a:pPr>
            <a:r>
              <a:rPr lang="de-CH"/>
              <a:t>Files (Total 280)</a:t>
            </a:r>
          </a:p>
        </c:rich>
      </c:tx>
      <c:layout>
        <c:manualLayout>
          <c:xMode val="edge"/>
          <c:yMode val="edge"/>
          <c:x val="0.35355648535564854"/>
          <c:y val="2.0202020202020204E-2"/>
        </c:manualLayout>
      </c:layout>
      <c:overlay val="0"/>
      <c:spPr>
        <a:noFill/>
        <a:ln w="1391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7782426778242677"/>
          <c:y val="0.16329966329966331"/>
          <c:w val="0.80334728033472802"/>
          <c:h val="0.6077441077441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Files (n)</c:v>
                </c:pt>
              </c:strCache>
            </c:strRef>
          </c:tx>
          <c:spPr>
            <a:solidFill>
              <a:schemeClr val="accent1"/>
            </a:solidFill>
            <a:ln w="6956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Utilities</c:v>
                </c:pt>
                <c:pt idx="1">
                  <c:v>Domain</c:v>
                </c:pt>
                <c:pt idx="2">
                  <c:v>Model</c:v>
                </c:pt>
                <c:pt idx="3">
                  <c:v>Settings</c:v>
                </c:pt>
                <c:pt idx="4">
                  <c:v>GUI</c:v>
                </c:pt>
              </c:strCache>
            </c:strRef>
          </c:cat>
          <c:val>
            <c:numRef>
              <c:f>Sheet1!$B$2:$F$2</c:f>
              <c:numCache>
                <c:formatCode>Standard</c:formatCode>
                <c:ptCount val="5"/>
                <c:pt idx="0">
                  <c:v>40</c:v>
                </c:pt>
                <c:pt idx="1">
                  <c:v>90</c:v>
                </c:pt>
                <c:pt idx="2">
                  <c:v>25</c:v>
                </c:pt>
                <c:pt idx="3">
                  <c:v>40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81088"/>
        <c:axId val="33482624"/>
      </c:barChart>
      <c:catAx>
        <c:axId val="33481088"/>
        <c:scaling>
          <c:orientation val="minMax"/>
        </c:scaling>
        <c:delete val="0"/>
        <c:axPos val="b"/>
        <c:numFmt formatCode="Standard" sourceLinked="1"/>
        <c:majorTickMark val="out"/>
        <c:minorTickMark val="none"/>
        <c:tickLblPos val="nextTo"/>
        <c:spPr>
          <a:ln w="1739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164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34826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482624"/>
        <c:scaling>
          <c:orientation val="minMax"/>
        </c:scaling>
        <c:delete val="0"/>
        <c:axPos val="l"/>
        <c:numFmt formatCode="Standard" sourceLinked="1"/>
        <c:majorTickMark val="out"/>
        <c:minorTickMark val="none"/>
        <c:tickLblPos val="nextTo"/>
        <c:spPr>
          <a:ln w="173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64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3481088"/>
        <c:crosses val="autoZero"/>
        <c:crossBetween val="between"/>
      </c:valAx>
      <c:spPr>
        <a:noFill/>
        <a:ln w="6956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64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540" b="0" i="0" u="none" strike="noStrike" baseline="0">
                <a:solidFill>
                  <a:schemeClr val="tx1"/>
                </a:solidFill>
                <a:latin typeface="Arial Black"/>
                <a:ea typeface="Arial Black"/>
                <a:cs typeface="Arial Black"/>
              </a:defRPr>
            </a:pPr>
            <a:r>
              <a:rPr lang="de-CH"/>
              <a:t>Size (Total 2MB)</a:t>
            </a:r>
          </a:p>
        </c:rich>
      </c:tx>
      <c:layout>
        <c:manualLayout>
          <c:xMode val="edge"/>
          <c:yMode val="edge"/>
          <c:x val="0.37111517367458868"/>
          <c:y val="2.0202020202020204E-2"/>
        </c:manualLayout>
      </c:layout>
      <c:overlay val="0"/>
      <c:spPr>
        <a:noFill/>
        <a:ln w="12188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1023765996343693"/>
          <c:y val="0.17003367003367004"/>
          <c:w val="0.77330895795246801"/>
          <c:h val="0.5656565656565656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Size (kB)</c:v>
                </c:pt>
              </c:strCache>
            </c:strRef>
          </c:tx>
          <c:spPr>
            <a:solidFill>
              <a:schemeClr val="accent2"/>
            </a:solidFill>
            <a:ln w="6094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Utilities</c:v>
                </c:pt>
                <c:pt idx="1">
                  <c:v>Domain</c:v>
                </c:pt>
                <c:pt idx="2">
                  <c:v>Model</c:v>
                </c:pt>
                <c:pt idx="3">
                  <c:v>Settings</c:v>
                </c:pt>
                <c:pt idx="4">
                  <c:v>GUI</c:v>
                </c:pt>
              </c:strCache>
            </c:strRef>
          </c:cat>
          <c:val>
            <c:numRef>
              <c:f>Sheet1!$B$2:$F$2</c:f>
              <c:numCache>
                <c:formatCode>Standard</c:formatCode>
                <c:ptCount val="5"/>
                <c:pt idx="0">
                  <c:v>180</c:v>
                </c:pt>
                <c:pt idx="1">
                  <c:v>575</c:v>
                </c:pt>
                <c:pt idx="2">
                  <c:v>185</c:v>
                </c:pt>
                <c:pt idx="3">
                  <c:v>185</c:v>
                </c:pt>
                <c:pt idx="4">
                  <c:v>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568256"/>
        <c:axId val="33569792"/>
      </c:barChart>
      <c:catAx>
        <c:axId val="33568256"/>
        <c:scaling>
          <c:orientation val="minMax"/>
        </c:scaling>
        <c:delete val="0"/>
        <c:axPos val="b"/>
        <c:numFmt formatCode="Standard" sourceLinked="1"/>
        <c:majorTickMark val="out"/>
        <c:minorTickMark val="none"/>
        <c:tickLblPos val="nextTo"/>
        <c:spPr>
          <a:ln w="1523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17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35697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569792"/>
        <c:scaling>
          <c:orientation val="minMax"/>
        </c:scaling>
        <c:delete val="0"/>
        <c:axPos val="l"/>
        <c:numFmt formatCode="Standard" sourceLinked="1"/>
        <c:majorTickMark val="out"/>
        <c:minorTickMark val="none"/>
        <c:tickLblPos val="nextTo"/>
        <c:spPr>
          <a:ln w="152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7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3568256"/>
        <c:crosses val="autoZero"/>
        <c:crossBetween val="between"/>
      </c:valAx>
      <c:spPr>
        <a:noFill/>
        <a:ln w="6094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6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540" b="0" i="0" u="none" strike="noStrike" baseline="0">
                <a:solidFill>
                  <a:schemeClr val="tx1"/>
                </a:solidFill>
                <a:latin typeface="Arial Black"/>
                <a:ea typeface="Arial Black"/>
                <a:cs typeface="Arial Black"/>
              </a:defRPr>
            </a:pPr>
            <a:r>
              <a:rPr lang="de-CH"/>
              <a:t>LoC (Total 52150)</a:t>
            </a:r>
          </a:p>
        </c:rich>
      </c:tx>
      <c:layout>
        <c:manualLayout>
          <c:xMode val="edge"/>
          <c:yMode val="edge"/>
          <c:x val="0.36014625228519198"/>
          <c:y val="2.0202020202020204E-2"/>
        </c:manualLayout>
      </c:layout>
      <c:overlay val="0"/>
      <c:spPr>
        <a:noFill/>
        <a:ln w="12188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4314442413162707"/>
          <c:y val="0.17003367003367004"/>
          <c:w val="0.74040219378427785"/>
          <c:h val="0.56565656565656564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LoC (n)</c:v>
                </c:pt>
              </c:strCache>
            </c:strRef>
          </c:tx>
          <c:spPr>
            <a:solidFill>
              <a:schemeClr val="hlink"/>
            </a:solidFill>
            <a:ln w="6094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Utilities</c:v>
                </c:pt>
                <c:pt idx="1">
                  <c:v>Domain</c:v>
                </c:pt>
                <c:pt idx="2">
                  <c:v>Model</c:v>
                </c:pt>
                <c:pt idx="3">
                  <c:v>Settings</c:v>
                </c:pt>
                <c:pt idx="4">
                  <c:v>GUI</c:v>
                </c:pt>
              </c:strCache>
            </c:strRef>
          </c:cat>
          <c:val>
            <c:numRef>
              <c:f>Sheet1!$B$2:$F$2</c:f>
              <c:numCache>
                <c:formatCode>Standard</c:formatCode>
                <c:ptCount val="5"/>
                <c:pt idx="0">
                  <c:v>5600</c:v>
                </c:pt>
                <c:pt idx="1">
                  <c:v>18200</c:v>
                </c:pt>
                <c:pt idx="2">
                  <c:v>5800</c:v>
                </c:pt>
                <c:pt idx="3">
                  <c:v>5800</c:v>
                </c:pt>
                <c:pt idx="4">
                  <c:v>18550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32960"/>
        <c:axId val="34234752"/>
      </c:barChart>
      <c:catAx>
        <c:axId val="34232960"/>
        <c:scaling>
          <c:orientation val="minMax"/>
        </c:scaling>
        <c:delete val="0"/>
        <c:axPos val="b"/>
        <c:numFmt formatCode="Standard" sourceLinked="1"/>
        <c:majorTickMark val="out"/>
        <c:minorTickMark val="none"/>
        <c:tickLblPos val="nextTo"/>
        <c:spPr>
          <a:ln w="1523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17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42347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4234752"/>
        <c:scaling>
          <c:orientation val="minMax"/>
        </c:scaling>
        <c:delete val="0"/>
        <c:axPos val="l"/>
        <c:numFmt formatCode="Standard" sourceLinked="1"/>
        <c:majorTickMark val="out"/>
        <c:minorTickMark val="none"/>
        <c:tickLblPos val="nextTo"/>
        <c:spPr>
          <a:ln w="152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7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4232960"/>
        <c:crosses val="autoZero"/>
        <c:crossBetween val="between"/>
      </c:valAx>
      <c:spPr>
        <a:noFill/>
        <a:ln w="6094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6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D546B0-7CDA-4A0B-A0F5-91FAE0198A8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7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DBA854C-877C-48F3-B70B-47765D19FB2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7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356F90-7C1F-485F-A584-A6A0C8DA1788}" type="slidenum">
              <a:rPr lang="en-US" altLang="de-DE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de-DE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BA854C-877C-48F3-B70B-47765D19FB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BA854C-877C-48F3-B70B-47765D19FB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BA854C-877C-48F3-B70B-47765D19FB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2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C7980A-8B02-486C-8864-5890E18E9223}" type="slidenum">
              <a:rPr lang="en-US" altLang="de-D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de-DE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973E47-CDE2-43CA-AF92-5CF1C3DFA9F6}" type="slidenum">
              <a:rPr lang="en-US" altLang="de-D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de-DE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FCC2DB-3E1E-4872-B04D-1BA7B6FC922D}" type="slidenum">
              <a:rPr lang="en-US" altLang="de-D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de-DE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e-DE" u="sng" smtClean="0"/>
              <a:t>Manual</a:t>
            </a:r>
          </a:p>
          <a:p>
            <a:pPr eaLnBrk="1" hangingPunct="1"/>
            <a:r>
              <a:rPr lang="en-US" altLang="de-DE" smtClean="0"/>
              <a:t>MKY.Types.EnumEx:		  604 LoC @ 21'315 B = 35.3 CpL</a:t>
            </a:r>
          </a:p>
          <a:p>
            <a:pPr eaLnBrk="1" hangingPunct="1"/>
            <a:r>
              <a:rPr lang="en-US" altLang="de-DE" smtClean="0"/>
              <a:t>YAT.Domain.Terminal:		1'979 LoC @ 65'238 B = 33.0 CpL</a:t>
            </a:r>
          </a:p>
          <a:p>
            <a:pPr eaLnBrk="1" hangingPunct="1"/>
            <a:r>
              <a:rPr lang="en-US" altLang="de-DE" smtClean="0"/>
              <a:t>YAT.Model.Terminal:		3'381 LoC @ 101'197 B = 29.9 CpL</a:t>
            </a:r>
          </a:p>
          <a:p>
            <a:pPr eaLnBrk="1" hangingPunct="1"/>
            <a:r>
              <a:rPr lang="en-US" altLang="de-DE" smtClean="0"/>
              <a:t>						</a:t>
            </a:r>
            <a:r>
              <a:rPr lang="en-US" altLang="de-DE" b="1" smtClean="0"/>
              <a:t>32 CpL</a:t>
            </a:r>
          </a:p>
          <a:p>
            <a:pPr eaLnBrk="1" hangingPunct="1"/>
            <a:r>
              <a:rPr lang="en-US" altLang="de-DE" u="sng" smtClean="0"/>
              <a:t>Designer</a:t>
            </a:r>
          </a:p>
          <a:p>
            <a:pPr eaLnBrk="1" hangingPunct="1"/>
            <a:r>
              <a:rPr lang="en-US" altLang="de-DE" smtClean="0"/>
              <a:t>YAT.Gui.Controls.Monitor:		  177 LoC @ 8'845 B = 49.9 CpL</a:t>
            </a:r>
          </a:p>
          <a:p>
            <a:pPr eaLnBrk="1" hangingPunct="1"/>
            <a:r>
              <a:rPr lang="en-US" altLang="de-DE" smtClean="0"/>
              <a:t>YAT.Gui.Forms.Terminal:		2'771 LoC @ 209'536 B = 75.6 CpL</a:t>
            </a:r>
          </a:p>
          <a:p>
            <a:pPr eaLnBrk="1" hangingPunct="1"/>
            <a:r>
              <a:rPr lang="en-US" altLang="de-DE" smtClean="0"/>
              <a:t>						</a:t>
            </a:r>
            <a:r>
              <a:rPr lang="en-US" altLang="de-DE" b="1" smtClean="0"/>
              <a:t>64 CpL</a:t>
            </a:r>
          </a:p>
          <a:p>
            <a:pPr eaLnBrk="1" hangingPunct="1"/>
            <a:r>
              <a:rPr lang="en-US" altLang="de-DE" u="sng" smtClean="0"/>
              <a:t>Total</a:t>
            </a:r>
          </a:p>
          <a:p>
            <a:pPr eaLnBrk="1" hangingPunct="1"/>
            <a:r>
              <a:rPr lang="en-US" altLang="de-DE" smtClean="0"/>
              <a:t>Manual:	420 Files à 4'585 KB = 143'281 LoC</a:t>
            </a:r>
          </a:p>
          <a:p>
            <a:pPr eaLnBrk="1" hangingPunct="1"/>
            <a:r>
              <a:rPr lang="en-US" altLang="de-DE" smtClean="0"/>
              <a:t>Designer:	  44 Files à   785 KB =   12'265 LoC</a:t>
            </a:r>
          </a:p>
          <a:p>
            <a:pPr eaLnBrk="1" hangingPunct="1"/>
            <a:r>
              <a:rPr lang="en-US" altLang="de-DE" smtClean="0"/>
              <a:t>Total: 	 464 Files à 5370 KB = 155'546 LoC</a:t>
            </a:r>
          </a:p>
          <a:p>
            <a:pPr eaLnBrk="1" hangingPunct="1"/>
            <a:endParaRPr lang="en-US" altLang="de-DE" smtClean="0"/>
          </a:p>
          <a:p>
            <a:pPr eaLnBrk="1" hangingPunct="1"/>
            <a:r>
              <a:rPr lang="en-US" altLang="de-DE" u="sng" smtClean="0"/>
              <a:t>Davon</a:t>
            </a:r>
          </a:p>
          <a:p>
            <a:pPr eaLnBrk="1" hangingPunct="1"/>
            <a:r>
              <a:rPr lang="en-US" altLang="de-DE" smtClean="0"/>
              <a:t>ALAZ:	    28 Files à 256 KB =    8'200 LoC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0510E6-0CAF-41D7-92FF-F6532D139534}" type="slidenum">
              <a:rPr lang="en-US" altLang="de-D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de-DE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de-DE" smtClean="0"/>
              <a:t>Show first start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de-DE" smtClean="0"/>
              <a:t>Define some keys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de-DE" smtClean="0"/>
              <a:t>Send something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de-DE" smtClean="0"/>
              <a:t>Close YAT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de-DE" smtClean="0"/>
              <a:t>Start again </a:t>
            </a:r>
            <a:r>
              <a:rPr lang="en-US" altLang="de-DE" smtClean="0">
                <a:sym typeface="Wingdings" pitchFamily="2" charset="2"/>
              </a:rPr>
              <a:t> everything restored</a:t>
            </a:r>
          </a:p>
          <a:p>
            <a:pPr marL="228600" indent="-228600" eaLnBrk="1" hangingPunct="1">
              <a:buFontTx/>
              <a:buAutoNum type="arabicPeriod"/>
            </a:pPr>
            <a:endParaRPr lang="en-US" altLang="de-DE" smtClean="0">
              <a:sym typeface="Wingdings" pitchFamily="2" charset="2"/>
            </a:endParaRPr>
          </a:p>
          <a:p>
            <a:pPr marL="228600" indent="-228600" eaLnBrk="1" hangingPunct="1">
              <a:buFontTx/>
              <a:buChar char="-"/>
            </a:pPr>
            <a:r>
              <a:rPr lang="en-US" altLang="de-DE" smtClean="0"/>
              <a:t>Show timestamp/length</a:t>
            </a:r>
          </a:p>
          <a:p>
            <a:pPr marL="228600" indent="-228600" eaLnBrk="1" hangingPunct="1">
              <a:buFontTx/>
              <a:buChar char="-"/>
            </a:pPr>
            <a:r>
              <a:rPr lang="en-US" altLang="de-DE" smtClean="0"/>
              <a:t>Show connect time</a:t>
            </a:r>
          </a:p>
          <a:p>
            <a:pPr marL="228600" indent="-228600" eaLnBrk="1" hangingPunct="1">
              <a:buFontTx/>
              <a:buChar char="-"/>
            </a:pPr>
            <a:r>
              <a:rPr lang="en-US" altLang="de-DE" smtClean="0"/>
              <a:t>Show counters</a:t>
            </a:r>
          </a:p>
          <a:p>
            <a:pPr marL="228600" indent="-228600" eaLnBrk="1" hangingPunct="1">
              <a:buFontTx/>
              <a:buChar char="-"/>
            </a:pPr>
            <a:r>
              <a:rPr lang="en-US" altLang="de-DE" smtClean="0"/>
              <a:t>Show stopwatch</a:t>
            </a:r>
          </a:p>
          <a:p>
            <a:pPr marL="228600" indent="-228600" eaLnBrk="1" hangingPunct="1">
              <a:buFontTx/>
              <a:buChar char="-"/>
            </a:pPr>
            <a:endParaRPr lang="en-US" altLang="de-DE" smtClean="0"/>
          </a:p>
          <a:p>
            <a:pPr marL="228600" indent="-228600" eaLnBrk="1" hangingPunct="1">
              <a:buFontTx/>
              <a:buChar char="-"/>
            </a:pPr>
            <a:r>
              <a:rPr lang="en-US" altLang="de-DE" smtClean="0"/>
              <a:t>Show format</a:t>
            </a:r>
          </a:p>
          <a:p>
            <a:pPr marL="228600" indent="-228600" eaLnBrk="1" hangingPunct="1">
              <a:buFontTx/>
              <a:buChar char="-"/>
            </a:pPr>
            <a:r>
              <a:rPr lang="en-US" altLang="de-DE" smtClean="0"/>
              <a:t>Show space replacement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546A6D-E890-47B8-ADDF-D752771C8CF9}" type="slidenum">
              <a:rPr lang="en-US" altLang="de-D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de-DE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1A6790-259B-4836-A526-2BA0D44E81FC}" type="slidenum">
              <a:rPr lang="en-US" altLang="de-D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de-D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D4EECD-CB24-4300-BA54-F4B47085A94A}" type="slidenum">
              <a:rPr lang="en-US" altLang="de-D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de-DE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558E65-1D08-4A3A-AE9C-B7C4D534F247}" type="slidenum">
              <a:rPr lang="en-US" altLang="de-DE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de-DE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14A046-2C0F-4615-9B70-AA80BB41DB55}" type="slidenum">
              <a:rPr lang="en-US" altLang="de-D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de-DE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64B5BD-D575-4C0E-894B-C028AC9ED7F8}" type="slidenum">
              <a:rPr lang="en-US" altLang="de-DE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de-DE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CC531C-DD39-4BF3-A36B-D3302FCF7DC1}" type="slidenum">
              <a:rPr lang="en-US" altLang="de-DE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de-DE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0994EC-7E9F-4067-A819-644924610140}" type="slidenum">
              <a:rPr lang="en-US" altLang="de-DE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3C856C-22A1-46A1-8B99-5024737138F7}" type="slidenum">
              <a:rPr lang="en-US" altLang="de-D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de-DE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450504-53C2-4305-9794-F67C7724D950}" type="slidenum">
              <a:rPr lang="en-US" altLang="de-D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E9EBB2-D5E9-440E-A815-7B89D8D9B320}" type="slidenum">
              <a:rPr lang="en-US" altLang="de-D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de-DE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E9EBB2-D5E9-440E-A815-7B89D8D9B320}" type="slidenum">
              <a:rPr lang="en-US" altLang="de-D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de-DE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>
                <a:gd name="T0" fmla="*/ 335 w 5550"/>
                <a:gd name="T1" fmla="*/ 0 h 3216"/>
                <a:gd name="T2" fmla="*/ 333 w 5550"/>
                <a:gd name="T3" fmla="*/ 1290 h 3216"/>
                <a:gd name="T4" fmla="*/ 0 w 5550"/>
                <a:gd name="T5" fmla="*/ 1290 h 3216"/>
                <a:gd name="T6" fmla="*/ 6 w 5550"/>
                <a:gd name="T7" fmla="*/ 3210 h 3216"/>
                <a:gd name="T8" fmla="*/ 5550 w 5550"/>
                <a:gd name="T9" fmla="*/ 3216 h 3216"/>
                <a:gd name="T10" fmla="*/ 5550 w 5550"/>
                <a:gd name="T11" fmla="*/ 0 h 3216"/>
                <a:gd name="T12" fmla="*/ 335 w 5550"/>
                <a:gd name="T13" fmla="*/ 0 h 3216"/>
                <a:gd name="T14" fmla="*/ 335 w 5550"/>
                <a:gd name="T15" fmla="*/ 0 h 32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920 h 2182"/>
                <a:gd name="T4" fmla="*/ 5232 w 4897"/>
                <a:gd name="T5" fmla="*/ 1920 h 2182"/>
                <a:gd name="T6" fmla="*/ 5232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</p:grpSp>
      <p:sp>
        <p:nvSpPr>
          <p:cNvPr id="1075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10753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Formatvorlage des Untertitelmasters durch Klicken bearbeiten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686B-CDEF-4CB7-8CA0-9574B0F18F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5A2BB-AFBA-4EDB-93B2-DBFFFF1605E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862F-52F1-49A7-AABE-76027DBBF8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927475" cy="2019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18075" y="1905000"/>
            <a:ext cx="3927475" cy="2019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3927475" cy="2019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18075" y="4076700"/>
            <a:ext cx="3927475" cy="2019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B5472-BABE-48FF-AFD5-460F965B75E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18075" y="1905000"/>
            <a:ext cx="3927475" cy="2019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918075" y="4076700"/>
            <a:ext cx="3927475" cy="2019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2B020-3229-4240-8354-2002B1284E3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8007350" cy="4191000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868DB-8F01-40C1-88C5-C29B7F36622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C70F6-EFFE-4C5F-A9CC-A8D903A13EA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7DCE6-AC7C-410C-8EC9-BAB5565533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0ECB-6BBC-47C3-8DEC-7337C70358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31F25-F189-41A6-9881-42E1812440C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272B-6D2C-4A82-A22D-8AC10DBDA7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65A4B-1BAE-49BB-8CC8-DFD02030511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EE63F-AEF2-419D-A3E5-3A7DAB1FC91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0140E-A7C9-47B0-9EE3-80FC01BB3E7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411 h 2182"/>
                <a:gd name="T4" fmla="*/ 5232 w 4897"/>
                <a:gd name="T5" fmla="*/ 1411 h 2182"/>
                <a:gd name="T6" fmla="*/ 5232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>
                <a:gd name="T0" fmla="*/ 330 w 5550"/>
                <a:gd name="T1" fmla="*/ 1764 h 3168"/>
                <a:gd name="T2" fmla="*/ 0 w 5550"/>
                <a:gd name="T3" fmla="*/ 1764 h 3168"/>
                <a:gd name="T4" fmla="*/ 0 w 5550"/>
                <a:gd name="T5" fmla="*/ 3168 h 3168"/>
                <a:gd name="T6" fmla="*/ 5550 w 5550"/>
                <a:gd name="T7" fmla="*/ 3168 h 3168"/>
                <a:gd name="T8" fmla="*/ 5550 w 5550"/>
                <a:gd name="T9" fmla="*/ 0 h 3168"/>
                <a:gd name="T10" fmla="*/ 330 w 5550"/>
                <a:gd name="T11" fmla="*/ 0 h 3168"/>
                <a:gd name="T12" fmla="*/ 330 w 5550"/>
                <a:gd name="T13" fmla="*/ 1764 h 3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388 h 2182"/>
                <a:gd name="T4" fmla="*/ 5232 w 4897"/>
                <a:gd name="T5" fmla="*/ 1388 h 2182"/>
                <a:gd name="T6" fmla="*/ 5232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6502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  <p:sp>
          <p:nvSpPr>
            <p:cNvPr id="106503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  <p:sp>
          <p:nvSpPr>
            <p:cNvPr id="106504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  <p:sp>
          <p:nvSpPr>
            <p:cNvPr id="106505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  <p:sp>
          <p:nvSpPr>
            <p:cNvPr id="106506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CH"/>
            </a:p>
          </p:txBody>
        </p:sp>
      </p:grpSp>
      <p:sp>
        <p:nvSpPr>
          <p:cNvPr id="1065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fld id="{CBE888AA-1311-4B7F-A20D-F8E5539F53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6510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6511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Yet Another Terminal</a:t>
            </a:r>
          </a:p>
          <a:p>
            <a:pPr eaLnBrk="1" hangingPunct="1">
              <a:defRPr/>
            </a:pPr>
            <a:r>
              <a:rPr lang="en-US" sz="1800" smtClean="0"/>
              <a:t>An open source software project by Matthias Kläy</a:t>
            </a:r>
          </a:p>
        </p:txBody>
      </p:sp>
      <p:pic>
        <p:nvPicPr>
          <p:cNvPr id="3076" name="Picture 4" descr="Image_YAT_128x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451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Rot="1" noChangeArrowheads="1"/>
          </p:cNvSpPr>
          <p:nvPr/>
        </p:nvSpPr>
        <p:spPr bwMode="auto">
          <a:xfrm>
            <a:off x="5076825" y="6165850"/>
            <a:ext cx="3887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342900" indent="-342900"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2015-06-01</a:t>
            </a:r>
            <a:endParaRPr lang="en-US" sz="12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Based on YAT 2.0 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Gamma 1 </a:t>
            </a:r>
            <a:r>
              <a:rPr lang="en-US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Version 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1.99.32</a:t>
            </a:r>
            <a:endParaRPr lang="en-US" sz="12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.yat</a:t>
            </a:r>
            <a:endParaRPr lang="en-US">
              <a:latin typeface="Arial Black" pitchFamily="34" charset="0"/>
            </a:endParaRPr>
          </a:p>
        </p:txBody>
      </p:sp>
      <p:pic>
        <p:nvPicPr>
          <p:cNvPr id="7171" name="Picture 25" descr="Image_YAT_TerminalSettings_64x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481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Terminal Settings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63" y="1755123"/>
            <a:ext cx="5217969" cy="4968006"/>
          </a:xfrm>
        </p:spPr>
      </p:pic>
      <p:sp>
        <p:nvSpPr>
          <p:cNvPr id="160786" name="AutoShape 18"/>
          <p:cNvSpPr>
            <a:spLocks noChangeArrowheads="1"/>
          </p:cNvSpPr>
          <p:nvPr/>
        </p:nvSpPr>
        <p:spPr bwMode="auto">
          <a:xfrm>
            <a:off x="3399107" y="1898593"/>
            <a:ext cx="1657350" cy="314325"/>
          </a:xfrm>
          <a:prstGeom prst="wedgeRectCallout">
            <a:avLst>
              <a:gd name="adj1" fmla="val -6130"/>
              <a:gd name="adj2" fmla="val 119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Text or Binary</a:t>
            </a:r>
          </a:p>
        </p:txBody>
      </p:sp>
      <p:sp>
        <p:nvSpPr>
          <p:cNvPr id="160791" name="AutoShape 23"/>
          <p:cNvSpPr>
            <a:spLocks noChangeArrowheads="1"/>
          </p:cNvSpPr>
          <p:nvPr/>
        </p:nvSpPr>
        <p:spPr bwMode="auto">
          <a:xfrm>
            <a:off x="5435798" y="3554777"/>
            <a:ext cx="3168650" cy="738664"/>
          </a:xfrm>
          <a:prstGeom prst="wedgeRectCallout">
            <a:avLst>
              <a:gd name="adj1" fmla="val -60297"/>
              <a:gd name="adj2" fmla="val -317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 smtClean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Virtual Ports (USB/Bluetooth/…)</a:t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COM1…COM256…</a:t>
            </a:r>
            <a:r>
              <a:rPr lang="en-US" altLang="de-DE" sz="1400" b="1" dirty="0" err="1">
                <a:solidFill>
                  <a:srgbClr val="333399"/>
                </a:solidFill>
              </a:rPr>
              <a:t>COMnnnnn</a:t>
            </a:r>
            <a:r>
              <a:rPr lang="en-US" altLang="de-DE" sz="1400" b="1" dirty="0">
                <a:solidFill>
                  <a:srgbClr val="333399"/>
                </a:solidFill>
              </a:rPr>
              <a:t/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Any baud rate</a:t>
            </a:r>
          </a:p>
        </p:txBody>
      </p:sp>
      <p:sp>
        <p:nvSpPr>
          <p:cNvPr id="160790" name="AutoShape 22"/>
          <p:cNvSpPr>
            <a:spLocks noChangeArrowheads="1"/>
          </p:cNvSpPr>
          <p:nvPr/>
        </p:nvSpPr>
        <p:spPr bwMode="auto">
          <a:xfrm>
            <a:off x="5919387" y="1898593"/>
            <a:ext cx="2160588" cy="1384995"/>
          </a:xfrm>
          <a:prstGeom prst="wedgeRectCallout">
            <a:avLst>
              <a:gd name="adj1" fmla="val -70910"/>
              <a:gd name="adj2" fmla="val 150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Serial Port (COM)</a:t>
            </a: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/>
            </a:r>
            <a:b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</a:b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 smtClean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TCP/IP Client</a:t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TCP/IP Server</a:t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TCP/IP </a:t>
            </a:r>
            <a:r>
              <a:rPr lang="en-US" altLang="de-DE" sz="1400" b="1" dirty="0" err="1">
                <a:solidFill>
                  <a:srgbClr val="333399"/>
                </a:solidFill>
              </a:rPr>
              <a:t>AutoSocket</a:t>
            </a:r>
            <a:r>
              <a:rPr lang="en-US" altLang="de-DE" sz="1400" b="1" dirty="0">
                <a:solidFill>
                  <a:srgbClr val="333399"/>
                </a:solidFill>
              </a:rPr>
              <a:t/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UDP/IP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Socket</a:t>
            </a:r>
            <a:br>
              <a:rPr lang="en-US" altLang="de-DE" sz="1400" b="1" dirty="0" smtClean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USB </a:t>
            </a:r>
            <a:r>
              <a:rPr lang="en-US" altLang="de-DE" sz="1400" b="1" dirty="0" err="1" smtClean="0">
                <a:solidFill>
                  <a:srgbClr val="333399"/>
                </a:solidFill>
              </a:rPr>
              <a:t>Ser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/HID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5056457" y="4418873"/>
            <a:ext cx="3168650" cy="738664"/>
          </a:xfrm>
          <a:prstGeom prst="wedgeRectCallout">
            <a:avLst>
              <a:gd name="adj1" fmla="val -43121"/>
              <a:gd name="adj2" fmla="val 93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 smtClean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Standard flow control modes</a:t>
            </a:r>
            <a:r>
              <a:rPr lang="en-US" altLang="de-DE" sz="1400" b="1" dirty="0">
                <a:solidFill>
                  <a:srgbClr val="333399"/>
                </a:solidFill>
              </a:rPr>
              <a:t/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Manual flow control modes</a:t>
            </a:r>
            <a:r>
              <a:rPr lang="en-US" altLang="de-DE" sz="1400" b="1" dirty="0">
                <a:solidFill>
                  <a:srgbClr val="333399"/>
                </a:solidFill>
              </a:rPr>
              <a:t/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Additional port settings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66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6" grpId="0" animBg="1"/>
      <p:bldP spid="160786" grpId="1" animBg="1"/>
      <p:bldP spid="160786" grpId="2" animBg="1"/>
      <p:bldP spid="160791" grpId="0" animBg="1"/>
      <p:bldP spid="160791" grpId="1" animBg="1"/>
      <p:bldP spid="160791" grpId="2" animBg="1"/>
      <p:bldP spid="160790" grpId="0" animBg="1"/>
      <p:bldP spid="160790" grpId="1" animBg="1"/>
      <p:bldP spid="160790" grpId="2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TCP, UDP and USB</a:t>
            </a:r>
            <a:endParaRPr lang="de-CH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2556"/>
            <a:ext cx="3067050" cy="2600325"/>
          </a:xfrm>
        </p:spPr>
      </p:pic>
      <p:pic>
        <p:nvPicPr>
          <p:cNvPr id="18" name="Inhaltsplatzhalt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27" y="2718792"/>
            <a:ext cx="3124120" cy="3739332"/>
          </a:xfrm>
        </p:spPr>
      </p:pic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179792" y="2411015"/>
            <a:ext cx="1872208" cy="307777"/>
          </a:xfrm>
          <a:prstGeom prst="wedgeRectCallout">
            <a:avLst>
              <a:gd name="adj1" fmla="val 55503"/>
              <a:gd name="adj2" fmla="val 94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Socket selection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99692" y="3436330"/>
            <a:ext cx="1872208" cy="307777"/>
          </a:xfrm>
          <a:prstGeom prst="wedgeRectCallout">
            <a:avLst>
              <a:gd name="adj1" fmla="val -38735"/>
              <a:gd name="adj2" fmla="val 97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Device selection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2930904" y="5301207"/>
            <a:ext cx="1728192" cy="307777"/>
          </a:xfrm>
          <a:prstGeom prst="wedgeRectCallout">
            <a:avLst>
              <a:gd name="adj1" fmla="val 67859"/>
              <a:gd name="adj2" fmla="val -352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Format preview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7332595" y="6102631"/>
            <a:ext cx="1728192" cy="307777"/>
          </a:xfrm>
          <a:prstGeom prst="wedgeRectCallout">
            <a:avLst>
              <a:gd name="adj1" fmla="val -44068"/>
              <a:gd name="adj2" fmla="val -95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Format presets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.yat</a:t>
            </a:r>
            <a:endParaRPr lang="en-US">
              <a:latin typeface="Arial Black" pitchFamily="34" charset="0"/>
            </a:endParaRPr>
          </a:p>
        </p:txBody>
      </p:sp>
      <p:pic>
        <p:nvPicPr>
          <p:cNvPr id="10" name="Picture 25" descr="Image_YAT_TerminalSettings_64x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481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786888" y="4829716"/>
            <a:ext cx="1872208" cy="307777"/>
          </a:xfrm>
          <a:prstGeom prst="wedgeRectCallout">
            <a:avLst>
              <a:gd name="adj1" fmla="val 64314"/>
              <a:gd name="adj2" fmla="val -81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Format definition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Text </a:t>
            </a:r>
            <a:r>
              <a:rPr lang="de-CH" dirty="0" err="1" smtClean="0"/>
              <a:t>or</a:t>
            </a:r>
            <a:r>
              <a:rPr lang="de-CH" dirty="0" smtClean="0"/>
              <a:t> Binary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42" y="1334016"/>
            <a:ext cx="3600399" cy="5465666"/>
          </a:xfrm>
        </p:spPr>
      </p:pic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827311" y="1662585"/>
            <a:ext cx="1224136" cy="307777"/>
          </a:xfrm>
          <a:prstGeom prst="wedgeRectCallout">
            <a:avLst>
              <a:gd name="adj1" fmla="val 53040"/>
              <a:gd name="adj2" fmla="val 779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Encoding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210429" y="2636912"/>
            <a:ext cx="1720822" cy="307777"/>
          </a:xfrm>
          <a:prstGeom prst="wedgeRectCallout">
            <a:avLst>
              <a:gd name="adj1" fmla="val 57339"/>
              <a:gd name="adj2" fmla="val -87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EOL definition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323255" y="4036086"/>
            <a:ext cx="1728192" cy="307777"/>
          </a:xfrm>
          <a:prstGeom prst="wedgeRectCallout">
            <a:avLst>
              <a:gd name="adj1" fmla="val 59719"/>
              <a:gd name="adj2" fmla="val -93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Send settings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467271" y="5661248"/>
            <a:ext cx="2232248" cy="307777"/>
          </a:xfrm>
          <a:prstGeom prst="wedgeRectCallout">
            <a:avLst>
              <a:gd name="adj1" fmla="val 40953"/>
              <a:gd name="adj2" fmla="val -105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Comments exclusion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.yat</a:t>
            </a:r>
            <a:endParaRPr lang="en-US">
              <a:latin typeface="Arial Black" pitchFamily="34" charset="0"/>
            </a:endParaRPr>
          </a:p>
        </p:txBody>
      </p:sp>
      <p:pic>
        <p:nvPicPr>
          <p:cNvPr id="10" name="Picture 25" descr="Image_YAT_TerminalSettings_64x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481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nhaltsplatzhalt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3" y="3429000"/>
            <a:ext cx="3600399" cy="270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6155903" y="3553271"/>
            <a:ext cx="2007323" cy="307777"/>
          </a:xfrm>
          <a:prstGeom prst="wedgeRectCallout">
            <a:avLst>
              <a:gd name="adj1" fmla="val -40142"/>
              <a:gd name="adj2" fmla="val 1097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Display line break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Terminals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1" y="1701354"/>
            <a:ext cx="5979027" cy="4895998"/>
          </a:xfrm>
        </p:spPr>
      </p:pic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683568" y="2492896"/>
            <a:ext cx="1152128" cy="307777"/>
          </a:xfrm>
          <a:prstGeom prst="wedgeRectCallout">
            <a:avLst>
              <a:gd name="adj1" fmla="val 55503"/>
              <a:gd name="adj2" fmla="val 94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Display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5148064" y="1340768"/>
            <a:ext cx="1800200" cy="738664"/>
          </a:xfrm>
          <a:prstGeom prst="wedgeRectCallout">
            <a:avLst>
              <a:gd name="adj1" fmla="val 25"/>
              <a:gd name="adj2" fmla="val 745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Advanced</a:t>
            </a:r>
            <a:br>
              <a:rPr lang="en-US" altLang="de-DE" sz="1400" b="1" dirty="0" smtClean="0">
                <a:solidFill>
                  <a:srgbClr val="333399"/>
                </a:solidFill>
              </a:rPr>
            </a:br>
            <a:r>
              <a:rPr lang="en-US" altLang="de-DE" sz="1400" b="1" dirty="0" smtClean="0">
                <a:solidFill>
                  <a:srgbClr val="333399"/>
                </a:solidFill>
              </a:rPr>
              <a:t>     communication</a:t>
            </a:r>
            <a:br>
              <a:rPr lang="en-US" altLang="de-DE" sz="1400" b="1" dirty="0" smtClean="0">
                <a:solidFill>
                  <a:srgbClr val="333399"/>
                </a:solidFill>
              </a:rPr>
            </a:br>
            <a:r>
              <a:rPr lang="en-US" altLang="de-DE" sz="1400" b="1" dirty="0" smtClean="0">
                <a:solidFill>
                  <a:srgbClr val="333399"/>
                </a:solidFill>
              </a:rPr>
              <a:t>     settings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6588224" y="4029471"/>
            <a:ext cx="1728192" cy="307777"/>
          </a:xfrm>
          <a:prstGeom prst="wedgeRectCallout">
            <a:avLst>
              <a:gd name="adj1" fmla="val -56859"/>
              <a:gd name="adj2" fmla="val -860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Send settings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6443936" y="4922305"/>
            <a:ext cx="1368152" cy="307777"/>
          </a:xfrm>
          <a:prstGeom prst="wedgeRectCallout">
            <a:avLst>
              <a:gd name="adj1" fmla="val -52227"/>
              <a:gd name="adj2" fmla="val 836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Keywords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.yat</a:t>
            </a:r>
            <a:endParaRPr lang="en-US">
              <a:latin typeface="Arial Black" pitchFamily="34" charset="0"/>
            </a:endParaRPr>
          </a:p>
        </p:txBody>
      </p:sp>
      <p:pic>
        <p:nvPicPr>
          <p:cNvPr id="10" name="Picture 25" descr="Image_YAT_TerminalSettings_64x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481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8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Settings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1" y="1840529"/>
            <a:ext cx="5979027" cy="4617648"/>
          </a:xfrm>
        </p:spPr>
      </p:pic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827584" y="2328189"/>
            <a:ext cx="1152128" cy="307777"/>
          </a:xfrm>
          <a:prstGeom prst="wedgeRectCallout">
            <a:avLst>
              <a:gd name="adj1" fmla="val 55503"/>
              <a:gd name="adj2" fmla="val 94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Location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6228184" y="3841303"/>
            <a:ext cx="1728192" cy="307777"/>
          </a:xfrm>
          <a:prstGeom prst="wedgeRectCallout">
            <a:avLst>
              <a:gd name="adj1" fmla="val -69457"/>
              <a:gd name="adj2" fmla="val -259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Output format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5220072" y="4925821"/>
            <a:ext cx="1440432" cy="307777"/>
          </a:xfrm>
          <a:prstGeom prst="wedgeRectCallout">
            <a:avLst>
              <a:gd name="adj1" fmla="val -52227"/>
              <a:gd name="adj2" fmla="val 836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File naming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.yat</a:t>
            </a:r>
            <a:endParaRPr lang="en-US">
              <a:latin typeface="Arial Black" pitchFamily="34" charset="0"/>
            </a:endParaRPr>
          </a:p>
        </p:txBody>
      </p:sp>
      <p:pic>
        <p:nvPicPr>
          <p:cNvPr id="10" name="Picture 25" descr="Image_YAT_TerminalSettings_64x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481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Format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1" y="2521487"/>
            <a:ext cx="5979027" cy="3255732"/>
          </a:xfrm>
        </p:spPr>
      </p:pic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611560" y="2924944"/>
            <a:ext cx="1224136" cy="307777"/>
          </a:xfrm>
          <a:prstGeom prst="wedgeRectCallout">
            <a:avLst>
              <a:gd name="adj1" fmla="val 55503"/>
              <a:gd name="adj2" fmla="val 942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Elements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6155904" y="4727716"/>
            <a:ext cx="1656184" cy="307777"/>
          </a:xfrm>
          <a:prstGeom prst="wedgeRectCallout">
            <a:avLst>
              <a:gd name="adj1" fmla="val -48476"/>
              <a:gd name="adj2" fmla="val -1497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Font and color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4499992" y="5569495"/>
            <a:ext cx="1152128" cy="307777"/>
          </a:xfrm>
          <a:prstGeom prst="wedgeRectCallout">
            <a:avLst>
              <a:gd name="adj1" fmla="val -43723"/>
              <a:gd name="adj2" fmla="val -931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Preview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.yat</a:t>
            </a:r>
            <a:endParaRPr lang="en-US">
              <a:latin typeface="Arial Black" pitchFamily="34" charset="0"/>
            </a:endParaRPr>
          </a:p>
        </p:txBody>
      </p:sp>
      <p:pic>
        <p:nvPicPr>
          <p:cNvPr id="10" name="Picture 25" descr="Image_YAT_TerminalSettings_64x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481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 History</a:t>
            </a: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971550" y="2852738"/>
            <a:ext cx="43211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971550" y="2852738"/>
            <a:ext cx="424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</a:rPr>
              <a:t>2003-08..10</a:t>
            </a:r>
            <a:endParaRPr lang="en-US"/>
          </a:p>
        </p:txBody>
      </p:sp>
      <p:sp>
        <p:nvSpPr>
          <p:cNvPr id="156681" name="Rectangle 9"/>
          <p:cNvSpPr>
            <a:spLocks noRot="1" noChangeArrowheads="1"/>
          </p:cNvSpPr>
          <p:nvPr/>
        </p:nvSpPr>
        <p:spPr bwMode="auto">
          <a:xfrm>
            <a:off x="900113" y="1916113"/>
            <a:ext cx="44640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de-CH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HSR Hochschule für Technik Rapperswil</a:t>
            </a:r>
            <a:endParaRPr lang="en-US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KTI/CTI project “BBP - Balance Based </a:t>
            </a:r>
            <a:r>
              <a:rPr lang="en-US" sz="16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Pipetting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 between HSR and </a:t>
            </a:r>
            <a:r>
              <a:rPr lang="en-US" sz="16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Mettler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-Toledo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364163" y="2636838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XTerm232 1.0</a:t>
            </a:r>
            <a:endParaRPr lang="en-US">
              <a:latin typeface="Arial Black" pitchFamily="34" charset="0"/>
            </a:endParaRPr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971550" y="4219575"/>
            <a:ext cx="67691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971550" y="4219575"/>
            <a:ext cx="676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</a:rPr>
              <a:t>2006                        2007                        2008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740650" y="4003675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YAT 2.0</a:t>
            </a:r>
            <a:endParaRPr lang="en-US">
              <a:latin typeface="Arial Black" pitchFamily="34" charset="0"/>
            </a:endParaRPr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 flipV="1">
            <a:off x="3348038" y="4146550"/>
            <a:ext cx="0" cy="1444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 flipV="1">
            <a:off x="5435600" y="4146550"/>
            <a:ext cx="0" cy="1444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2700338" y="4076700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 rot="16200000">
            <a:off x="3006726" y="4922837"/>
            <a:ext cx="1484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Alpha 1..3</a:t>
            </a:r>
            <a:endParaRPr lang="en-US">
              <a:latin typeface="Arial Black" pitchFamily="34" charset="0"/>
            </a:endParaRP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 rot="16200000">
            <a:off x="5446713" y="4922838"/>
            <a:ext cx="1484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Beta 2</a:t>
            </a:r>
            <a:endParaRPr lang="en-US">
              <a:latin typeface="Arial Black" pitchFamily="34" charset="0"/>
            </a:endParaRP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 rot="16200000">
            <a:off x="3502026" y="4922837"/>
            <a:ext cx="1484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Beta 1</a:t>
            </a:r>
            <a:endParaRPr lang="en-US">
              <a:latin typeface="Arial Black" pitchFamily="34" charset="0"/>
            </a:endParaRPr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3635375" y="4076700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2627313" y="3716338"/>
            <a:ext cx="57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WK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3563938" y="3716338"/>
            <a:ext cx="57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WK</a:t>
            </a:r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5437188" y="3716338"/>
            <a:ext cx="57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WK</a:t>
            </a:r>
          </a:p>
        </p:txBody>
      </p:sp>
      <p:sp>
        <p:nvSpPr>
          <p:cNvPr id="156700" name="Line 28"/>
          <p:cNvSpPr>
            <a:spLocks noChangeShapeType="1"/>
          </p:cNvSpPr>
          <p:nvPr/>
        </p:nvSpPr>
        <p:spPr bwMode="auto">
          <a:xfrm>
            <a:off x="4140200" y="4076700"/>
            <a:ext cx="33115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4067175" y="3716338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SourceForge</a:t>
            </a:r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>
            <a:off x="5508625" y="4076700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 rot="16200000">
            <a:off x="6461125" y="4924425"/>
            <a:ext cx="1484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Beta 3</a:t>
            </a:r>
            <a:endParaRPr lang="en-US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/>
      <p:bldP spid="156679" grpId="0"/>
      <p:bldP spid="156681" grpId="0"/>
      <p:bldP spid="156682" grpId="0"/>
      <p:bldP spid="156683" grpId="0" animBg="1"/>
      <p:bldP spid="156684" grpId="0"/>
      <p:bldP spid="156686" grpId="0"/>
      <p:bldP spid="156688" grpId="0" animBg="1"/>
      <p:bldP spid="156689" grpId="0" animBg="1"/>
      <p:bldP spid="156690" grpId="0" animBg="1"/>
      <p:bldP spid="156691" grpId="0"/>
      <p:bldP spid="156692" grpId="0"/>
      <p:bldP spid="156693" grpId="0"/>
      <p:bldP spid="156694" grpId="0" animBg="1"/>
      <p:bldP spid="156696" grpId="0"/>
      <p:bldP spid="156697" grpId="0"/>
      <p:bldP spid="156698" grpId="0"/>
      <p:bldP spid="156700" grpId="0" animBg="1"/>
      <p:bldP spid="156701" grpId="0"/>
      <p:bldP spid="156695" grpId="0" animBg="1"/>
      <p:bldP spid="1567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 Development</a:t>
            </a:r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905000"/>
            <a:ext cx="4094163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Framework</a:t>
            </a:r>
          </a:p>
          <a:p>
            <a:pPr lvl="1" eaLnBrk="1" hangingPunct="1">
              <a:defRPr/>
            </a:pPr>
            <a:r>
              <a:rPr lang="en-US" dirty="0" smtClean="0"/>
              <a:t>.NET </a:t>
            </a:r>
            <a:r>
              <a:rPr lang="en-US" dirty="0" smtClean="0"/>
              <a:t>3.5 SP1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Programming</a:t>
            </a:r>
          </a:p>
          <a:p>
            <a:pPr lvl="1" eaLnBrk="1" hangingPunct="1">
              <a:defRPr/>
            </a:pPr>
            <a:r>
              <a:rPr lang="en-US" dirty="0" smtClean="0"/>
              <a:t>C#</a:t>
            </a:r>
          </a:p>
          <a:p>
            <a:pPr lvl="1" eaLnBrk="1" hangingPunct="1">
              <a:defRPr/>
            </a:pPr>
            <a:r>
              <a:rPr lang="en-US" dirty="0" smtClean="0"/>
              <a:t>Visual Studio </a:t>
            </a:r>
            <a:r>
              <a:rPr lang="en-US" dirty="0" smtClean="0"/>
              <a:t>2013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Libraries</a:t>
            </a:r>
          </a:p>
          <a:p>
            <a:pPr lvl="1" eaLnBrk="1" hangingPunct="1">
              <a:defRPr/>
            </a:pPr>
            <a:r>
              <a:rPr lang="en-US" dirty="0" smtClean="0"/>
              <a:t>ALAZ socket </a:t>
            </a:r>
            <a:r>
              <a:rPr lang="en-US" dirty="0" smtClean="0"/>
              <a:t>extension</a:t>
            </a:r>
          </a:p>
          <a:p>
            <a:pPr lvl="1" eaLnBrk="1" hangingPunct="1">
              <a:defRPr/>
            </a:pPr>
            <a:r>
              <a:rPr lang="en-US" dirty="0" smtClean="0"/>
              <a:t>USB </a:t>
            </a:r>
            <a:r>
              <a:rPr lang="en-US" dirty="0" err="1" smtClean="0"/>
              <a:t>Ser</a:t>
            </a:r>
            <a:r>
              <a:rPr lang="en-US" dirty="0" smtClean="0"/>
              <a:t>/HID</a:t>
            </a:r>
            <a:endParaRPr lang="en-US" dirty="0" smtClean="0"/>
          </a:p>
        </p:txBody>
      </p:sp>
      <p:sp>
        <p:nvSpPr>
          <p:cNvPr id="153605" name="Rectangle 5"/>
          <p:cNvSpPr>
            <a:spLocks noGrp="1" noRot="1" noChangeArrowheads="1"/>
          </p:cNvSpPr>
          <p:nvPr>
            <p:ph sz="half" idx="2"/>
          </p:nvPr>
        </p:nvSpPr>
        <p:spPr>
          <a:xfrm>
            <a:off x="5003800" y="1905000"/>
            <a:ext cx="384175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Testing</a:t>
            </a:r>
          </a:p>
          <a:p>
            <a:pPr lvl="1" eaLnBrk="1" hangingPunct="1">
              <a:defRPr/>
            </a:pPr>
            <a:r>
              <a:rPr lang="en-US" dirty="0" err="1" smtClean="0"/>
              <a:t>NUnit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Manual</a:t>
            </a:r>
          </a:p>
          <a:p>
            <a:pPr eaLnBrk="1" hangingPunct="1">
              <a:defRPr/>
            </a:pPr>
            <a:r>
              <a:rPr lang="en-US" dirty="0" smtClean="0"/>
              <a:t>Build</a:t>
            </a:r>
          </a:p>
          <a:p>
            <a:pPr lvl="1" eaLnBrk="1" hangingPunct="1">
              <a:defRPr/>
            </a:pPr>
            <a:r>
              <a:rPr lang="en-US" dirty="0" smtClean="0"/>
              <a:t>Visual Studio </a:t>
            </a:r>
            <a:r>
              <a:rPr lang="en-US" dirty="0" smtClean="0"/>
              <a:t>2013</a:t>
            </a:r>
          </a:p>
          <a:p>
            <a:pPr eaLnBrk="1" hangingPunct="1">
              <a:defRPr/>
            </a:pPr>
            <a:r>
              <a:rPr lang="en-US" dirty="0" smtClean="0"/>
              <a:t>Installer</a:t>
            </a:r>
          </a:p>
          <a:p>
            <a:pPr lvl="1" eaLnBrk="1" hangingPunct="1">
              <a:defRPr/>
            </a:pPr>
            <a:r>
              <a:rPr lang="en-US" dirty="0" smtClean="0"/>
              <a:t>VS 2013 Installer</a:t>
            </a:r>
          </a:p>
          <a:p>
            <a:pPr eaLnBrk="1" hangingPunct="1">
              <a:defRPr/>
            </a:pPr>
            <a:r>
              <a:rPr lang="en-US" dirty="0" smtClean="0"/>
              <a:t>Documentation</a:t>
            </a:r>
          </a:p>
          <a:p>
            <a:pPr lvl="1" eaLnBrk="1" hangingPunct="1">
              <a:defRPr/>
            </a:pPr>
            <a:r>
              <a:rPr lang="en-US" dirty="0" smtClean="0"/>
              <a:t>OpenOffice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 Architecture</a:t>
            </a:r>
          </a:p>
        </p:txBody>
      </p:sp>
      <p:sp>
        <p:nvSpPr>
          <p:cNvPr id="14339" name="Picture 5" descr="YAT Package Overview"/>
          <p:cNvSpPr>
            <a:spLocks noGrp="1" noChangeAspect="1" noChangeArrowheads="1"/>
          </p:cNvSpPr>
          <p:nvPr>
            <p:ph idx="1"/>
          </p:nvPr>
        </p:nvSpPr>
        <p:spPr>
          <a:xfrm>
            <a:off x="1604963" y="1905000"/>
            <a:ext cx="6473825" cy="419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204806" name="AutoShape 6"/>
          <p:cNvSpPr>
            <a:spLocks noChangeArrowheads="1"/>
          </p:cNvSpPr>
          <p:nvPr/>
        </p:nvSpPr>
        <p:spPr bwMode="auto">
          <a:xfrm>
            <a:off x="1403350" y="2133600"/>
            <a:ext cx="1081088" cy="314325"/>
          </a:xfrm>
          <a:prstGeom prst="wedgeRectCallout">
            <a:avLst>
              <a:gd name="adj1" fmla="val 69676"/>
              <a:gd name="adj2" fmla="val 37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b="1">
                <a:solidFill>
                  <a:srgbClr val="333399"/>
                </a:solidFill>
              </a:rPr>
              <a:t>View / GUI</a:t>
            </a:r>
          </a:p>
        </p:txBody>
      </p:sp>
      <p:sp>
        <p:nvSpPr>
          <p:cNvPr id="204807" name="AutoShape 7"/>
          <p:cNvSpPr>
            <a:spLocks noChangeArrowheads="1"/>
          </p:cNvSpPr>
          <p:nvPr/>
        </p:nvSpPr>
        <p:spPr bwMode="auto">
          <a:xfrm>
            <a:off x="2195513" y="4076700"/>
            <a:ext cx="793750" cy="314325"/>
          </a:xfrm>
          <a:prstGeom prst="wedgeRectCallout">
            <a:avLst>
              <a:gd name="adj1" fmla="val 64801"/>
              <a:gd name="adj2" fmla="val -96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b="1">
                <a:solidFill>
                  <a:srgbClr val="333399"/>
                </a:solidFill>
              </a:rPr>
              <a:t>Model</a:t>
            </a:r>
          </a:p>
        </p:txBody>
      </p:sp>
      <p:sp>
        <p:nvSpPr>
          <p:cNvPr id="204808" name="AutoShape 8"/>
          <p:cNvSpPr>
            <a:spLocks noChangeArrowheads="1"/>
          </p:cNvSpPr>
          <p:nvPr/>
        </p:nvSpPr>
        <p:spPr bwMode="auto">
          <a:xfrm>
            <a:off x="6516688" y="1557338"/>
            <a:ext cx="1368425" cy="527050"/>
          </a:xfrm>
          <a:prstGeom prst="wedgeRectCallout">
            <a:avLst>
              <a:gd name="adj1" fmla="val -53481"/>
              <a:gd name="adj2" fmla="val 86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b="1">
                <a:solidFill>
                  <a:srgbClr val="333399"/>
                </a:solidFill>
              </a:rPr>
              <a:t>Persistance /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 b="1">
                <a:solidFill>
                  <a:srgbClr val="333399"/>
                </a:solidFill>
              </a:rPr>
              <a:t>Settings</a:t>
            </a:r>
          </a:p>
        </p:txBody>
      </p:sp>
      <p:sp>
        <p:nvSpPr>
          <p:cNvPr id="204809" name="AutoShape 9"/>
          <p:cNvSpPr>
            <a:spLocks noChangeArrowheads="1"/>
          </p:cNvSpPr>
          <p:nvPr/>
        </p:nvSpPr>
        <p:spPr bwMode="auto">
          <a:xfrm>
            <a:off x="5076825" y="5013325"/>
            <a:ext cx="1223963" cy="527050"/>
          </a:xfrm>
          <a:prstGeom prst="wedgeRectCallout">
            <a:avLst>
              <a:gd name="adj1" fmla="val -69454"/>
              <a:gd name="adj2" fmla="val -6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b="1">
                <a:solidFill>
                  <a:srgbClr val="333399"/>
                </a:solidFill>
              </a:rPr>
              <a:t>Serial Port / 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 b="1">
                <a:solidFill>
                  <a:srgbClr val="333399"/>
                </a:solidFill>
              </a:rPr>
              <a:t>Sockets</a:t>
            </a:r>
          </a:p>
        </p:txBody>
      </p:sp>
      <p:sp>
        <p:nvSpPr>
          <p:cNvPr id="204810" name="AutoShape 10"/>
          <p:cNvSpPr>
            <a:spLocks noChangeArrowheads="1"/>
          </p:cNvSpPr>
          <p:nvPr/>
        </p:nvSpPr>
        <p:spPr bwMode="auto">
          <a:xfrm>
            <a:off x="7885113" y="4581525"/>
            <a:ext cx="863600" cy="314325"/>
          </a:xfrm>
          <a:prstGeom prst="wedgeRectCallout">
            <a:avLst>
              <a:gd name="adj1" fmla="val -59926"/>
              <a:gd name="adj2" fmla="val 109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b="1">
                <a:solidFill>
                  <a:srgbClr val="3333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/>
      <p:bldP spid="204807" grpId="0" animBg="1"/>
      <p:bldP spid="204808" grpId="0" animBg="1"/>
      <p:bldP spid="204809" grpId="0" animBg="1"/>
      <p:bldP spid="2048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 Source Code</a:t>
            </a: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939800" y="1976438"/>
          <a:ext cx="2444750" cy="4760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03625" y="1971675"/>
          <a:ext cx="2444750" cy="477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69038" y="1971675"/>
          <a:ext cx="2444750" cy="477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4427538" y="4797425"/>
            <a:ext cx="4176712" cy="5381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2800" b="1">
                <a:solidFill>
                  <a:srgbClr val="333399"/>
                </a:solidFill>
              </a:rPr>
              <a:t>Lines of code: &gt; 50’000</a:t>
            </a:r>
            <a:endParaRPr lang="en-US" altLang="de-DE" sz="2800" b="1"/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2124075" y="2565400"/>
            <a:ext cx="4679950" cy="5381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2800" b="1">
                <a:solidFill>
                  <a:srgbClr val="333399"/>
                </a:solidFill>
              </a:rPr>
              <a:t>C# source code files: 280</a:t>
            </a:r>
            <a:endParaRPr lang="en-US" altLang="de-DE" sz="2800" b="1"/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2987675" y="3789363"/>
            <a:ext cx="3168650" cy="5381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2800" b="1">
                <a:solidFill>
                  <a:srgbClr val="333399"/>
                </a:solidFill>
              </a:rPr>
              <a:t>Size of files: 2MB</a:t>
            </a:r>
            <a:endParaRPr lang="en-US" altLang="de-DE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Graphic spid="4" grpId="0">
        <p:bldAsOne/>
      </p:bldGraphic>
      <p:bldP spid="146446" grpId="0" animBg="1"/>
      <p:bldP spid="146446" grpId="1" animBg="1"/>
      <p:bldP spid="146447" grpId="0" animBg="1"/>
      <p:bldP spid="146447" grpId="1" animBg="1"/>
      <p:bldP spid="146448" grpId="0" animBg="1"/>
      <p:bldP spid="1464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CH" smtClean="0"/>
              <a:t>Agenda</a:t>
            </a:r>
            <a:endParaRPr lang="de-DE" smtClean="0"/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Existing Terminals</a:t>
            </a:r>
          </a:p>
          <a:p>
            <a:pPr eaLnBrk="1" hangingPunct="1">
              <a:defRPr/>
            </a:pPr>
            <a:r>
              <a:rPr lang="en-US" smtClean="0"/>
              <a:t>YAT</a:t>
            </a:r>
          </a:p>
          <a:p>
            <a:pPr eaLnBrk="1" hangingPunct="1">
              <a:defRPr/>
            </a:pPr>
            <a:r>
              <a:rPr lang="en-US" smtClean="0"/>
              <a:t>YAT History</a:t>
            </a:r>
          </a:p>
          <a:p>
            <a:pPr eaLnBrk="1" hangingPunct="1">
              <a:defRPr/>
            </a:pPr>
            <a:r>
              <a:rPr lang="en-US" smtClean="0"/>
              <a:t>YAT Development</a:t>
            </a:r>
          </a:p>
          <a:p>
            <a:pPr eaLnBrk="1" hangingPunct="1">
              <a:defRPr/>
            </a:pPr>
            <a:r>
              <a:rPr lang="en-US" smtClean="0"/>
              <a:t>YAT Demo</a:t>
            </a:r>
          </a:p>
          <a:p>
            <a:pPr eaLnBrk="1" hangingPunct="1">
              <a:defRPr/>
            </a:pPr>
            <a:r>
              <a:rPr lang="en-US" smtClean="0"/>
              <a:t>YAT 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 Home</a:t>
            </a:r>
          </a:p>
        </p:txBody>
      </p:sp>
      <p:sp>
        <p:nvSpPr>
          <p:cNvPr id="158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SourceForge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http://sourceforge.net/projects/y-a-terminal/</a:t>
            </a:r>
          </a:p>
          <a:p>
            <a:pPr lvl="1" eaLnBrk="1" hangingPunct="1">
              <a:defRPr/>
            </a:pPr>
            <a:r>
              <a:rPr lang="en-US" dirty="0" smtClean="0"/>
              <a:t>Source code repository (Subversion)</a:t>
            </a:r>
          </a:p>
          <a:p>
            <a:pPr lvl="1" eaLnBrk="1" hangingPunct="1">
              <a:defRPr/>
            </a:pPr>
            <a:r>
              <a:rPr lang="en-US" dirty="0" smtClean="0"/>
              <a:t>Mailing list</a:t>
            </a:r>
          </a:p>
          <a:p>
            <a:pPr lvl="1" eaLnBrk="1" hangingPunct="1">
              <a:defRPr/>
            </a:pPr>
            <a:r>
              <a:rPr lang="en-US" dirty="0" smtClean="0"/>
              <a:t>Releases</a:t>
            </a:r>
          </a:p>
          <a:p>
            <a:pPr lvl="1" eaLnBrk="1" hangingPunct="1">
              <a:defRPr/>
            </a:pPr>
            <a:r>
              <a:rPr lang="en-US" dirty="0" smtClean="0"/>
              <a:t>Feature request tracker</a:t>
            </a:r>
          </a:p>
          <a:p>
            <a:pPr lvl="1" eaLnBrk="1" hangingPunct="1">
              <a:defRPr/>
            </a:pPr>
            <a:r>
              <a:rPr lang="en-US" dirty="0" smtClean="0"/>
              <a:t>Bug tracker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Sign up for YAT</a:t>
            </a:r>
          </a:p>
        </p:txBody>
      </p:sp>
      <p:graphicFrame>
        <p:nvGraphicFramePr>
          <p:cNvPr id="174125" name="Group 45"/>
          <p:cNvGraphicFramePr>
            <a:graphicFrameLocks noGrp="1"/>
          </p:cNvGraphicFramePr>
          <p:nvPr>
            <p:ph type="tbl" idx="1"/>
          </p:nvPr>
        </p:nvGraphicFramePr>
        <p:xfrm>
          <a:off x="838200" y="1916113"/>
          <a:ext cx="3949700" cy="4876800"/>
        </p:xfrm>
        <a:graphic>
          <a:graphicData uri="http://schemas.openxmlformats.org/drawingml/2006/table">
            <a:tbl>
              <a:tblPr/>
              <a:tblGrid>
                <a:gridCol w="39497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Lucida Handwriting" pitchFamily="66" charset="0"/>
                        </a:rPr>
                        <a:t>max.muster@mymail.com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26" name="Group 46"/>
          <p:cNvGraphicFramePr>
            <a:graphicFrameLocks noGrp="1"/>
          </p:cNvGraphicFramePr>
          <p:nvPr/>
        </p:nvGraphicFramePr>
        <p:xfrm>
          <a:off x="4932363" y="1916113"/>
          <a:ext cx="3949700" cy="4876800"/>
        </p:xfrm>
        <a:graphic>
          <a:graphicData uri="http://schemas.openxmlformats.org/drawingml/2006/table">
            <a:tbl>
              <a:tblPr/>
              <a:tblGrid>
                <a:gridCol w="39497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Lucida Handwriting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Q&amp;A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2" name="Rectangle 8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Thanks</a:t>
            </a:r>
          </a:p>
        </p:txBody>
      </p:sp>
      <p:pic>
        <p:nvPicPr>
          <p:cNvPr id="19459" name="Picture 11" descr="Image_YAT_128x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451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Existing Terminals</a:t>
            </a:r>
          </a:p>
        </p:txBody>
      </p:sp>
      <p:pic>
        <p:nvPicPr>
          <p:cNvPr id="123908" name="Picture 4" descr="Win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925" y="1927225"/>
            <a:ext cx="6672263" cy="308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40" name="AutoShape 36"/>
          <p:cNvSpPr>
            <a:spLocks noChangeArrowheads="1"/>
          </p:cNvSpPr>
          <p:nvPr/>
        </p:nvSpPr>
        <p:spPr bwMode="auto">
          <a:xfrm>
            <a:off x="4859338" y="1292225"/>
            <a:ext cx="3313112" cy="1474788"/>
          </a:xfrm>
          <a:prstGeom prst="wedgeRectCallout">
            <a:avLst>
              <a:gd name="adj1" fmla="val -58866"/>
              <a:gd name="adj2" fmla="val 455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800" b="1">
                <a:solidFill>
                  <a:srgbClr val="333399"/>
                </a:solidFill>
              </a:rPr>
              <a:t>Original Win 3.11 terminal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800" b="1">
                <a:solidFill>
                  <a:srgbClr val="333399"/>
                </a:solidFill>
              </a:rPr>
              <a:t>Predefined keys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 </a:t>
            </a:r>
            <a:r>
              <a:rPr lang="en-US" altLang="de-DE" sz="1800" b="1">
                <a:solidFill>
                  <a:srgbClr val="333399"/>
                </a:solidFill>
              </a:rPr>
              <a:t>Limited to COM1..4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 </a:t>
            </a:r>
            <a:r>
              <a:rPr lang="en-US" altLang="de-DE" sz="1800" b="1">
                <a:solidFill>
                  <a:srgbClr val="333399"/>
                </a:solidFill>
              </a:rPr>
              <a:t>Limited to 19200 baud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</a:t>
            </a:r>
            <a:r>
              <a:rPr lang="en-US" altLang="de-DE" sz="1800" b="1">
                <a:solidFill>
                  <a:srgbClr val="333399"/>
                </a:solidFill>
              </a:rPr>
              <a:t> Complex settings dialogs</a:t>
            </a:r>
          </a:p>
        </p:txBody>
      </p:sp>
      <p:pic>
        <p:nvPicPr>
          <p:cNvPr id="123941" name="Picture 37" descr="HyperTerminal - M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465772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45" name="AutoShape 41"/>
          <p:cNvSpPr>
            <a:spLocks noChangeArrowheads="1"/>
          </p:cNvSpPr>
          <p:nvPr/>
        </p:nvSpPr>
        <p:spPr bwMode="auto">
          <a:xfrm>
            <a:off x="5076825" y="1652588"/>
            <a:ext cx="3025775" cy="1200150"/>
          </a:xfrm>
          <a:prstGeom prst="wedgeRectCallout">
            <a:avLst>
              <a:gd name="adj1" fmla="val -59708"/>
              <a:gd name="adj2" fmla="val 45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800" b="1">
                <a:solidFill>
                  <a:srgbClr val="333399"/>
                </a:solidFill>
              </a:rPr>
              <a:t>Win 95 HyperTerminal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800" b="1">
                <a:solidFill>
                  <a:srgbClr val="333399"/>
                </a:solidFill>
              </a:rPr>
              <a:t> COM1..256 / TCP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</a:t>
            </a:r>
            <a:r>
              <a:rPr lang="en-US" altLang="de-DE" sz="1800" b="1">
                <a:solidFill>
                  <a:srgbClr val="333399"/>
                </a:solidFill>
              </a:rPr>
              <a:t> No predefined keys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</a:t>
            </a:r>
            <a:r>
              <a:rPr lang="en-US" altLang="de-DE" sz="1800" b="1">
                <a:solidFill>
                  <a:srgbClr val="333399"/>
                </a:solidFill>
              </a:rPr>
              <a:t> Limited features</a:t>
            </a:r>
          </a:p>
        </p:txBody>
      </p:sp>
      <p:pic>
        <p:nvPicPr>
          <p:cNvPr id="123946" name="Picture 42" descr="TeraTerm - Ma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81300"/>
            <a:ext cx="49720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48" name="AutoShape 44"/>
          <p:cNvSpPr>
            <a:spLocks noChangeArrowheads="1"/>
          </p:cNvSpPr>
          <p:nvPr/>
        </p:nvSpPr>
        <p:spPr bwMode="auto">
          <a:xfrm>
            <a:off x="5292725" y="2012950"/>
            <a:ext cx="3167063" cy="1200150"/>
          </a:xfrm>
          <a:prstGeom prst="wedgeRectCallout">
            <a:avLst>
              <a:gd name="adj1" fmla="val -59273"/>
              <a:gd name="adj2" fmla="val 455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800" b="1">
                <a:solidFill>
                  <a:srgbClr val="333399"/>
                </a:solidFill>
              </a:rPr>
              <a:t>Tera Term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800" b="1">
                <a:solidFill>
                  <a:srgbClr val="333399"/>
                </a:solidFill>
              </a:rPr>
              <a:t> Continued development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800" b="1">
                <a:solidFill>
                  <a:srgbClr val="333399"/>
                </a:solidFill>
              </a:rPr>
              <a:t> SSH/UTF-8/… support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</a:t>
            </a:r>
            <a:r>
              <a:rPr lang="en-US" altLang="de-DE" sz="1800" b="1">
                <a:solidFill>
                  <a:srgbClr val="333399"/>
                </a:solidFill>
              </a:rPr>
              <a:t> Win16 subsystem</a:t>
            </a:r>
          </a:p>
        </p:txBody>
      </p:sp>
      <p:pic>
        <p:nvPicPr>
          <p:cNvPr id="123949" name="Picture 45" descr="Br@y++ - Ma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41663"/>
            <a:ext cx="49593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51" name="AutoShape 47"/>
          <p:cNvSpPr>
            <a:spLocks noChangeArrowheads="1"/>
          </p:cNvSpPr>
          <p:nvPr/>
        </p:nvSpPr>
        <p:spPr bwMode="auto">
          <a:xfrm>
            <a:off x="5508625" y="2373313"/>
            <a:ext cx="3167063" cy="1200150"/>
          </a:xfrm>
          <a:prstGeom prst="wedgeRectCallout">
            <a:avLst>
              <a:gd name="adj1" fmla="val -59273"/>
              <a:gd name="adj2" fmla="val 4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800" b="1">
                <a:solidFill>
                  <a:srgbClr val="333399"/>
                </a:solidFill>
              </a:rPr>
              <a:t>Br@y++ Terminal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800" b="1">
                <a:solidFill>
                  <a:srgbClr val="333399"/>
                </a:solidFill>
              </a:rPr>
              <a:t> Scripting (experimental)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</a:t>
            </a:r>
            <a:r>
              <a:rPr lang="en-US" altLang="de-DE" sz="1800" b="1">
                <a:solidFill>
                  <a:srgbClr val="333399"/>
                </a:solidFill>
              </a:rPr>
              <a:t> No TCP support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</a:t>
            </a:r>
            <a:r>
              <a:rPr lang="en-US" altLang="de-DE" sz="1800" b="1">
                <a:solidFill>
                  <a:srgbClr val="333399"/>
                </a:solidFill>
              </a:rPr>
              <a:t> Cramped user interface</a:t>
            </a:r>
          </a:p>
        </p:txBody>
      </p:sp>
      <p:pic>
        <p:nvPicPr>
          <p:cNvPr id="123974" name="Picture 70" descr="VersaTerm - Confi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500438"/>
            <a:ext cx="42100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52" name="AutoShape 48"/>
          <p:cNvSpPr>
            <a:spLocks noChangeArrowheads="1"/>
          </p:cNvSpPr>
          <p:nvPr/>
        </p:nvSpPr>
        <p:spPr bwMode="auto">
          <a:xfrm>
            <a:off x="5724525" y="2719388"/>
            <a:ext cx="3167063" cy="925512"/>
          </a:xfrm>
          <a:prstGeom prst="wedgeRectCallout">
            <a:avLst>
              <a:gd name="adj1" fmla="val -59273"/>
              <a:gd name="adj2" fmla="val 4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800" b="1">
                <a:solidFill>
                  <a:srgbClr val="333399"/>
                </a:solidFill>
              </a:rPr>
              <a:t>Good ol’ VersaTerm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800" b="1">
                <a:solidFill>
                  <a:srgbClr val="333399"/>
                </a:solidFill>
              </a:rPr>
              <a:t>Very comprehensive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 </a:t>
            </a:r>
            <a:r>
              <a:rPr lang="en-US" altLang="de-DE" sz="1800" b="1">
                <a:solidFill>
                  <a:srgbClr val="333399"/>
                </a:solidFill>
              </a:rPr>
              <a:t>Available for Mac only</a:t>
            </a:r>
          </a:p>
        </p:txBody>
      </p:sp>
      <p:pic>
        <p:nvPicPr>
          <p:cNvPr id="123977" name="Picture 73" descr="PuTTY - Termina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644900"/>
            <a:ext cx="3616325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76" name="AutoShape 72"/>
          <p:cNvSpPr>
            <a:spLocks noChangeArrowheads="1"/>
          </p:cNvSpPr>
          <p:nvPr/>
        </p:nvSpPr>
        <p:spPr bwMode="auto">
          <a:xfrm>
            <a:off x="5940425" y="2935288"/>
            <a:ext cx="3167063" cy="1749425"/>
          </a:xfrm>
          <a:prstGeom prst="wedgeRectCallout">
            <a:avLst>
              <a:gd name="adj1" fmla="val -65889"/>
              <a:gd name="adj2" fmla="val 3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800" b="1">
                <a:solidFill>
                  <a:srgbClr val="333399"/>
                </a:solidFill>
              </a:rPr>
              <a:t>PuTTY &amp; Co. 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800" b="1">
                <a:solidFill>
                  <a:srgbClr val="333399"/>
                </a:solidFill>
              </a:rPr>
              <a:t>Highly optimized for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 b="1">
                <a:solidFill>
                  <a:srgbClr val="333399"/>
                </a:solidFill>
              </a:rPr>
              <a:t>     Telnet/SSH/…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>
                <a:solidFill>
                  <a:srgbClr val="333399"/>
                </a:solidFill>
                <a:sym typeface="Webdings" pitchFamily="18" charset="2"/>
              </a:rPr>
              <a:t> </a:t>
            </a:r>
            <a:r>
              <a:rPr lang="en-US" altLang="de-DE" sz="1800" b="1">
                <a:solidFill>
                  <a:srgbClr val="333399"/>
                </a:solidFill>
              </a:rPr>
              <a:t>Not really useful for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 b="1">
                <a:solidFill>
                  <a:srgbClr val="333399"/>
                </a:solidFill>
              </a:rPr>
              <a:t>     straight forward serial</a:t>
            </a:r>
            <a:br>
              <a:rPr lang="en-US" altLang="de-DE" sz="1800" b="1">
                <a:solidFill>
                  <a:srgbClr val="333399"/>
                </a:solidFill>
              </a:rPr>
            </a:br>
            <a:r>
              <a:rPr lang="en-US" altLang="de-DE" sz="1800" b="1">
                <a:solidFill>
                  <a:srgbClr val="333399"/>
                </a:solidFill>
              </a:rPr>
              <a:t>     device communication</a:t>
            </a:r>
          </a:p>
        </p:txBody>
      </p:sp>
      <p:pic>
        <p:nvPicPr>
          <p:cNvPr id="123967" name="Picture 63" descr="Frustrat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7" y="3497580"/>
            <a:ext cx="1143000" cy="1005840"/>
          </a:xfr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1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23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239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1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23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0" grpId="0" animBg="1"/>
      <p:bldP spid="123940" grpId="1" animBg="1"/>
      <p:bldP spid="123945" grpId="0" animBg="1"/>
      <p:bldP spid="123945" grpId="1" animBg="1"/>
      <p:bldP spid="123948" grpId="0" animBg="1"/>
      <p:bldP spid="123948" grpId="1" animBg="1"/>
      <p:bldP spid="123951" grpId="0" animBg="1"/>
      <p:bldP spid="123951" grpId="1" animBg="1"/>
      <p:bldP spid="123952" grpId="0" animBg="1"/>
      <p:bldP spid="123952" grpId="1" animBg="1"/>
      <p:bldP spid="123976" grpId="0" animBg="1"/>
      <p:bldP spid="12397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YAT</a:t>
            </a:r>
          </a:p>
        </p:txBody>
      </p:sp>
      <p:pic>
        <p:nvPicPr>
          <p:cNvPr id="61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31" y="1472890"/>
            <a:ext cx="6625431" cy="50100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6588224" y="1681644"/>
            <a:ext cx="2375582" cy="523220"/>
          </a:xfrm>
          <a:prstGeom prst="wedgeRectCallout">
            <a:avLst>
              <a:gd name="adj1" fmla="val -28040"/>
              <a:gd name="adj2" fmla="val 1047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Unlimited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number of</a:t>
            </a:r>
            <a:br>
              <a:rPr lang="en-US" altLang="de-DE" sz="1400" b="1" dirty="0" smtClean="0">
                <a:solidFill>
                  <a:srgbClr val="333399"/>
                </a:solidFill>
              </a:rPr>
            </a:br>
            <a:r>
              <a:rPr lang="en-US" altLang="de-DE" sz="1400" b="1" dirty="0" smtClean="0">
                <a:solidFill>
                  <a:srgbClr val="333399"/>
                </a:solidFill>
              </a:rPr>
              <a:t>     predefined commands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7452047" y="6499051"/>
            <a:ext cx="1368425" cy="314325"/>
          </a:xfrm>
          <a:prstGeom prst="wedgeRectCallout">
            <a:avLst>
              <a:gd name="adj1" fmla="val -37204"/>
              <a:gd name="adj2" fmla="val -822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Stopwatch</a:t>
            </a:r>
          </a:p>
        </p:txBody>
      </p:sp>
      <p:sp>
        <p:nvSpPr>
          <p:cNvPr id="137224" name="AutoShape 8"/>
          <p:cNvSpPr>
            <a:spLocks noChangeArrowheads="1"/>
          </p:cNvSpPr>
          <p:nvPr/>
        </p:nvSpPr>
        <p:spPr bwMode="auto">
          <a:xfrm>
            <a:off x="7091363" y="5490939"/>
            <a:ext cx="1944687" cy="314325"/>
          </a:xfrm>
          <a:prstGeom prst="wedgeRectCallout">
            <a:avLst>
              <a:gd name="adj1" fmla="val -45347"/>
              <a:gd name="adj2" fmla="val 106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Contol line status</a:t>
            </a:r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>
            <a:off x="2916238" y="6355035"/>
            <a:ext cx="1800225" cy="314325"/>
          </a:xfrm>
          <a:prstGeom prst="wedgeRectCallout">
            <a:avLst>
              <a:gd name="adj1" fmla="val 39949"/>
              <a:gd name="adj2" fmla="val -9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Terminal status</a:t>
            </a:r>
          </a:p>
        </p:txBody>
      </p:sp>
      <p:sp>
        <p:nvSpPr>
          <p:cNvPr id="137226" name="AutoShape 10"/>
          <p:cNvSpPr>
            <a:spLocks noChangeArrowheads="1"/>
          </p:cNvSpPr>
          <p:nvPr/>
        </p:nvSpPr>
        <p:spPr bwMode="auto">
          <a:xfrm>
            <a:off x="755650" y="5994995"/>
            <a:ext cx="1223963" cy="314325"/>
          </a:xfrm>
          <a:prstGeom prst="wedgeRectCallout">
            <a:avLst>
              <a:gd name="adj1" fmla="val 41829"/>
              <a:gd name="adj2" fmla="val -8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Send file</a:t>
            </a:r>
          </a:p>
        </p:txBody>
      </p:sp>
      <p:sp>
        <p:nvSpPr>
          <p:cNvPr id="137228" name="AutoShape 12"/>
          <p:cNvSpPr>
            <a:spLocks noChangeArrowheads="1"/>
          </p:cNvSpPr>
          <p:nvPr/>
        </p:nvSpPr>
        <p:spPr bwMode="auto">
          <a:xfrm>
            <a:off x="179388" y="4842867"/>
            <a:ext cx="1800225" cy="314325"/>
          </a:xfrm>
          <a:prstGeom prst="wedgeRectCallout">
            <a:avLst>
              <a:gd name="adj1" fmla="val 45236"/>
              <a:gd name="adj2" fmla="val 97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Send command</a:t>
            </a:r>
          </a:p>
        </p:txBody>
      </p:sp>
      <p:sp>
        <p:nvSpPr>
          <p:cNvPr id="137231" name="AutoShape 15"/>
          <p:cNvSpPr>
            <a:spLocks noChangeArrowheads="1"/>
          </p:cNvSpPr>
          <p:nvPr/>
        </p:nvSpPr>
        <p:spPr bwMode="auto">
          <a:xfrm>
            <a:off x="144463" y="3069655"/>
            <a:ext cx="1835150" cy="952500"/>
          </a:xfrm>
          <a:prstGeom prst="wedgeRectCallout">
            <a:avLst>
              <a:gd name="adj1" fmla="val 31387"/>
              <a:gd name="adj2" fmla="val -784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String/Char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>
                <a:sym typeface="Webdings" pitchFamily="18" charset="2"/>
              </a:rPr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Hex/Dec/Oct/Bin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Timestamp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Length</a:t>
            </a:r>
          </a:p>
        </p:txBody>
      </p:sp>
      <p:sp>
        <p:nvSpPr>
          <p:cNvPr id="137227" name="AutoShape 11"/>
          <p:cNvSpPr>
            <a:spLocks noChangeArrowheads="1"/>
          </p:cNvSpPr>
          <p:nvPr/>
        </p:nvSpPr>
        <p:spPr bwMode="auto">
          <a:xfrm>
            <a:off x="4067026" y="4914875"/>
            <a:ext cx="2089150" cy="314325"/>
          </a:xfrm>
          <a:prstGeom prst="wedgeRectCallout">
            <a:avLst>
              <a:gd name="adj1" fmla="val 46505"/>
              <a:gd name="adj2" fmla="val 90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Multi-line command</a:t>
            </a:r>
          </a:p>
        </p:txBody>
      </p:sp>
      <p:sp>
        <p:nvSpPr>
          <p:cNvPr id="137232" name="AutoShape 16"/>
          <p:cNvSpPr>
            <a:spLocks noChangeArrowheads="1"/>
          </p:cNvSpPr>
          <p:nvPr/>
        </p:nvSpPr>
        <p:spPr bwMode="auto">
          <a:xfrm>
            <a:off x="3685817" y="2699767"/>
            <a:ext cx="2232025" cy="739775"/>
          </a:xfrm>
          <a:prstGeom prst="wedgeRectCallout">
            <a:avLst>
              <a:gd name="adj1" fmla="val -35917"/>
              <a:gd name="adj2" fmla="val -73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Bidirectional monitor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Rx only monitor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Tx only monitor</a:t>
            </a:r>
          </a:p>
        </p:txBody>
      </p:sp>
      <p:sp>
        <p:nvSpPr>
          <p:cNvPr id="137229" name="AutoShape 13"/>
          <p:cNvSpPr>
            <a:spLocks noChangeArrowheads="1"/>
          </p:cNvSpPr>
          <p:nvPr/>
        </p:nvSpPr>
        <p:spPr bwMode="auto">
          <a:xfrm>
            <a:off x="3491880" y="1052736"/>
            <a:ext cx="2519363" cy="314325"/>
          </a:xfrm>
          <a:prstGeom prst="wedgeRectCallout">
            <a:avLst>
              <a:gd name="adj1" fmla="val -38218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File and terminal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animBg="1"/>
      <p:bldP spid="137222" grpId="1" animBg="1"/>
      <p:bldP spid="137222" grpId="2" animBg="1"/>
      <p:bldP spid="137223" grpId="0" animBg="1"/>
      <p:bldP spid="137223" grpId="2" animBg="1"/>
      <p:bldP spid="137224" grpId="0" animBg="1"/>
      <p:bldP spid="137224" grpId="1" animBg="1"/>
      <p:bldP spid="137224" grpId="2" animBg="1"/>
      <p:bldP spid="137225" grpId="0" animBg="1"/>
      <p:bldP spid="137225" grpId="1" animBg="1"/>
      <p:bldP spid="137225" grpId="2" animBg="1"/>
      <p:bldP spid="137226" grpId="0" animBg="1"/>
      <p:bldP spid="137226" grpId="1" animBg="1"/>
      <p:bldP spid="137226" grpId="2" animBg="1"/>
      <p:bldP spid="137228" grpId="0" animBg="1"/>
      <p:bldP spid="137228" grpId="1" animBg="1"/>
      <p:bldP spid="137228" grpId="2" animBg="1"/>
      <p:bldP spid="137231" grpId="0" animBg="1"/>
      <p:bldP spid="137231" grpId="1" animBg="1"/>
      <p:bldP spid="137231" grpId="2" animBg="1"/>
      <p:bldP spid="137227" grpId="0" animBg="1"/>
      <p:bldP spid="137227" grpId="1" animBg="1"/>
      <p:bldP spid="137227" grpId="2" animBg="1"/>
      <p:bldP spid="137232" grpId="0" animBg="1"/>
      <p:bldP spid="137232" grpId="1" animBg="1"/>
      <p:bldP spid="137232" grpId="2" animBg="1"/>
      <p:bldP spid="137229" grpId="0" animBg="1"/>
      <p:bldP spid="137229" grpId="1" animBg="1"/>
      <p:bldP spid="13722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Predefined </a:t>
            </a:r>
            <a:r>
              <a:rPr lang="en-US" dirty="0" smtClean="0"/>
              <a:t>Commands</a:t>
            </a:r>
            <a:endParaRPr lang="en-US" dirty="0" smtClean="0"/>
          </a:p>
        </p:txBody>
      </p:sp>
      <p:pic>
        <p:nvPicPr>
          <p:cNvPr id="921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7" y="2205038"/>
            <a:ext cx="7134771" cy="41042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07504" y="3406006"/>
            <a:ext cx="1512887" cy="527050"/>
          </a:xfrm>
          <a:prstGeom prst="wedgeRectCallout">
            <a:avLst>
              <a:gd name="adj1" fmla="val 41995"/>
              <a:gd name="adj2" fmla="val -937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Any number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 b="1">
                <a:solidFill>
                  <a:srgbClr val="333399"/>
                </a:solidFill>
              </a:rPr>
              <a:t>     of pages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5652120" y="2250579"/>
            <a:ext cx="1512888" cy="314325"/>
          </a:xfrm>
          <a:prstGeom prst="wedgeRectCallout">
            <a:avLst>
              <a:gd name="adj1" fmla="val -5958"/>
              <a:gd name="adj2" fmla="val 112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Description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668518" y="2250579"/>
            <a:ext cx="1223962" cy="314325"/>
          </a:xfrm>
          <a:prstGeom prst="wedgeRectCallout">
            <a:avLst>
              <a:gd name="adj1" fmla="val -53111"/>
              <a:gd name="adj2" fmla="val 1171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Shortcut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5580112" y="4509120"/>
            <a:ext cx="1223962" cy="314325"/>
          </a:xfrm>
          <a:prstGeom prst="wedgeRectCallout">
            <a:avLst>
              <a:gd name="adj1" fmla="val -12833"/>
              <a:gd name="adj2" fmla="val -1103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Multi-line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3492376" y="4698851"/>
            <a:ext cx="863600" cy="314325"/>
          </a:xfrm>
          <a:prstGeom prst="wedgeRectCallout">
            <a:avLst>
              <a:gd name="adj1" fmla="val -51446"/>
              <a:gd name="adj2" fmla="val -1056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File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022711" y="3317641"/>
            <a:ext cx="1296144" cy="307777"/>
          </a:xfrm>
          <a:prstGeom prst="wedgeRectCallout">
            <a:avLst>
              <a:gd name="adj1" fmla="val -48458"/>
              <a:gd name="adj2" fmla="val 1080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Keywords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26" grpId="1" animBg="1"/>
      <p:bldP spid="5126" grpId="2" animBg="1"/>
      <p:bldP spid="5127" grpId="0" animBg="1"/>
      <p:bldP spid="5127" grpId="1" animBg="1"/>
      <p:bldP spid="5127" grpId="2" animBg="1"/>
      <p:bldP spid="5128" grpId="0" animBg="1"/>
      <p:bldP spid="5128" grpId="1" animBg="1"/>
      <p:bldP spid="5128" grpId="2" animBg="1"/>
      <p:bldP spid="5129" grpId="0" animBg="1"/>
      <p:bldP spid="5129" grpId="1" animBg="1"/>
      <p:bldP spid="5129" grpId="2" animBg="1"/>
      <p:bldP spid="5130" grpId="0" animBg="1"/>
      <p:bldP spid="5130" grpId="1" animBg="1"/>
      <p:bldP spid="5130" grpId="2" animBg="1"/>
      <p:bldP spid="9" grpId="0" animBg="1"/>
      <p:bldP spid="9" grpId="1" animBg="1"/>
      <p:bldP spid="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Parser Format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Default		"OK"</a:t>
            </a:r>
          </a:p>
          <a:p>
            <a:pPr eaLnBrk="1" hangingPunct="1">
              <a:defRPr/>
            </a:pPr>
            <a:r>
              <a:rPr lang="en-US" sz="2800" dirty="0" smtClean="0"/>
              <a:t>Binary</a:t>
            </a:r>
          </a:p>
          <a:p>
            <a:pPr eaLnBrk="1" hangingPunct="1">
              <a:defRPr/>
            </a:pPr>
            <a:r>
              <a:rPr lang="en-US" sz="2800" dirty="0" smtClean="0"/>
              <a:t>Octal</a:t>
            </a:r>
          </a:p>
          <a:p>
            <a:pPr eaLnBrk="1" hangingPunct="1">
              <a:defRPr/>
            </a:pPr>
            <a:r>
              <a:rPr lang="en-US" sz="2800" dirty="0" smtClean="0"/>
              <a:t>Decimal</a:t>
            </a:r>
          </a:p>
          <a:p>
            <a:pPr eaLnBrk="1" hangingPunct="1">
              <a:defRPr/>
            </a:pPr>
            <a:r>
              <a:rPr lang="en-US" sz="2800" dirty="0" smtClean="0"/>
              <a:t>Hexadecimal</a:t>
            </a:r>
          </a:p>
          <a:p>
            <a:pPr eaLnBrk="1" hangingPunct="1">
              <a:defRPr/>
            </a:pPr>
            <a:r>
              <a:rPr lang="en-US" sz="2800" dirty="0" smtClean="0"/>
              <a:t>Character</a:t>
            </a:r>
          </a:p>
          <a:p>
            <a:pPr eaLnBrk="1" hangingPunct="1">
              <a:defRPr/>
            </a:pPr>
            <a:r>
              <a:rPr lang="en-US" sz="2800" dirty="0" smtClean="0"/>
              <a:t>String		"\s(OK)"</a:t>
            </a:r>
          </a:p>
          <a:p>
            <a:pPr eaLnBrk="1" hangingPunct="1">
              <a:defRPr/>
            </a:pPr>
            <a:r>
              <a:rPr lang="en-US" sz="2800" dirty="0" smtClean="0"/>
              <a:t>ASCII </a:t>
            </a:r>
            <a:r>
              <a:rPr lang="en-US" sz="2800" dirty="0" smtClean="0"/>
              <a:t>controls	"&lt;</a:t>
            </a:r>
            <a:r>
              <a:rPr lang="en-US" sz="2800" dirty="0" smtClean="0"/>
              <a:t>CR&gt;&lt;LF</a:t>
            </a:r>
            <a:r>
              <a:rPr lang="en-US" sz="2800" dirty="0" smtClean="0"/>
              <a:t>&gt;“</a:t>
            </a:r>
          </a:p>
          <a:p>
            <a:pPr eaLnBrk="1" hangingPunct="1">
              <a:defRPr/>
            </a:pPr>
            <a:r>
              <a:rPr lang="en-US" sz="2800" dirty="0" smtClean="0"/>
              <a:t>C-style controls "\n\r"</a:t>
            </a:r>
            <a:endParaRPr lang="en-US" sz="2800" dirty="0"/>
          </a:p>
        </p:txBody>
      </p:sp>
      <p:sp>
        <p:nvSpPr>
          <p:cNvPr id="162822" name="Rectangle 6"/>
          <p:cNvSpPr>
            <a:spLocks noRot="1" noChangeArrowheads="1"/>
          </p:cNvSpPr>
          <p:nvPr/>
        </p:nvSpPr>
        <p:spPr bwMode="auto">
          <a:xfrm>
            <a:off x="3563938" y="2420938"/>
            <a:ext cx="475297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"\b(01001111 01001011)"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"\o(117 113)"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"\d(79 75)"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"\h(4F 4B)"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"\c(O K)"</a:t>
            </a:r>
          </a:p>
        </p:txBody>
      </p:sp>
      <p:sp>
        <p:nvSpPr>
          <p:cNvPr id="162821" name="Rectangle 5"/>
          <p:cNvSpPr>
            <a:spLocks noRot="1" noChangeArrowheads="1"/>
          </p:cNvSpPr>
          <p:nvPr/>
        </p:nvSpPr>
        <p:spPr bwMode="auto">
          <a:xfrm>
            <a:off x="3562350" y="2420938"/>
            <a:ext cx="4826000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"\b(01001111)\b(01001011)"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"\o(117)\o(113)"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"\d(79)\d(75)"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"\h(4F)\h(4B)"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"\c(O)\c(K)"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/>
      <p:bldP spid="1628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Terminal Monitor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532359"/>
            <a:ext cx="5648325" cy="3552825"/>
          </a:xfrm>
        </p:spPr>
      </p:pic>
      <p:pic>
        <p:nvPicPr>
          <p:cNvPr id="1026" name="Picture 2" descr="D:\Sandboxes\YAT\Trunk\YAT\!-Doc.User\Screenshots\03 - Detailed 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4" y="2809453"/>
            <a:ext cx="5657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251520" y="3914857"/>
            <a:ext cx="1835150" cy="952500"/>
          </a:xfrm>
          <a:prstGeom prst="wedgeRectCallout">
            <a:avLst>
              <a:gd name="adj1" fmla="val 31387"/>
              <a:gd name="adj2" fmla="val -784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 dirty="0">
                <a:solidFill>
                  <a:srgbClr val="333399"/>
                </a:solidFill>
              </a:rPr>
              <a:t>String/Char</a:t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>
                <a:sym typeface="Webdings" pitchFamily="18" charset="2"/>
              </a:rPr>
              <a:t> </a:t>
            </a:r>
            <a:r>
              <a:rPr lang="en-US" altLang="de-DE" sz="1400" b="1" dirty="0">
                <a:solidFill>
                  <a:srgbClr val="333399"/>
                </a:solidFill>
              </a:rPr>
              <a:t>Hex/Dec/Oct/Bin</a:t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 dirty="0">
                <a:solidFill>
                  <a:srgbClr val="333399"/>
                </a:solidFill>
              </a:rPr>
              <a:t>Timestamp</a:t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 dirty="0">
                <a:solidFill>
                  <a:srgbClr val="333399"/>
                </a:solidFill>
              </a:rPr>
              <a:t>Length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5652120" y="2392291"/>
            <a:ext cx="2232025" cy="739775"/>
          </a:xfrm>
          <a:prstGeom prst="wedgeRectCallout">
            <a:avLst>
              <a:gd name="adj1" fmla="val -35917"/>
              <a:gd name="adj2" fmla="val -73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Bidirectional monitor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Rx only monitor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>
                <a:solidFill>
                  <a:srgbClr val="333399"/>
                </a:solidFill>
              </a:rPr>
              <a:t>Tx only monitor</a:t>
            </a:r>
          </a:p>
        </p:txBody>
      </p:sp>
      <p:pic>
        <p:nvPicPr>
          <p:cNvPr id="1027" name="Picture 3" descr="D:\Sandboxes\YAT\Trunk\YAT\!-Doc.User\Screenshots\04 - Monitor Stat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88" y="4869160"/>
            <a:ext cx="5648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5618650" y="4005064"/>
            <a:ext cx="2160240" cy="738664"/>
          </a:xfrm>
          <a:prstGeom prst="wedgeRectCallout">
            <a:avLst>
              <a:gd name="adj1" fmla="val -37894"/>
              <a:gd name="adj2" fmla="val 78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 dirty="0" smtClean="0">
                <a:solidFill>
                  <a:srgbClr val="333399"/>
                </a:solidFill>
                <a:sym typeface="Webdings" pitchFamily="18" charset="2"/>
              </a:rPr>
              <a:t>Up t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ime</a:t>
            </a:r>
            <a:r>
              <a:rPr lang="en-US" altLang="de-DE" sz="1400" b="1" dirty="0">
                <a:solidFill>
                  <a:srgbClr val="333399"/>
                </a:solidFill>
              </a:rPr>
              <a:t/>
            </a:r>
            <a:br>
              <a:rPr lang="en-US" altLang="de-DE" sz="1400" b="1" dirty="0">
                <a:solidFill>
                  <a:srgbClr val="333399"/>
                </a:solidFill>
              </a:rPr>
            </a:b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>
                <a:sym typeface="Webdings" pitchFamily="18" charset="2"/>
              </a:rPr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Byte and line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c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ounts</a:t>
            </a:r>
            <a:br>
              <a:rPr lang="en-US" altLang="de-DE" sz="1400" b="1" dirty="0" smtClean="0">
                <a:solidFill>
                  <a:srgbClr val="333399"/>
                </a:solidFill>
              </a:rPr>
            </a:b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>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Byte and line rates</a:t>
            </a:r>
            <a:endParaRPr lang="en-US" altLang="de-DE" sz="14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9" grpId="0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Workspace</a:t>
            </a:r>
            <a:endParaRPr lang="en-US" dirty="0" smtClean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04" y="1556792"/>
            <a:ext cx="6856196" cy="5184576"/>
          </a:xfrm>
        </p:spPr>
      </p:pic>
      <p:pic>
        <p:nvPicPr>
          <p:cNvPr id="10242" name="Picture 8" descr="Image_YAT_WorkspaceSettings_64x6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2360" y="404813"/>
            <a:ext cx="812800" cy="81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.yaw</a:t>
            </a:r>
            <a:endParaRPr lang="en-US">
              <a:latin typeface="Arial Black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4644008" y="896927"/>
            <a:ext cx="1657350" cy="954107"/>
          </a:xfrm>
          <a:prstGeom prst="wedgeRectCallout">
            <a:avLst>
              <a:gd name="adj1" fmla="val -44881"/>
              <a:gd name="adj2" fmla="val 938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Manual Layout</a:t>
            </a: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/>
            </a:r>
            <a:b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</a:b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 smtClean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Cascade</a:t>
            </a: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/>
            </a:r>
            <a:b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</a:b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 smtClean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Tile Horizontal</a:t>
            </a:r>
            <a:br>
              <a:rPr lang="en-US" altLang="de-DE" sz="1400" b="1" dirty="0" smtClean="0">
                <a:solidFill>
                  <a:srgbClr val="333399"/>
                </a:solidFill>
              </a:rPr>
            </a:br>
            <a:r>
              <a:rPr lang="en-US" altLang="de-DE" sz="1400" dirty="0" smtClean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 smtClean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Tile Vertical</a:t>
            </a:r>
            <a:endParaRPr lang="en-US" altLang="de-DE" sz="1400" b="1" dirty="0" smtClean="0">
              <a:solidFill>
                <a:srgbClr val="333399"/>
              </a:solidFill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251520" y="3522443"/>
            <a:ext cx="2016224" cy="307777"/>
          </a:xfrm>
          <a:prstGeom prst="wedgeRectCallout">
            <a:avLst>
              <a:gd name="adj1" fmla="val 39442"/>
              <a:gd name="adj2" fmla="val 1061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lang="en-US" altLang="de-DE" sz="1400" dirty="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 dirty="0"/>
              <a:t> </a:t>
            </a:r>
            <a:r>
              <a:rPr lang="en-US" altLang="de-DE" sz="1400" b="1" dirty="0" smtClean="0">
                <a:solidFill>
                  <a:srgbClr val="333399"/>
                </a:solidFill>
              </a:rPr>
              <a:t>Multiple Terminals</a:t>
            </a:r>
            <a:endParaRPr lang="en-US" altLang="de-DE" sz="1400" b="1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7812088" y="11906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de-CH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.yat</a:t>
            </a:r>
            <a:endParaRPr lang="en-US">
              <a:latin typeface="Arial Black" pitchFamily="34" charset="0"/>
            </a:endParaRPr>
          </a:p>
        </p:txBody>
      </p:sp>
      <p:pic>
        <p:nvPicPr>
          <p:cNvPr id="7171" name="Picture 25" descr="Image_YAT_TerminalSettings_64x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4813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0" name="Rectangle 2"/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Terminal Settings</a:t>
            </a:r>
          </a:p>
        </p:txBody>
      </p:sp>
      <p:pic>
        <p:nvPicPr>
          <p:cNvPr id="160779" name="Picture 11" descr="Terminal Settings - COM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02" y="1905000"/>
            <a:ext cx="2922671" cy="201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80" name="Picture 12" descr="Terminal Settings - TCP AutoSocke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060575"/>
            <a:ext cx="5237162" cy="3617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82" name="Picture 14" descr="Text Terminal Setting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1484313"/>
            <a:ext cx="3856038" cy="4075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84" name="Picture 16" descr="Advanced Terminal Setting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1196975"/>
            <a:ext cx="3717925" cy="5595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86" name="AutoShape 18"/>
          <p:cNvSpPr>
            <a:spLocks noChangeArrowheads="1"/>
          </p:cNvSpPr>
          <p:nvPr/>
        </p:nvSpPr>
        <p:spPr bwMode="auto">
          <a:xfrm>
            <a:off x="2627313" y="2205038"/>
            <a:ext cx="1657350" cy="314325"/>
          </a:xfrm>
          <a:prstGeom prst="wedgeRectCallout">
            <a:avLst>
              <a:gd name="adj1" fmla="val -47509"/>
              <a:gd name="adj2" fmla="val 112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Text or Binary</a:t>
            </a:r>
          </a:p>
        </p:txBody>
      </p:sp>
      <p:sp>
        <p:nvSpPr>
          <p:cNvPr id="160787" name="AutoShape 19"/>
          <p:cNvSpPr>
            <a:spLocks noChangeArrowheads="1"/>
          </p:cNvSpPr>
          <p:nvPr/>
        </p:nvSpPr>
        <p:spPr bwMode="auto">
          <a:xfrm>
            <a:off x="2555875" y="1916113"/>
            <a:ext cx="1657350" cy="527050"/>
          </a:xfrm>
          <a:prstGeom prst="wedgeRectCallout">
            <a:avLst>
              <a:gd name="adj1" fmla="val 47412"/>
              <a:gd name="adj2" fmla="val 81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Text or Binary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 b="1">
                <a:solidFill>
                  <a:srgbClr val="333399"/>
                </a:solidFill>
              </a:rPr>
              <a:t>     Settings</a:t>
            </a:r>
          </a:p>
        </p:txBody>
      </p:sp>
      <p:sp>
        <p:nvSpPr>
          <p:cNvPr id="160789" name="AutoShape 21"/>
          <p:cNvSpPr>
            <a:spLocks noChangeArrowheads="1"/>
          </p:cNvSpPr>
          <p:nvPr/>
        </p:nvSpPr>
        <p:spPr bwMode="auto">
          <a:xfrm>
            <a:off x="2268538" y="5445125"/>
            <a:ext cx="2016125" cy="314325"/>
          </a:xfrm>
          <a:prstGeom prst="wedgeRectCallout">
            <a:avLst>
              <a:gd name="adj1" fmla="val 43463"/>
              <a:gd name="adj2" fmla="val -95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Advanced Settings</a:t>
            </a:r>
          </a:p>
        </p:txBody>
      </p:sp>
      <p:sp>
        <p:nvSpPr>
          <p:cNvPr id="160791" name="AutoShape 23"/>
          <p:cNvSpPr>
            <a:spLocks noChangeArrowheads="1"/>
          </p:cNvSpPr>
          <p:nvPr/>
        </p:nvSpPr>
        <p:spPr bwMode="auto">
          <a:xfrm>
            <a:off x="4067175" y="2997200"/>
            <a:ext cx="3168650" cy="952500"/>
          </a:xfrm>
          <a:prstGeom prst="wedgeRectCallout">
            <a:avLst>
              <a:gd name="adj1" fmla="val -66481"/>
              <a:gd name="adj2" fmla="val -55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Serial Port (COM)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Virtual Ports (USB/Bluetooth/…)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COM1…COM256…COMnnnnn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Any baud rate</a:t>
            </a:r>
          </a:p>
        </p:txBody>
      </p:sp>
      <p:sp>
        <p:nvSpPr>
          <p:cNvPr id="160790" name="AutoShape 22"/>
          <p:cNvSpPr>
            <a:spLocks noChangeArrowheads="1"/>
          </p:cNvSpPr>
          <p:nvPr/>
        </p:nvSpPr>
        <p:spPr bwMode="auto">
          <a:xfrm>
            <a:off x="4067175" y="2997200"/>
            <a:ext cx="2160588" cy="952500"/>
          </a:xfrm>
          <a:prstGeom prst="wedgeRectCallout">
            <a:avLst>
              <a:gd name="adj1" fmla="val -72926"/>
              <a:gd name="adj2" fmla="val -53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TCP/IP Client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TCP/IP Server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TCP/IP AutoSocket</a:t>
            </a:r>
            <a:br>
              <a:rPr lang="en-US" altLang="de-DE" sz="1400" b="1">
                <a:solidFill>
                  <a:srgbClr val="333399"/>
                </a:solidFill>
              </a:rPr>
            </a:br>
            <a:r>
              <a:rPr lang="en-US" altLang="de-DE" sz="1400">
                <a:solidFill>
                  <a:srgbClr val="333399"/>
                </a:solidFill>
                <a:sym typeface="Webdings" pitchFamily="18" charset="2"/>
              </a:rPr>
              <a:t></a:t>
            </a:r>
            <a:r>
              <a:rPr lang="en-US" altLang="de-DE" sz="1400"/>
              <a:t> </a:t>
            </a:r>
            <a:r>
              <a:rPr lang="en-US" altLang="de-DE" sz="1400" b="1">
                <a:solidFill>
                  <a:srgbClr val="333399"/>
                </a:solidFill>
              </a:rPr>
              <a:t>UDP/IP Socket</a:t>
            </a:r>
          </a:p>
        </p:txBody>
      </p:sp>
    </p:spTree>
    <p:extLst>
      <p:ext uri="{BB962C8B-B14F-4D97-AF65-F5344CB8AC3E}">
        <p14:creationId xmlns:p14="http://schemas.microsoft.com/office/powerpoint/2010/main" val="260004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6" grpId="0" animBg="1"/>
      <p:bldP spid="160786" grpId="1" animBg="1"/>
      <p:bldP spid="160787" grpId="0" animBg="1"/>
      <p:bldP spid="160787" grpId="1" animBg="1"/>
      <p:bldP spid="160789" grpId="0" animBg="1"/>
      <p:bldP spid="160789" grpId="1" animBg="1"/>
      <p:bldP spid="160791" grpId="0" animBg="1"/>
      <p:bldP spid="160791" grpId="1" animBg="1"/>
      <p:bldP spid="160790" grpId="0" animBg="1"/>
      <p:bldP spid="160790" grpId="1" animBg="1"/>
    </p:bldLst>
  </p:timing>
</p:sld>
</file>

<file path=ppt/theme/theme1.xml><?xml version="1.0" encoding="utf-8"?>
<a:theme xmlns:a="http://schemas.openxmlformats.org/drawingml/2006/main" name="Glasschichten">
  <a:themeElements>
    <a:clrScheme name="Glasschichten 8">
      <a:dk1>
        <a:srgbClr val="000000"/>
      </a:dk1>
      <a:lt1>
        <a:srgbClr val="EAEAEA"/>
      </a:lt1>
      <a:dk2>
        <a:srgbClr val="000000"/>
      </a:dk2>
      <a:lt2>
        <a:srgbClr val="C1C2CB"/>
      </a:lt2>
      <a:accent1>
        <a:srgbClr val="F1F1F7"/>
      </a:accent1>
      <a:accent2>
        <a:srgbClr val="8C8CB4"/>
      </a:accent2>
      <a:accent3>
        <a:srgbClr val="F3F3F3"/>
      </a:accent3>
      <a:accent4>
        <a:srgbClr val="000000"/>
      </a:accent4>
      <a:accent5>
        <a:srgbClr val="F7F7FA"/>
      </a:accent5>
      <a:accent6>
        <a:srgbClr val="7E7EA3"/>
      </a:accent6>
      <a:hlink>
        <a:srgbClr val="A3FFFF"/>
      </a:hlink>
      <a:folHlink>
        <a:srgbClr val="9E99FF"/>
      </a:folHlink>
    </a:clrScheme>
    <a:fontScheme name="Glasschich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asschichten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chichten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chichten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chichten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chichten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chichten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chichten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chichten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504</Words>
  <Application>Microsoft Office PowerPoint</Application>
  <PresentationFormat>Bildschirmpräsentation (4:3)</PresentationFormat>
  <Paragraphs>216</Paragraphs>
  <Slides>24</Slides>
  <Notes>20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Glasschichten</vt:lpstr>
      <vt:lpstr>YAT</vt:lpstr>
      <vt:lpstr>Agenda</vt:lpstr>
      <vt:lpstr>Existing Terminals</vt:lpstr>
      <vt:lpstr>YAT</vt:lpstr>
      <vt:lpstr>Predefined Commands</vt:lpstr>
      <vt:lpstr>Parser Format</vt:lpstr>
      <vt:lpstr>Terminal Monitor</vt:lpstr>
      <vt:lpstr>Workspace</vt:lpstr>
      <vt:lpstr>Terminal Settings</vt:lpstr>
      <vt:lpstr>Terminal Settings</vt:lpstr>
      <vt:lpstr>TCP, UDP and USB</vt:lpstr>
      <vt:lpstr>Text or Binary</vt:lpstr>
      <vt:lpstr>Advanced Terminals</vt:lpstr>
      <vt:lpstr>Log Settings</vt:lpstr>
      <vt:lpstr>Monitor Format</vt:lpstr>
      <vt:lpstr>YAT History</vt:lpstr>
      <vt:lpstr>YAT Development</vt:lpstr>
      <vt:lpstr>YAT Architecture</vt:lpstr>
      <vt:lpstr>YAT Source Code</vt:lpstr>
      <vt:lpstr>YAT Demo</vt:lpstr>
      <vt:lpstr>YAT Home</vt:lpstr>
      <vt:lpstr>Sign up for YAT</vt:lpstr>
      <vt:lpstr>Q&amp;A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 - Yet Another Terminal</dc:title>
  <dc:creator>Matthias Kläy</dc:creator>
  <cp:lastModifiedBy>Matthias Kläy</cp:lastModifiedBy>
  <cp:revision>50</cp:revision>
  <dcterms:created xsi:type="dcterms:W3CDTF">1601-01-01T00:00:00Z</dcterms:created>
  <dcterms:modified xsi:type="dcterms:W3CDTF">2015-06-01T19:06:42Z</dcterms:modified>
</cp:coreProperties>
</file>