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89" r:id="rId6"/>
    <p:sldId id="261" r:id="rId7"/>
    <p:sldId id="343" r:id="rId8"/>
    <p:sldId id="260" r:id="rId9"/>
    <p:sldId id="291" r:id="rId10"/>
    <p:sldId id="344" r:id="rId11"/>
    <p:sldId id="266" r:id="rId12"/>
    <p:sldId id="322" r:id="rId13"/>
    <p:sldId id="292" r:id="rId14"/>
    <p:sldId id="267" r:id="rId15"/>
    <p:sldId id="270" r:id="rId16"/>
    <p:sldId id="345" r:id="rId17"/>
    <p:sldId id="323" r:id="rId18"/>
    <p:sldId id="341" r:id="rId19"/>
    <p:sldId id="342" r:id="rId20"/>
    <p:sldId id="346" r:id="rId21"/>
    <p:sldId id="326" r:id="rId22"/>
    <p:sldId id="327" r:id="rId23"/>
    <p:sldId id="328" r:id="rId24"/>
    <p:sldId id="293" r:id="rId25"/>
    <p:sldId id="348" r:id="rId26"/>
    <p:sldId id="272" r:id="rId27"/>
    <p:sldId id="295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E2E2E"/>
    <a:srgbClr val="FFC000"/>
    <a:srgbClr val="F4F4F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02"/>
      </p:cViewPr>
      <p:guideLst>
        <p:guide orient="horz" pos="2080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09206-2240-4563-9D88-900B1981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141D1-6419-465D-9C83-015172B6FC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41D1-6419-465D-9C83-015172B6F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41D1-6419-465D-9C83-015172B6F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41D1-6419-465D-9C83-015172B6F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200" dirty="0">
                <a:solidFill>
                  <a:srgbClr val="000000"/>
                </a:solidFill>
              </a:rPr>
            </a:fld>
            <a:endParaRPr lang="zh-CN" alt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41D1-6419-465D-9C83-015172B6F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141D1-6419-465D-9C83-015172B6F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4719" y="2565400"/>
            <a:ext cx="6331651" cy="863600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单击此处编辑母版标题样式</a:t>
            </a:r>
            <a:endParaRPr 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46306" y="3644900"/>
            <a:ext cx="6333238" cy="6477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 fontAlgn="base"/>
            <a:r>
              <a:rPr lang="zh-CN" strike="noStrike" noProof="0" smtClean="0"/>
              <a:t>单击此处编辑母版副标题样式</a:t>
            </a:r>
            <a:endParaRPr lang="zh-CN" strike="noStrike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62" y="908050"/>
            <a:ext cx="10973276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62" y="1600201"/>
            <a:ext cx="10973276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76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6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16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33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05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77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49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1" y="1269257"/>
            <a:ext cx="12192000" cy="307696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0" name="Freeform 5"/>
          <p:cNvSpPr/>
          <p:nvPr/>
        </p:nvSpPr>
        <p:spPr>
          <a:xfrm>
            <a:off x="2832582" y="2875180"/>
            <a:ext cx="2053423" cy="1399628"/>
          </a:xfrm>
          <a:custGeom>
            <a:avLst/>
            <a:gdLst/>
            <a:ahLst/>
            <a:cxnLst>
              <a:cxn ang="0">
                <a:pos x="134178" y="0"/>
              </a:cxn>
              <a:cxn ang="0">
                <a:pos x="1921181" y="0"/>
              </a:cxn>
              <a:cxn ang="0">
                <a:pos x="2054596" y="134640"/>
              </a:cxn>
              <a:cxn ang="0">
                <a:pos x="2054596" y="1266077"/>
              </a:cxn>
              <a:cxn ang="0">
                <a:pos x="1921181" y="1400717"/>
              </a:cxn>
              <a:cxn ang="0">
                <a:pos x="134178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4178" y="0"/>
              </a:cxn>
            </a:cxnLst>
            <a:rect l="0" t="0" r="0" b="0"/>
            <a:pathLst>
              <a:path w="2695" h="1831">
                <a:moveTo>
                  <a:pt x="176" y="0"/>
                </a:moveTo>
                <a:lnTo>
                  <a:pt x="2520" y="0"/>
                </a:lnTo>
                <a:cubicBezTo>
                  <a:pt x="2616" y="0"/>
                  <a:pt x="2695" y="79"/>
                  <a:pt x="2695" y="176"/>
                </a:cubicBezTo>
                <a:lnTo>
                  <a:pt x="2695" y="1655"/>
                </a:lnTo>
                <a:cubicBezTo>
                  <a:pt x="2695" y="1752"/>
                  <a:pt x="2616" y="1831"/>
                  <a:pt x="2520" y="1831"/>
                </a:cubicBezTo>
                <a:lnTo>
                  <a:pt x="176" y="1831"/>
                </a:lnTo>
                <a:cubicBezTo>
                  <a:pt x="80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80" y="0"/>
                  <a:pt x="176" y="0"/>
                </a:cubicBezTo>
                <a:close/>
              </a:path>
            </a:pathLst>
          </a:custGeom>
          <a:blipFill rotWithShape="1">
            <a:blip r:embed="rId2" cstate="screen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1" name="Freeform 6"/>
          <p:cNvSpPr/>
          <p:nvPr/>
        </p:nvSpPr>
        <p:spPr>
          <a:xfrm>
            <a:off x="5022477" y="1351775"/>
            <a:ext cx="2053423" cy="1398041"/>
          </a:xfrm>
          <a:custGeom>
            <a:avLst/>
            <a:gdLst/>
            <a:ahLst/>
            <a:cxnLst>
              <a:cxn ang="0">
                <a:pos x="134178" y="0"/>
              </a:cxn>
              <a:cxn ang="0">
                <a:pos x="1920418" y="0"/>
              </a:cxn>
              <a:cxn ang="0">
                <a:pos x="2054596" y="134562"/>
              </a:cxn>
              <a:cxn ang="0">
                <a:pos x="2054596" y="1265344"/>
              </a:cxn>
              <a:cxn ang="0">
                <a:pos x="1920418" y="1399142"/>
              </a:cxn>
              <a:cxn ang="0">
                <a:pos x="134178" y="1399142"/>
              </a:cxn>
              <a:cxn ang="0">
                <a:pos x="0" y="1265344"/>
              </a:cxn>
              <a:cxn ang="0">
                <a:pos x="0" y="134562"/>
              </a:cxn>
              <a:cxn ang="0">
                <a:pos x="134178" y="0"/>
              </a:cxn>
            </a:cxnLst>
            <a:rect l="0" t="0" r="0" b="0"/>
            <a:pathLst>
              <a:path w="2695" h="1830">
                <a:moveTo>
                  <a:pt x="176" y="0"/>
                </a:moveTo>
                <a:lnTo>
                  <a:pt x="2519" y="0"/>
                </a:lnTo>
                <a:cubicBezTo>
                  <a:pt x="2616" y="0"/>
                  <a:pt x="2695" y="79"/>
                  <a:pt x="2695" y="176"/>
                </a:cubicBezTo>
                <a:lnTo>
                  <a:pt x="2695" y="1655"/>
                </a:lnTo>
                <a:cubicBezTo>
                  <a:pt x="2695" y="1751"/>
                  <a:pt x="2616" y="1830"/>
                  <a:pt x="2519" y="1830"/>
                </a:cubicBezTo>
                <a:lnTo>
                  <a:pt x="176" y="1830"/>
                </a:lnTo>
                <a:cubicBezTo>
                  <a:pt x="79" y="1830"/>
                  <a:pt x="0" y="1751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blipFill rotWithShape="1">
            <a:blip r:embed="rId3" cstate="screen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2" name="Freeform 7"/>
          <p:cNvSpPr/>
          <p:nvPr/>
        </p:nvSpPr>
        <p:spPr>
          <a:xfrm>
            <a:off x="7213958" y="1351775"/>
            <a:ext cx="2053423" cy="1398041"/>
          </a:xfrm>
          <a:custGeom>
            <a:avLst/>
            <a:gdLst/>
            <a:ahLst/>
            <a:cxnLst>
              <a:cxn ang="0">
                <a:pos x="133465" y="0"/>
              </a:cxn>
              <a:cxn ang="0">
                <a:pos x="1921131" y="0"/>
              </a:cxn>
              <a:cxn ang="0">
                <a:pos x="2054596" y="134562"/>
              </a:cxn>
              <a:cxn ang="0">
                <a:pos x="2054596" y="1265344"/>
              </a:cxn>
              <a:cxn ang="0">
                <a:pos x="1921131" y="1399142"/>
              </a:cxn>
              <a:cxn ang="0">
                <a:pos x="133465" y="1399142"/>
              </a:cxn>
              <a:cxn ang="0">
                <a:pos x="0" y="1265344"/>
              </a:cxn>
              <a:cxn ang="0">
                <a:pos x="0" y="134562"/>
              </a:cxn>
              <a:cxn ang="0">
                <a:pos x="133465" y="0"/>
              </a:cxn>
            </a:cxnLst>
            <a:rect l="0" t="0" r="0" b="0"/>
            <a:pathLst>
              <a:path w="2694" h="1830">
                <a:moveTo>
                  <a:pt x="175" y="0"/>
                </a:moveTo>
                <a:lnTo>
                  <a:pt x="2519" y="0"/>
                </a:lnTo>
                <a:cubicBezTo>
                  <a:pt x="2615" y="0"/>
                  <a:pt x="2694" y="79"/>
                  <a:pt x="2694" y="176"/>
                </a:cubicBezTo>
                <a:lnTo>
                  <a:pt x="2694" y="1655"/>
                </a:lnTo>
                <a:cubicBezTo>
                  <a:pt x="2694" y="1751"/>
                  <a:pt x="2615" y="1830"/>
                  <a:pt x="2519" y="1830"/>
                </a:cubicBezTo>
                <a:lnTo>
                  <a:pt x="175" y="1830"/>
                </a:lnTo>
                <a:cubicBezTo>
                  <a:pt x="79" y="1830"/>
                  <a:pt x="0" y="1751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solidFill>
            <a:srgbClr val="2E2E2E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3" name="Freeform 8"/>
          <p:cNvSpPr/>
          <p:nvPr/>
        </p:nvSpPr>
        <p:spPr>
          <a:xfrm>
            <a:off x="7213958" y="2875180"/>
            <a:ext cx="2053423" cy="1399628"/>
          </a:xfrm>
          <a:custGeom>
            <a:avLst/>
            <a:gdLst/>
            <a:ahLst/>
            <a:cxnLst>
              <a:cxn ang="0">
                <a:pos x="133465" y="0"/>
              </a:cxn>
              <a:cxn ang="0">
                <a:pos x="1921131" y="0"/>
              </a:cxn>
              <a:cxn ang="0">
                <a:pos x="2054596" y="134640"/>
              </a:cxn>
              <a:cxn ang="0">
                <a:pos x="2054596" y="1266077"/>
              </a:cxn>
              <a:cxn ang="0">
                <a:pos x="1921131" y="1400717"/>
              </a:cxn>
              <a:cxn ang="0">
                <a:pos x="133465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3465" y="0"/>
              </a:cxn>
            </a:cxnLst>
            <a:rect l="0" t="0" r="0" b="0"/>
            <a:pathLst>
              <a:path w="2694" h="1831">
                <a:moveTo>
                  <a:pt x="175" y="0"/>
                </a:moveTo>
                <a:lnTo>
                  <a:pt x="2519" y="0"/>
                </a:lnTo>
                <a:cubicBezTo>
                  <a:pt x="2615" y="0"/>
                  <a:pt x="2694" y="79"/>
                  <a:pt x="2694" y="176"/>
                </a:cubicBezTo>
                <a:lnTo>
                  <a:pt x="2694" y="1655"/>
                </a:lnTo>
                <a:cubicBezTo>
                  <a:pt x="2694" y="1752"/>
                  <a:pt x="2615" y="1831"/>
                  <a:pt x="2519" y="1831"/>
                </a:cubicBezTo>
                <a:lnTo>
                  <a:pt x="175" y="1831"/>
                </a:lnTo>
                <a:cubicBezTo>
                  <a:pt x="79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blipFill rotWithShape="1">
            <a:blip r:embed="rId4" cstate="screen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4" name="Freeform 9"/>
          <p:cNvSpPr/>
          <p:nvPr/>
        </p:nvSpPr>
        <p:spPr>
          <a:xfrm>
            <a:off x="3192804" y="1807209"/>
            <a:ext cx="861676" cy="655382"/>
          </a:xfrm>
          <a:custGeom>
            <a:avLst/>
            <a:gdLst/>
            <a:ahLst/>
            <a:cxnLst>
              <a:cxn ang="0">
                <a:pos x="861859" y="320070"/>
              </a:cxn>
              <a:cxn ang="0">
                <a:pos x="771016" y="411190"/>
              </a:cxn>
              <a:cxn ang="0">
                <a:pos x="527497" y="655454"/>
              </a:cxn>
              <a:cxn ang="0">
                <a:pos x="345812" y="655454"/>
              </a:cxn>
              <a:cxn ang="0">
                <a:pos x="616050" y="384390"/>
              </a:cxn>
              <a:cxn ang="0">
                <a:pos x="0" y="384390"/>
              </a:cxn>
              <a:cxn ang="0">
                <a:pos x="0" y="255750"/>
              </a:cxn>
              <a:cxn ang="0">
                <a:pos x="616050" y="255750"/>
              </a:cxn>
              <a:cxn ang="0">
                <a:pos x="361080" y="0"/>
              </a:cxn>
              <a:cxn ang="0">
                <a:pos x="542002" y="0"/>
              </a:cxn>
              <a:cxn ang="0">
                <a:pos x="771016" y="228949"/>
              </a:cxn>
              <a:cxn ang="0">
                <a:pos x="861859" y="320070"/>
              </a:cxn>
            </a:cxnLst>
            <a:rect l="0" t="0" r="0" b="0"/>
            <a:pathLst>
              <a:path w="1129" h="856">
                <a:moveTo>
                  <a:pt x="1129" y="418"/>
                </a:moveTo>
                <a:lnTo>
                  <a:pt x="1010" y="537"/>
                </a:lnTo>
                <a:lnTo>
                  <a:pt x="691" y="856"/>
                </a:lnTo>
                <a:lnTo>
                  <a:pt x="453" y="856"/>
                </a:lnTo>
                <a:lnTo>
                  <a:pt x="807" y="502"/>
                </a:lnTo>
                <a:lnTo>
                  <a:pt x="0" y="502"/>
                </a:lnTo>
                <a:lnTo>
                  <a:pt x="0" y="334"/>
                </a:lnTo>
                <a:lnTo>
                  <a:pt x="807" y="334"/>
                </a:lnTo>
                <a:lnTo>
                  <a:pt x="473" y="0"/>
                </a:lnTo>
                <a:lnTo>
                  <a:pt x="710" y="0"/>
                </a:lnTo>
                <a:lnTo>
                  <a:pt x="1010" y="299"/>
                </a:lnTo>
                <a:lnTo>
                  <a:pt x="1129" y="418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5" name="Freeform 10"/>
          <p:cNvSpPr/>
          <p:nvPr/>
        </p:nvSpPr>
        <p:spPr>
          <a:xfrm>
            <a:off x="5362069" y="3676554"/>
            <a:ext cx="522083" cy="398307"/>
          </a:xfrm>
          <a:custGeom>
            <a:avLst/>
            <a:gdLst/>
            <a:ahLst/>
            <a:cxnLst>
              <a:cxn ang="0">
                <a:pos x="523103" y="194341"/>
              </a:cxn>
              <a:cxn ang="0">
                <a:pos x="468280" y="250195"/>
              </a:cxn>
              <a:cxn ang="0">
                <a:pos x="320562" y="398629"/>
              </a:cxn>
              <a:cxn ang="0">
                <a:pos x="210155" y="398629"/>
              </a:cxn>
              <a:cxn ang="0">
                <a:pos x="373863" y="234128"/>
              </a:cxn>
              <a:cxn ang="0">
                <a:pos x="0" y="234128"/>
              </a:cxn>
              <a:cxn ang="0">
                <a:pos x="0" y="155320"/>
              </a:cxn>
              <a:cxn ang="0">
                <a:pos x="373863" y="155320"/>
              </a:cxn>
              <a:cxn ang="0">
                <a:pos x="219292" y="0"/>
              </a:cxn>
              <a:cxn ang="0">
                <a:pos x="329700" y="0"/>
              </a:cxn>
              <a:cxn ang="0">
                <a:pos x="468280" y="139252"/>
              </a:cxn>
              <a:cxn ang="0">
                <a:pos x="523103" y="194341"/>
              </a:cxn>
            </a:cxnLst>
            <a:rect l="0" t="0" r="0" b="0"/>
            <a:pathLst>
              <a:path w="687" h="521">
                <a:moveTo>
                  <a:pt x="687" y="254"/>
                </a:moveTo>
                <a:lnTo>
                  <a:pt x="615" y="327"/>
                </a:lnTo>
                <a:lnTo>
                  <a:pt x="421" y="521"/>
                </a:lnTo>
                <a:lnTo>
                  <a:pt x="276" y="521"/>
                </a:lnTo>
                <a:lnTo>
                  <a:pt x="491" y="306"/>
                </a:lnTo>
                <a:lnTo>
                  <a:pt x="0" y="306"/>
                </a:lnTo>
                <a:lnTo>
                  <a:pt x="0" y="203"/>
                </a:lnTo>
                <a:lnTo>
                  <a:pt x="491" y="203"/>
                </a:lnTo>
                <a:lnTo>
                  <a:pt x="288" y="0"/>
                </a:lnTo>
                <a:lnTo>
                  <a:pt x="433" y="0"/>
                </a:lnTo>
                <a:lnTo>
                  <a:pt x="615" y="182"/>
                </a:lnTo>
                <a:lnTo>
                  <a:pt x="687" y="254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6" name="Freeform 11"/>
          <p:cNvSpPr/>
          <p:nvPr/>
        </p:nvSpPr>
        <p:spPr>
          <a:xfrm>
            <a:off x="6012690" y="3125907"/>
            <a:ext cx="663316" cy="504628"/>
          </a:xfrm>
          <a:custGeom>
            <a:avLst/>
            <a:gdLst/>
            <a:ahLst/>
            <a:cxnLst>
              <a:cxn ang="0">
                <a:pos x="663332" y="247147"/>
              </a:cxn>
              <a:cxn ang="0">
                <a:pos x="593267" y="317542"/>
              </a:cxn>
              <a:cxn ang="0">
                <a:pos x="406681" y="505771"/>
              </a:cxn>
              <a:cxn ang="0">
                <a:pos x="266551" y="505771"/>
              </a:cxn>
              <a:cxn ang="0">
                <a:pos x="474461" y="296882"/>
              </a:cxn>
              <a:cxn ang="0">
                <a:pos x="0" y="296882"/>
              </a:cxn>
              <a:cxn ang="0">
                <a:pos x="0" y="197411"/>
              </a:cxn>
              <a:cxn ang="0">
                <a:pos x="474461" y="197411"/>
              </a:cxn>
              <a:cxn ang="0">
                <a:pos x="277975" y="0"/>
              </a:cxn>
              <a:cxn ang="0">
                <a:pos x="417343" y="0"/>
              </a:cxn>
              <a:cxn ang="0">
                <a:pos x="593267" y="176752"/>
              </a:cxn>
              <a:cxn ang="0">
                <a:pos x="663332" y="247147"/>
              </a:cxn>
            </a:cxnLst>
            <a:rect l="0" t="0" r="0" b="0"/>
            <a:pathLst>
              <a:path w="871" h="661">
                <a:moveTo>
                  <a:pt x="871" y="323"/>
                </a:moveTo>
                <a:lnTo>
                  <a:pt x="779" y="415"/>
                </a:lnTo>
                <a:lnTo>
                  <a:pt x="534" y="661"/>
                </a:lnTo>
                <a:lnTo>
                  <a:pt x="350" y="661"/>
                </a:lnTo>
                <a:lnTo>
                  <a:pt x="623" y="388"/>
                </a:lnTo>
                <a:lnTo>
                  <a:pt x="0" y="388"/>
                </a:lnTo>
                <a:lnTo>
                  <a:pt x="0" y="258"/>
                </a:lnTo>
                <a:lnTo>
                  <a:pt x="623" y="258"/>
                </a:lnTo>
                <a:lnTo>
                  <a:pt x="365" y="0"/>
                </a:lnTo>
                <a:lnTo>
                  <a:pt x="548" y="0"/>
                </a:lnTo>
                <a:lnTo>
                  <a:pt x="779" y="231"/>
                </a:lnTo>
                <a:lnTo>
                  <a:pt x="871" y="323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7" name="Freeform 12"/>
          <p:cNvSpPr/>
          <p:nvPr/>
        </p:nvSpPr>
        <p:spPr>
          <a:xfrm>
            <a:off x="0" y="1351775"/>
            <a:ext cx="2667546" cy="29230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569" y="0"/>
              </a:cxn>
              <a:cxn ang="0">
                <a:pos x="2669084" y="140019"/>
              </a:cxn>
              <a:cxn ang="0">
                <a:pos x="2669084" y="2784313"/>
              </a:cxn>
              <a:cxn ang="0">
                <a:pos x="2529569" y="2924332"/>
              </a:cxn>
              <a:cxn ang="0">
                <a:pos x="0" y="2924332"/>
              </a:cxn>
              <a:cxn ang="0">
                <a:pos x="0" y="0"/>
              </a:cxn>
            </a:cxnLst>
            <a:rect l="0" t="0" r="0" b="0"/>
            <a:pathLst>
              <a:path w="3501" h="3822">
                <a:moveTo>
                  <a:pt x="0" y="0"/>
                </a:moveTo>
                <a:lnTo>
                  <a:pt x="3318" y="0"/>
                </a:lnTo>
                <a:cubicBezTo>
                  <a:pt x="3419" y="0"/>
                  <a:pt x="3501" y="83"/>
                  <a:pt x="3501" y="183"/>
                </a:cubicBezTo>
                <a:lnTo>
                  <a:pt x="3501" y="3639"/>
                </a:lnTo>
                <a:cubicBezTo>
                  <a:pt x="3501" y="3740"/>
                  <a:pt x="3419" y="3822"/>
                  <a:pt x="3318" y="3822"/>
                </a:cubicBezTo>
                <a:lnTo>
                  <a:pt x="0" y="382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9" name="Freeform 14"/>
          <p:cNvSpPr/>
          <p:nvPr/>
        </p:nvSpPr>
        <p:spPr>
          <a:xfrm>
            <a:off x="9403852" y="2875180"/>
            <a:ext cx="2788149" cy="1399628"/>
          </a:xfrm>
          <a:custGeom>
            <a:avLst/>
            <a:gdLst/>
            <a:ahLst/>
            <a:cxnLst>
              <a:cxn ang="0">
                <a:pos x="134181" y="0"/>
              </a:cxn>
              <a:cxn ang="0">
                <a:pos x="2788830" y="0"/>
              </a:cxn>
              <a:cxn ang="0">
                <a:pos x="2788830" y="1400717"/>
              </a:cxn>
              <a:cxn ang="0">
                <a:pos x="134181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4181" y="0"/>
              </a:cxn>
            </a:cxnLst>
            <a:rect l="0" t="0" r="0" b="0"/>
            <a:pathLst>
              <a:path w="3658" h="1831">
                <a:moveTo>
                  <a:pt x="176" y="0"/>
                </a:moveTo>
                <a:lnTo>
                  <a:pt x="3658" y="0"/>
                </a:lnTo>
                <a:lnTo>
                  <a:pt x="3658" y="1831"/>
                </a:lnTo>
                <a:lnTo>
                  <a:pt x="176" y="1831"/>
                </a:lnTo>
                <a:cubicBezTo>
                  <a:pt x="79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8" name="Freeform 9"/>
          <p:cNvSpPr/>
          <p:nvPr/>
        </p:nvSpPr>
        <p:spPr bwMode="auto">
          <a:xfrm>
            <a:off x="9673622" y="3676553"/>
            <a:ext cx="636339" cy="482412"/>
          </a:xfrm>
          <a:custGeom>
            <a:avLst/>
            <a:gdLst>
              <a:gd name="T0" fmla="*/ 1129 w 1129"/>
              <a:gd name="T1" fmla="*/ 418 h 856"/>
              <a:gd name="T2" fmla="*/ 1010 w 1129"/>
              <a:gd name="T3" fmla="*/ 537 h 856"/>
              <a:gd name="T4" fmla="*/ 691 w 1129"/>
              <a:gd name="T5" fmla="*/ 856 h 856"/>
              <a:gd name="T6" fmla="*/ 453 w 1129"/>
              <a:gd name="T7" fmla="*/ 856 h 856"/>
              <a:gd name="T8" fmla="*/ 807 w 1129"/>
              <a:gd name="T9" fmla="*/ 502 h 856"/>
              <a:gd name="T10" fmla="*/ 0 w 1129"/>
              <a:gd name="T11" fmla="*/ 502 h 856"/>
              <a:gd name="T12" fmla="*/ 0 w 1129"/>
              <a:gd name="T13" fmla="*/ 334 h 856"/>
              <a:gd name="T14" fmla="*/ 807 w 1129"/>
              <a:gd name="T15" fmla="*/ 334 h 856"/>
              <a:gd name="T16" fmla="*/ 473 w 1129"/>
              <a:gd name="T17" fmla="*/ 0 h 856"/>
              <a:gd name="T18" fmla="*/ 710 w 1129"/>
              <a:gd name="T19" fmla="*/ 0 h 856"/>
              <a:gd name="T20" fmla="*/ 1010 w 1129"/>
              <a:gd name="T21" fmla="*/ 299 h 856"/>
              <a:gd name="T22" fmla="*/ 1129 w 1129"/>
              <a:gd name="T23" fmla="*/ 418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9" h="856">
                <a:moveTo>
                  <a:pt x="1129" y="418"/>
                </a:moveTo>
                <a:lnTo>
                  <a:pt x="1010" y="537"/>
                </a:lnTo>
                <a:lnTo>
                  <a:pt x="691" y="856"/>
                </a:lnTo>
                <a:lnTo>
                  <a:pt x="453" y="856"/>
                </a:lnTo>
                <a:lnTo>
                  <a:pt x="807" y="502"/>
                </a:lnTo>
                <a:lnTo>
                  <a:pt x="0" y="502"/>
                </a:lnTo>
                <a:lnTo>
                  <a:pt x="0" y="334"/>
                </a:lnTo>
                <a:lnTo>
                  <a:pt x="807" y="334"/>
                </a:lnTo>
                <a:lnTo>
                  <a:pt x="473" y="0"/>
                </a:lnTo>
                <a:lnTo>
                  <a:pt x="710" y="0"/>
                </a:lnTo>
                <a:lnTo>
                  <a:pt x="1010" y="299"/>
                </a:lnTo>
                <a:lnTo>
                  <a:pt x="1129" y="418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9" name="Freeform 9"/>
          <p:cNvSpPr/>
          <p:nvPr/>
        </p:nvSpPr>
        <p:spPr bwMode="auto">
          <a:xfrm>
            <a:off x="11204961" y="3181447"/>
            <a:ext cx="317376" cy="242793"/>
          </a:xfrm>
          <a:custGeom>
            <a:avLst/>
            <a:gdLst>
              <a:gd name="T0" fmla="*/ 1129 w 1129"/>
              <a:gd name="T1" fmla="*/ 418 h 856"/>
              <a:gd name="T2" fmla="*/ 1010 w 1129"/>
              <a:gd name="T3" fmla="*/ 537 h 856"/>
              <a:gd name="T4" fmla="*/ 691 w 1129"/>
              <a:gd name="T5" fmla="*/ 856 h 856"/>
              <a:gd name="T6" fmla="*/ 453 w 1129"/>
              <a:gd name="T7" fmla="*/ 856 h 856"/>
              <a:gd name="T8" fmla="*/ 807 w 1129"/>
              <a:gd name="T9" fmla="*/ 502 h 856"/>
              <a:gd name="T10" fmla="*/ 0 w 1129"/>
              <a:gd name="T11" fmla="*/ 502 h 856"/>
              <a:gd name="T12" fmla="*/ 0 w 1129"/>
              <a:gd name="T13" fmla="*/ 334 h 856"/>
              <a:gd name="T14" fmla="*/ 807 w 1129"/>
              <a:gd name="T15" fmla="*/ 334 h 856"/>
              <a:gd name="T16" fmla="*/ 473 w 1129"/>
              <a:gd name="T17" fmla="*/ 0 h 856"/>
              <a:gd name="T18" fmla="*/ 710 w 1129"/>
              <a:gd name="T19" fmla="*/ 0 h 856"/>
              <a:gd name="T20" fmla="*/ 1010 w 1129"/>
              <a:gd name="T21" fmla="*/ 299 h 856"/>
              <a:gd name="T22" fmla="*/ 1129 w 1129"/>
              <a:gd name="T23" fmla="*/ 418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9" h="856">
                <a:moveTo>
                  <a:pt x="1129" y="418"/>
                </a:moveTo>
                <a:lnTo>
                  <a:pt x="1010" y="537"/>
                </a:lnTo>
                <a:lnTo>
                  <a:pt x="691" y="856"/>
                </a:lnTo>
                <a:lnTo>
                  <a:pt x="453" y="856"/>
                </a:lnTo>
                <a:lnTo>
                  <a:pt x="807" y="502"/>
                </a:lnTo>
                <a:lnTo>
                  <a:pt x="0" y="502"/>
                </a:lnTo>
                <a:lnTo>
                  <a:pt x="0" y="334"/>
                </a:lnTo>
                <a:lnTo>
                  <a:pt x="807" y="334"/>
                </a:lnTo>
                <a:lnTo>
                  <a:pt x="473" y="0"/>
                </a:lnTo>
                <a:lnTo>
                  <a:pt x="710" y="0"/>
                </a:lnTo>
                <a:lnTo>
                  <a:pt x="1010" y="299"/>
                </a:lnTo>
                <a:lnTo>
                  <a:pt x="1129" y="418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345912" y="4705461"/>
            <a:ext cx="9703772" cy="107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商城中心搜索设计</a:t>
            </a:r>
            <a:r>
              <a:rPr lang="zh-CN" altLang="en-US" sz="4800" b="1" dirty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zh-CN" altLang="en-US" sz="4800" b="1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Freeform 14"/>
          <p:cNvSpPr/>
          <p:nvPr/>
        </p:nvSpPr>
        <p:spPr>
          <a:xfrm>
            <a:off x="9405757" y="1365150"/>
            <a:ext cx="2788149" cy="1399628"/>
          </a:xfrm>
          <a:custGeom>
            <a:avLst/>
            <a:gdLst/>
            <a:ahLst/>
            <a:cxnLst>
              <a:cxn ang="0">
                <a:pos x="134181" y="0"/>
              </a:cxn>
              <a:cxn ang="0">
                <a:pos x="2788830" y="0"/>
              </a:cxn>
              <a:cxn ang="0">
                <a:pos x="2788830" y="1400717"/>
              </a:cxn>
              <a:cxn ang="0">
                <a:pos x="134181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4181" y="0"/>
              </a:cxn>
            </a:cxnLst>
            <a:rect l="0" t="0" r="0" b="0"/>
            <a:pathLst>
              <a:path w="3658" h="1831">
                <a:moveTo>
                  <a:pt x="176" y="0"/>
                </a:moveTo>
                <a:lnTo>
                  <a:pt x="3658" y="0"/>
                </a:lnTo>
                <a:lnTo>
                  <a:pt x="3658" y="1831"/>
                </a:lnTo>
                <a:lnTo>
                  <a:pt x="176" y="1831"/>
                </a:lnTo>
                <a:cubicBezTo>
                  <a:pt x="79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5825" y="5875655"/>
            <a:ext cx="270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2E2E2E"/>
                </a:solidFill>
              </a:rPr>
              <a:t>杨学和</a:t>
            </a:r>
            <a:r>
              <a:rPr lang="en-US" altLang="zh-CN" sz="2400">
                <a:solidFill>
                  <a:srgbClr val="2E2E2E"/>
                </a:solidFill>
              </a:rPr>
              <a:t> </a:t>
            </a:r>
            <a:r>
              <a:rPr lang="zh-CN" altLang="en-US" sz="2400">
                <a:solidFill>
                  <a:srgbClr val="2E2E2E"/>
                </a:solidFill>
              </a:rPr>
              <a:t>中台技术部</a:t>
            </a:r>
            <a:endParaRPr lang="zh-CN" altLang="en-US" sz="2400">
              <a:solidFill>
                <a:srgbClr val="2E2E2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9" grpId="0" animBg="1"/>
      <p:bldP spid="48" grpId="0" animBg="1"/>
      <p:bldP spid="49" grpId="0" animBg="1"/>
      <p:bldP spid="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1395730" y="227965"/>
            <a:ext cx="498284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分布式本地缓存刷新方案</a:t>
            </a:r>
            <a:endParaRPr lang="zh-CN" altLang="en-US" sz="3200" dirty="0">
              <a:solidFill>
                <a:srgbClr val="302A28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2.3</a:t>
            </a:r>
            <a:endParaRPr lang="en-US" altLang="zh-CN" sz="3600" dirty="0" smtClean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242695"/>
            <a:ext cx="4498975" cy="203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830955"/>
            <a:ext cx="5179695" cy="30270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5835" y="810895"/>
            <a:ext cx="3818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2E2E2E"/>
                </a:solidFill>
              </a:rPr>
              <a:t>集群模式下只能单节点更新</a:t>
            </a:r>
            <a:r>
              <a:rPr lang="zh-CN" altLang="en-US">
                <a:solidFill>
                  <a:srgbClr val="2E2E2E"/>
                </a:solidFill>
              </a:rPr>
              <a:t>缓存</a:t>
            </a:r>
            <a:endParaRPr lang="zh-CN" altLang="en-US">
              <a:solidFill>
                <a:srgbClr val="2E2E2E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2780665" y="3427730"/>
            <a:ext cx="494030" cy="314325"/>
          </a:xfrm>
          <a:prstGeom prst="righ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1547495"/>
            <a:ext cx="5430520" cy="9893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990" y="3039745"/>
            <a:ext cx="4498340" cy="13747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565265" y="1179195"/>
            <a:ext cx="493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基于</a:t>
            </a:r>
            <a:r>
              <a:rPr lang="en-US" altLang="zh-CN">
                <a:solidFill>
                  <a:srgbClr val="2E2E2E"/>
                </a:solidFill>
                <a:sym typeface="+mn-ea"/>
              </a:rPr>
              <a:t>Kafka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配置不同节点</a:t>
            </a:r>
            <a:r>
              <a:rPr lang="en-US" altLang="zh-CN">
                <a:solidFill>
                  <a:srgbClr val="2E2E2E"/>
                </a:solidFill>
                <a:sym typeface="+mn-ea"/>
              </a:rPr>
              <a:t>groupId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实现广播消息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65265" y="2633980"/>
            <a:ext cx="422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兜底使用</a:t>
            </a:r>
            <a:r>
              <a:rPr lang="en-US" altLang="zh-CN">
                <a:solidFill>
                  <a:schemeClr val="bg1"/>
                </a:solidFill>
              </a:rPr>
              <a:t>jetcache</a:t>
            </a:r>
            <a:r>
              <a:rPr lang="zh-CN" altLang="en-US">
                <a:solidFill>
                  <a:schemeClr val="bg1"/>
                </a:solidFill>
              </a:rPr>
              <a:t>配置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分钟定时刷新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8575" y="54864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商品</a:t>
            </a:r>
            <a:r>
              <a:rPr lang="zh-CN" altLang="en-US">
                <a:solidFill>
                  <a:schemeClr val="bg1"/>
                </a:solidFill>
              </a:rPr>
              <a:t>基础数据层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30" y="4552950"/>
            <a:ext cx="2743200" cy="223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/>
          <p:nvPr/>
        </p:nvSpPr>
        <p:spPr>
          <a:xfrm>
            <a:off x="0" y="2000099"/>
            <a:ext cx="6776358" cy="216028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6873343" y="3578420"/>
            <a:ext cx="5318657" cy="58196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3343" y="2000099"/>
            <a:ext cx="2605287" cy="1461246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6713" y="2000099"/>
            <a:ext cx="2605287" cy="1461246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5821" y="2755620"/>
            <a:ext cx="7095493" cy="7385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en-US" altLang="zh-CN" sz="4800" dirty="0">
                <a:solidFill>
                  <a:srgbClr val="2E2E2E"/>
                </a:solidFill>
                <a:sym typeface="+mn-ea"/>
              </a:rPr>
              <a:t>Redis</a:t>
            </a:r>
            <a:r>
              <a:rPr lang="zh-CN" altLang="en-US" sz="4800" dirty="0">
                <a:solidFill>
                  <a:srgbClr val="2E2E2E"/>
                </a:solidFill>
                <a:sym typeface="+mn-ea"/>
              </a:rPr>
              <a:t>轻量级搜索引擎</a:t>
            </a:r>
            <a:endParaRPr lang="zh-CN" altLang="en-US" sz="4800" b="1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848995" y="4737735"/>
            <a:ext cx="2432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E2E2E"/>
                </a:solidFill>
                <a:latin typeface="+mn-ea"/>
              </a:rPr>
              <a:t>列表查询方案</a:t>
            </a:r>
            <a:r>
              <a:rPr lang="zh-CN" altLang="en-US" sz="2000" dirty="0">
                <a:solidFill>
                  <a:srgbClr val="2E2E2E"/>
                </a:solidFill>
                <a:latin typeface="+mn-ea"/>
              </a:rPr>
              <a:t>选型</a:t>
            </a:r>
            <a:endParaRPr lang="zh-CN" altLang="en-US" sz="2000" dirty="0">
              <a:solidFill>
                <a:srgbClr val="2E2E2E"/>
              </a:solidFill>
              <a:latin typeface="+mn-ea"/>
            </a:endParaRPr>
          </a:p>
        </p:txBody>
      </p:sp>
      <p:sp>
        <p:nvSpPr>
          <p:cNvPr id="17" name="TextBox 21"/>
          <p:cNvSpPr txBox="1"/>
          <p:nvPr/>
        </p:nvSpPr>
        <p:spPr>
          <a:xfrm>
            <a:off x="3824789" y="4738398"/>
            <a:ext cx="17516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000" dirty="0">
                <a:solidFill>
                  <a:srgbClr val="2E2E2E"/>
                </a:solidFill>
              </a:rPr>
              <a:t>列表查询</a:t>
            </a:r>
            <a:r>
              <a:rPr lang="zh-CN" altLang="en-US" sz="2000" dirty="0">
                <a:solidFill>
                  <a:srgbClr val="2E2E2E"/>
                </a:solidFill>
              </a:rPr>
              <a:t>实现</a:t>
            </a:r>
            <a:endParaRPr lang="zh-CN" altLang="en-US" sz="2000" dirty="0">
              <a:solidFill>
                <a:srgbClr val="2E2E2E"/>
              </a:solidFill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567102" y="4803640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/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3527852" y="4804275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 animBg="1"/>
      <p:bldP spid="1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"/>
          <p:cNvSpPr txBox="1"/>
          <p:nvPr/>
        </p:nvSpPr>
        <p:spPr>
          <a:xfrm>
            <a:off x="1395659" y="228128"/>
            <a:ext cx="381900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302A28"/>
                </a:solidFill>
                <a:sym typeface="+mn-ea"/>
              </a:rPr>
              <a:t>列表查询方案</a:t>
            </a:r>
            <a:r>
              <a:rPr lang="zh-CN" altLang="en-US" sz="3200" dirty="0">
                <a:solidFill>
                  <a:srgbClr val="302A28"/>
                </a:solidFill>
                <a:sym typeface="+mn-ea"/>
              </a:rPr>
              <a:t>选型</a:t>
            </a:r>
            <a:endParaRPr lang="zh-CN" altLang="en-US" sz="3200" dirty="0">
              <a:solidFill>
                <a:srgbClr val="302A28"/>
              </a:solidFill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61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3.1</a:t>
            </a:r>
            <a:endParaRPr lang="en-US" altLang="zh-CN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329690"/>
            <a:ext cx="2241550" cy="4842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1570" y="1143000"/>
            <a:ext cx="852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商品分为</a:t>
            </a:r>
            <a:r>
              <a:rPr lang="en-US" altLang="zh-CN">
                <a:solidFill>
                  <a:schemeClr val="bg1"/>
                </a:solidFill>
              </a:rPr>
              <a:t>5</a:t>
            </a:r>
            <a:r>
              <a:rPr lang="zh-CN" altLang="en-US">
                <a:solidFill>
                  <a:schemeClr val="bg1"/>
                </a:solidFill>
              </a:rPr>
              <a:t>个大类，存在标签、场景等维度筛选。这中间，不同维度取交集，排序。最终输出符合条件的结果集。方案选型上针对</a:t>
            </a:r>
            <a:r>
              <a:rPr lang="en-US" altLang="zh-CN">
                <a:solidFill>
                  <a:schemeClr val="bg1"/>
                </a:solidFill>
              </a:rPr>
              <a:t>MySQL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Redis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ES</a:t>
            </a:r>
            <a:r>
              <a:rPr lang="zh-CN" altLang="en-US">
                <a:solidFill>
                  <a:schemeClr val="bg1"/>
                </a:solidFill>
              </a:rPr>
              <a:t>做了</a:t>
            </a:r>
            <a:r>
              <a:rPr lang="zh-CN" altLang="en-US">
                <a:solidFill>
                  <a:schemeClr val="bg1"/>
                </a:solidFill>
              </a:rPr>
              <a:t>对比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71570" y="5069205"/>
            <a:ext cx="8345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结论：根据商品数据特点，数据量少，且需要支持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端访问流量。因此使用</a:t>
            </a:r>
            <a:r>
              <a:rPr lang="en-US" altLang="zh-CN">
                <a:solidFill>
                  <a:schemeClr val="bg1"/>
                </a:solidFill>
              </a:rPr>
              <a:t>Redis</a:t>
            </a:r>
            <a:r>
              <a:rPr lang="zh-CN" altLang="en-US">
                <a:solidFill>
                  <a:schemeClr val="bg1"/>
                </a:solidFill>
              </a:rPr>
              <a:t>更加适合当前业务</a:t>
            </a:r>
            <a:r>
              <a:rPr lang="zh-CN" altLang="en-US">
                <a:solidFill>
                  <a:schemeClr val="bg1"/>
                </a:solidFill>
              </a:rPr>
              <a:t>场景。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70" y="2113280"/>
            <a:ext cx="8549005" cy="2630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659" y="228128"/>
            <a:ext cx="381900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set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实现条件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查询</a:t>
            </a:r>
            <a:endParaRPr lang="zh-CN" altLang="en-US" sz="3200" dirty="0">
              <a:solidFill>
                <a:srgbClr val="2E2E2E"/>
              </a:solidFill>
              <a:sym typeface="华文隶书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3.2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329690"/>
            <a:ext cx="6102985" cy="3590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8745" y="1329690"/>
            <a:ext cx="55753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这里每个条件都事先将计算好的结果集ID存入对应的key中，选用的数据结构是集合（Set）。查询操作包括：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子类单选：直接根据条件 key，获取对应结果集；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子类多选：根据多个条件 Key，进行并集操作，获取对应结果集；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最终结果：将获取的所有子类结果集进行交集操作，得到最终结果；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这其实就是所谓的反向索引。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730" y="227965"/>
            <a:ext cx="548195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zset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实现区间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搜索</a:t>
            </a:r>
            <a:endParaRPr lang="zh-CN" altLang="en-US" sz="3200" dirty="0">
              <a:solidFill>
                <a:srgbClr val="2E2E2E"/>
              </a:solidFill>
              <a:sym typeface="华文隶书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3.3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444750"/>
            <a:ext cx="4597400" cy="1968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3695" y="1583690"/>
            <a:ext cx="650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既然是商品，那肯定会有价格，价格条件是个区间搜索，并且有无穷举。所以使用</a:t>
            </a:r>
            <a:r>
              <a:rPr lang="en-US" altLang="zh-CN">
                <a:solidFill>
                  <a:schemeClr val="bg1"/>
                </a:solidFill>
              </a:rPr>
              <a:t>set</a:t>
            </a:r>
            <a:r>
              <a:rPr lang="zh-CN" altLang="en-US">
                <a:solidFill>
                  <a:schemeClr val="bg1"/>
                </a:solidFill>
              </a:rPr>
              <a:t>是做不到的。我们可以采用</a:t>
            </a:r>
            <a:r>
              <a:rPr lang="en-US" altLang="zh-CN">
                <a:solidFill>
                  <a:schemeClr val="bg1"/>
                </a:solidFill>
              </a:rPr>
              <a:t>Zset</a:t>
            </a:r>
            <a:r>
              <a:rPr lang="zh-CN" altLang="en-US">
                <a:solidFill>
                  <a:schemeClr val="bg1"/>
                </a:solidFill>
              </a:rPr>
              <a:t>数据结构实现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4330" y="3274060"/>
            <a:ext cx="6500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将所有商品加入 Key 为价格的有序集合中，值为商品ID，每个值对应的分数为商品价格的数值。这样在 Redis 的有序集合中就可以通过ZRANGEBYSCORE命令，根据分数（价格）区间，获取相应结果集。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4330" y="5241290"/>
            <a:ext cx="597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列表查询怎么能没有分页。</a:t>
            </a:r>
            <a:r>
              <a:rPr lang="zh-CN" altLang="en-US">
                <a:solidFill>
                  <a:schemeClr val="bg1"/>
                </a:solidFill>
              </a:rPr>
              <a:t>看看 Redis 是如何实现分页的。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78585" y="249555"/>
            <a:ext cx="548195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zset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实现排序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分页</a:t>
            </a:r>
            <a:endParaRPr lang="zh-CN" altLang="en-US" sz="3200" dirty="0">
              <a:solidFill>
                <a:srgbClr val="2E2E2E"/>
              </a:solidFill>
              <a:sym typeface="华文隶书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3.4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664335"/>
            <a:ext cx="6070600" cy="3168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9080" y="1998345"/>
            <a:ext cx="50469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图中是以排序为分值的商品有序集合，下方的结果集即为条件计算而得的结果，通过ZINTERSTORE命令，取交集而得的结果集。对新结果集的操作即能得到分页所需的各个数据：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页面总数为：ZCOUNT命令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当前页内容：ZRANGE命令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若以倒序排列：ZREVRANGE命令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730" y="237490"/>
            <a:ext cx="484441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E2E2E"/>
                </a:solidFill>
              </a:rPr>
              <a:t>性能优化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3.5</a:t>
            </a:r>
            <a:endParaRPr lang="en-US" altLang="zh-CN" sz="3600" dirty="0" smtClean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905" y="1308100"/>
            <a:ext cx="10918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Redis 是内存级操作，所以单次的查询会很快。但是如果我们的实现中会进行多次的 Redis 操作，Redis 的多次连接时间可能是不必要时间消耗。针对</a:t>
            </a:r>
            <a:r>
              <a:rPr lang="en-US" altLang="zh-CN">
                <a:solidFill>
                  <a:schemeClr val="bg1"/>
                </a:solidFill>
              </a:rPr>
              <a:t>Redis</a:t>
            </a:r>
            <a:r>
              <a:rPr lang="zh-CN" altLang="en-US">
                <a:solidFill>
                  <a:schemeClr val="bg1"/>
                </a:solidFill>
              </a:rPr>
              <a:t>优化，主要就是想办法减少</a:t>
            </a:r>
            <a:r>
              <a:rPr lang="en-US" altLang="zh-CN">
                <a:solidFill>
                  <a:schemeClr val="bg1"/>
                </a:solidFill>
              </a:rPr>
              <a:t>RTT</a:t>
            </a:r>
            <a:r>
              <a:rPr lang="zh-CN" altLang="en-US">
                <a:solidFill>
                  <a:schemeClr val="bg1"/>
                </a:solidFill>
              </a:rPr>
              <a:t>往返</a:t>
            </a:r>
            <a:r>
              <a:rPr lang="zh-CN" altLang="en-US">
                <a:solidFill>
                  <a:schemeClr val="bg1"/>
                </a:solidFill>
              </a:rPr>
              <a:t>时间。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7905" y="2251710"/>
            <a:ext cx="19589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pipeline通过将一批命令进行打包，然后发送给服务器，服务器执行完按顺序打包返回，这样就减少了频繁交互往返的时间，提升了性能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20380" y="2251710"/>
            <a:ext cx="20904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redis的事务是由multi和exec包围起来的部分，当发出multi命令时，redis会进入事务，redis会进入阻塞状态，不再响应任何别的客户端的请求，直到发出multi命令的客户端再发出exec命令为止。那么被multi和exec包围的命令会进入独享redis的过程，直到执行完毕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343785"/>
            <a:ext cx="5334000" cy="2794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274300" y="2276475"/>
            <a:ext cx="16998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lua</a:t>
            </a:r>
            <a:r>
              <a:rPr lang="zh-CN" altLang="en-US">
                <a:solidFill>
                  <a:schemeClr val="bg1"/>
                </a:solidFill>
              </a:rPr>
              <a:t>脚本：redis 从 2.6 版本开始引入对 Lua 脚本的支持，通过在服务器中嵌入 Lua 环境， redis 客户端可以直接使用 Lua 脚本，在服务端原子地执行多个 redis 命令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730" y="227965"/>
            <a:ext cx="484441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E2E2E"/>
                </a:solidFill>
              </a:rPr>
              <a:t>性能优化</a:t>
            </a:r>
            <a:r>
              <a:rPr lang="zh-CN" altLang="en-US" sz="3200" dirty="0">
                <a:solidFill>
                  <a:srgbClr val="2E2E2E"/>
                </a:solidFill>
              </a:rPr>
              <a:t>耗时对比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3.5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3" name="图片 2" descr="本地查询耗时对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002030"/>
            <a:ext cx="8827770" cy="318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4464050"/>
            <a:ext cx="6428740" cy="1190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85380" y="4535805"/>
            <a:ext cx="4706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结论：</a:t>
            </a:r>
            <a:r>
              <a:rPr lang="en-US" altLang="zh-CN">
                <a:solidFill>
                  <a:schemeClr val="bg1"/>
                </a:solidFill>
              </a:rPr>
              <a:t>pipeline</a:t>
            </a:r>
            <a:r>
              <a:rPr lang="zh-CN" altLang="en-US">
                <a:solidFill>
                  <a:schemeClr val="bg1"/>
                </a:solidFill>
              </a:rPr>
              <a:t>耗时最低，但是不具备</a:t>
            </a:r>
            <a:r>
              <a:rPr lang="zh-CN" altLang="en-US">
                <a:solidFill>
                  <a:schemeClr val="bg1"/>
                </a:solidFill>
              </a:rPr>
              <a:t>原子性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会导致数据查询不准确，</a:t>
            </a:r>
            <a:r>
              <a:rPr lang="en-US" altLang="zh-CN">
                <a:solidFill>
                  <a:schemeClr val="bg1"/>
                </a:solidFill>
              </a:rPr>
              <a:t>lua</a:t>
            </a:r>
            <a:r>
              <a:rPr lang="zh-CN" altLang="en-US">
                <a:solidFill>
                  <a:schemeClr val="bg1"/>
                </a:solidFill>
              </a:rPr>
              <a:t>脚本和</a:t>
            </a:r>
            <a:r>
              <a:rPr lang="en-US" altLang="zh-CN">
                <a:solidFill>
                  <a:schemeClr val="bg1"/>
                </a:solidFill>
              </a:rPr>
              <a:t>pipeline</a:t>
            </a:r>
            <a:r>
              <a:rPr lang="zh-CN" altLang="en-US">
                <a:solidFill>
                  <a:schemeClr val="bg1"/>
                </a:solidFill>
              </a:rPr>
              <a:t>耗时</a:t>
            </a:r>
            <a:r>
              <a:rPr lang="zh-CN" altLang="en-US">
                <a:solidFill>
                  <a:schemeClr val="bg1"/>
                </a:solidFill>
              </a:rPr>
              <a:t>接近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同时具备原子性，最终使用</a:t>
            </a:r>
            <a:r>
              <a:rPr lang="en-US" altLang="zh-CN">
                <a:solidFill>
                  <a:schemeClr val="bg1"/>
                </a:solidFill>
              </a:rPr>
              <a:t>lua</a:t>
            </a:r>
            <a:r>
              <a:rPr lang="zh-CN" altLang="en-US">
                <a:solidFill>
                  <a:schemeClr val="bg1"/>
                </a:solidFill>
              </a:rPr>
              <a:t>脚本</a:t>
            </a:r>
            <a:r>
              <a:rPr lang="zh-CN" altLang="en-US">
                <a:solidFill>
                  <a:schemeClr val="bg1"/>
                </a:solidFill>
              </a:rPr>
              <a:t>实现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/>
          <p:nvPr/>
        </p:nvSpPr>
        <p:spPr>
          <a:xfrm>
            <a:off x="0" y="2000099"/>
            <a:ext cx="6776358" cy="216028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6873343" y="3578420"/>
            <a:ext cx="5318657" cy="58196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3343" y="2000099"/>
            <a:ext cx="2605287" cy="1461246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6713" y="2000099"/>
            <a:ext cx="2605287" cy="1461246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66961" y="2722600"/>
            <a:ext cx="7095493" cy="7385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>
              <a:buFontTx/>
              <a:buNone/>
            </a:pPr>
            <a:r>
              <a:rPr lang="en-US" altLang="zh-CN" sz="4800" dirty="0">
                <a:solidFill>
                  <a:srgbClr val="2E2E2E"/>
                </a:solidFill>
                <a:sym typeface="+mn-ea"/>
              </a:rPr>
              <a:t>Zset</a:t>
            </a:r>
            <a:r>
              <a:rPr lang="zh-CN" altLang="en-US" sz="4800" dirty="0">
                <a:solidFill>
                  <a:srgbClr val="2E2E2E"/>
                </a:solidFill>
                <a:sym typeface="+mn-ea"/>
              </a:rPr>
              <a:t>数据结构</a:t>
            </a:r>
            <a:r>
              <a:rPr lang="zh-CN" altLang="en-US" sz="4800" dirty="0">
                <a:solidFill>
                  <a:srgbClr val="2E2E2E"/>
                </a:solidFill>
                <a:sym typeface="+mn-ea"/>
              </a:rPr>
              <a:t>分析</a:t>
            </a:r>
            <a:endParaRPr lang="zh-CN" altLang="en-US" sz="4800" dirty="0">
              <a:solidFill>
                <a:srgbClr val="2E2E2E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730" y="227965"/>
            <a:ext cx="624268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>
              <a:buFontTx/>
              <a:buNone/>
            </a:pPr>
            <a:r>
              <a:rPr lang="en-US" altLang="zh-CN" sz="3200" dirty="0">
                <a:solidFill>
                  <a:srgbClr val="2E2E2E"/>
                </a:solidFill>
                <a:sym typeface="+mn-ea"/>
              </a:rPr>
              <a:t>Zset</a:t>
            </a:r>
            <a:r>
              <a:rPr lang="zh-CN" altLang="en-US" sz="3200" dirty="0">
                <a:solidFill>
                  <a:srgbClr val="2E2E2E"/>
                </a:solidFill>
                <a:sym typeface="+mn-ea"/>
              </a:rPr>
              <a:t>数据结构分析</a:t>
            </a:r>
            <a:endParaRPr lang="zh-CN" altLang="en-US" sz="3200" dirty="0">
              <a:solidFill>
                <a:srgbClr val="2E2E2E"/>
              </a:solidFill>
              <a:sym typeface="华文隶书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4.1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8520" y="1693545"/>
            <a:ext cx="989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zset</a:t>
            </a:r>
            <a:r>
              <a:rPr lang="zh-CN" altLang="en-US">
                <a:solidFill>
                  <a:schemeClr val="bg1"/>
                </a:solidFill>
              </a:rPr>
              <a:t>实质是一种可以进行二分查找的有序链表。跳表在原有的有序链表上增加了多级索引，通过索引来实现快速查询。跳表不仅能提高搜索性能，同时也可以提高插入和删除操作的性能。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8520" y="5125720"/>
            <a:ext cx="10234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以查找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为例，先在索引层遍历。</a:t>
            </a:r>
            <a:r>
              <a:rPr lang="en-US" altLang="zh-CN">
                <a:solidFill>
                  <a:schemeClr val="bg1"/>
                </a:solidFill>
              </a:rPr>
              <a:t>7</a:t>
            </a:r>
            <a:r>
              <a:rPr lang="zh-CN" altLang="en-US">
                <a:solidFill>
                  <a:schemeClr val="bg1"/>
                </a:solidFill>
              </a:rPr>
              <a:t>找到</a:t>
            </a:r>
            <a:r>
              <a:rPr lang="en-US" altLang="zh-CN">
                <a:solidFill>
                  <a:schemeClr val="bg1"/>
                </a:solidFill>
              </a:rPr>
              <a:t>9</a:t>
            </a:r>
            <a:r>
              <a:rPr lang="zh-CN" altLang="en-US">
                <a:solidFill>
                  <a:schemeClr val="bg1"/>
                </a:solidFill>
              </a:rPr>
              <a:t>发现下一个节点是</a:t>
            </a:r>
            <a:r>
              <a:rPr lang="en-US" altLang="zh-CN">
                <a:solidFill>
                  <a:schemeClr val="bg1"/>
                </a:solidFill>
              </a:rPr>
              <a:t>13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down</a:t>
            </a:r>
            <a:r>
              <a:rPr lang="zh-CN" altLang="en-US">
                <a:solidFill>
                  <a:schemeClr val="bg1"/>
                </a:solidFill>
              </a:rPr>
              <a:t>往下找，过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个节点找到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。总共</a:t>
            </a:r>
            <a:r>
              <a:rPr lang="en-US" altLang="zh-CN">
                <a:solidFill>
                  <a:schemeClr val="bg1"/>
                </a:solidFill>
              </a:rPr>
              <a:t>8</a:t>
            </a:r>
            <a:r>
              <a:rPr lang="zh-CN" altLang="en-US">
                <a:solidFill>
                  <a:schemeClr val="bg1"/>
                </a:solidFill>
              </a:rPr>
              <a:t>个节点。原始链表需要</a:t>
            </a:r>
            <a:r>
              <a:rPr lang="en-US" altLang="zh-CN">
                <a:solidFill>
                  <a:schemeClr val="bg1"/>
                </a:solidFill>
              </a:rPr>
              <a:t>12</a:t>
            </a:r>
            <a:r>
              <a:rPr lang="zh-CN" altLang="en-US">
                <a:solidFill>
                  <a:schemeClr val="bg1"/>
                </a:solidFill>
              </a:rPr>
              <a:t>个</a:t>
            </a:r>
            <a:r>
              <a:rPr lang="zh-CN" altLang="en-US">
                <a:solidFill>
                  <a:schemeClr val="bg1"/>
                </a:solidFill>
              </a:rPr>
              <a:t>节点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80" y="2453640"/>
            <a:ext cx="9702800" cy="2438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7880" y="933450"/>
            <a:ext cx="99783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Redis 有序集合（Sorted Set）内部编码有 ziplist 和 skiplist 两种实现方式，其中 ziplist 编码性能和值的长度以及成员个数相关，Redis也提供了对应的参数用于调整 ziplist 长度和元素大小。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Freeform 12"/>
          <p:cNvSpPr/>
          <p:nvPr/>
        </p:nvSpPr>
        <p:spPr>
          <a:xfrm>
            <a:off x="0" y="1270"/>
            <a:ext cx="3871595" cy="685546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569" y="0"/>
              </a:cxn>
              <a:cxn ang="0">
                <a:pos x="2669084" y="140019"/>
              </a:cxn>
              <a:cxn ang="0">
                <a:pos x="2669084" y="2784313"/>
              </a:cxn>
              <a:cxn ang="0">
                <a:pos x="2529569" y="2924332"/>
              </a:cxn>
              <a:cxn ang="0">
                <a:pos x="0" y="2924332"/>
              </a:cxn>
              <a:cxn ang="0">
                <a:pos x="0" y="0"/>
              </a:cxn>
            </a:cxnLst>
            <a:rect l="0" t="0" r="0" b="0"/>
            <a:pathLst>
              <a:path w="3501" h="3822">
                <a:moveTo>
                  <a:pt x="0" y="0"/>
                </a:moveTo>
                <a:lnTo>
                  <a:pt x="3318" y="0"/>
                </a:lnTo>
                <a:cubicBezTo>
                  <a:pt x="3419" y="0"/>
                  <a:pt x="3501" y="83"/>
                  <a:pt x="3501" y="183"/>
                </a:cubicBezTo>
                <a:lnTo>
                  <a:pt x="3501" y="3639"/>
                </a:lnTo>
                <a:cubicBezTo>
                  <a:pt x="3501" y="3740"/>
                  <a:pt x="3419" y="3822"/>
                  <a:pt x="3318" y="3822"/>
                </a:cubicBezTo>
                <a:lnTo>
                  <a:pt x="0" y="382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002112" y="1339"/>
            <a:ext cx="145993" cy="6855322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4822" y="1349788"/>
            <a:ext cx="14033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rgbClr val="2E2E2E"/>
                </a:solidFill>
                <a:latin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rgbClr val="2E2E2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35294" y="2116084"/>
            <a:ext cx="1180639" cy="369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2E2E2E"/>
                </a:solidFill>
                <a:latin typeface="微软雅黑" panose="020B0503020204020204" pitchFamily="34" charset="-122"/>
              </a:rPr>
              <a:t>Contents</a:t>
            </a:r>
            <a:endParaRPr lang="zh-CN" altLang="en-US" sz="1800" dirty="0">
              <a:solidFill>
                <a:srgbClr val="2E2E2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4" name="Freeform 11"/>
          <p:cNvSpPr/>
          <p:nvPr/>
        </p:nvSpPr>
        <p:spPr>
          <a:xfrm>
            <a:off x="5151013" y="1317617"/>
            <a:ext cx="891827" cy="112668"/>
          </a:xfrm>
          <a:custGeom>
            <a:avLst/>
            <a:gdLst/>
            <a:ahLst/>
            <a:cxnLst>
              <a:cxn ang="0">
                <a:pos x="85667" y="0"/>
              </a:cxn>
              <a:cxn ang="0">
                <a:pos x="806508" y="0"/>
              </a:cxn>
              <a:cxn ang="0">
                <a:pos x="892175" y="112713"/>
              </a:cxn>
              <a:cxn ang="0">
                <a:pos x="0" y="112713"/>
              </a:cxn>
              <a:cxn ang="0">
                <a:pos x="85667" y="0"/>
              </a:cxn>
            </a:cxnLst>
            <a:rect l="0" t="0" r="0" b="0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5" name="Freeform 10"/>
          <p:cNvSpPr/>
          <p:nvPr/>
        </p:nvSpPr>
        <p:spPr>
          <a:xfrm>
            <a:off x="4987565" y="1414417"/>
            <a:ext cx="5765135" cy="701401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6" name="Rectangle 12"/>
          <p:cNvSpPr/>
          <p:nvPr/>
        </p:nvSpPr>
        <p:spPr>
          <a:xfrm>
            <a:off x="5236705" y="1317617"/>
            <a:ext cx="720444" cy="737899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7" name="Freeform 11"/>
          <p:cNvSpPr/>
          <p:nvPr/>
        </p:nvSpPr>
        <p:spPr>
          <a:xfrm>
            <a:off x="5151013" y="2337981"/>
            <a:ext cx="891827" cy="112669"/>
          </a:xfrm>
          <a:custGeom>
            <a:avLst/>
            <a:gdLst/>
            <a:ahLst/>
            <a:cxnLst>
              <a:cxn ang="0">
                <a:pos x="85667" y="0"/>
              </a:cxn>
              <a:cxn ang="0">
                <a:pos x="806508" y="0"/>
              </a:cxn>
              <a:cxn ang="0">
                <a:pos x="892175" y="112713"/>
              </a:cxn>
              <a:cxn ang="0">
                <a:pos x="0" y="112713"/>
              </a:cxn>
              <a:cxn ang="0">
                <a:pos x="85667" y="0"/>
              </a:cxn>
            </a:cxnLst>
            <a:rect l="0" t="0" r="0" b="0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8" name="Freeform 10"/>
          <p:cNvSpPr/>
          <p:nvPr/>
        </p:nvSpPr>
        <p:spPr>
          <a:xfrm>
            <a:off x="4987565" y="2425260"/>
            <a:ext cx="5765135" cy="701401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79" name="Rectangle 12"/>
          <p:cNvSpPr/>
          <p:nvPr/>
        </p:nvSpPr>
        <p:spPr>
          <a:xfrm>
            <a:off x="5236705" y="2337980"/>
            <a:ext cx="720444" cy="737900"/>
          </a:xfrm>
          <a:prstGeom prst="rect">
            <a:avLst/>
          </a:prstGeom>
          <a:solidFill>
            <a:srgbClr val="2E2E2E"/>
          </a:soli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0" name="Freeform 11"/>
          <p:cNvSpPr/>
          <p:nvPr/>
        </p:nvSpPr>
        <p:spPr>
          <a:xfrm>
            <a:off x="5151013" y="3334542"/>
            <a:ext cx="891827" cy="112669"/>
          </a:xfrm>
          <a:custGeom>
            <a:avLst/>
            <a:gdLst/>
            <a:ahLst/>
            <a:cxnLst>
              <a:cxn ang="0">
                <a:pos x="85667" y="0"/>
              </a:cxn>
              <a:cxn ang="0">
                <a:pos x="806508" y="0"/>
              </a:cxn>
              <a:cxn ang="0">
                <a:pos x="892175" y="112713"/>
              </a:cxn>
              <a:cxn ang="0">
                <a:pos x="0" y="112713"/>
              </a:cxn>
              <a:cxn ang="0">
                <a:pos x="85667" y="0"/>
              </a:cxn>
            </a:cxnLst>
            <a:rect l="0" t="0" r="0" b="0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1" name="Freeform 10"/>
          <p:cNvSpPr/>
          <p:nvPr/>
        </p:nvSpPr>
        <p:spPr>
          <a:xfrm>
            <a:off x="4987565" y="3423407"/>
            <a:ext cx="5765135" cy="701401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2" name="Rectangle 12"/>
          <p:cNvSpPr/>
          <p:nvPr/>
        </p:nvSpPr>
        <p:spPr>
          <a:xfrm>
            <a:off x="5236705" y="3334541"/>
            <a:ext cx="720444" cy="7379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3" name="Freeform 11"/>
          <p:cNvSpPr/>
          <p:nvPr/>
        </p:nvSpPr>
        <p:spPr>
          <a:xfrm>
            <a:off x="5151013" y="4343797"/>
            <a:ext cx="891827" cy="112669"/>
          </a:xfrm>
          <a:custGeom>
            <a:avLst/>
            <a:gdLst/>
            <a:ahLst/>
            <a:cxnLst>
              <a:cxn ang="0">
                <a:pos x="85667" y="0"/>
              </a:cxn>
              <a:cxn ang="0">
                <a:pos x="806508" y="0"/>
              </a:cxn>
              <a:cxn ang="0">
                <a:pos x="892175" y="112713"/>
              </a:cxn>
              <a:cxn ang="0">
                <a:pos x="0" y="112713"/>
              </a:cxn>
              <a:cxn ang="0">
                <a:pos x="85667" y="0"/>
              </a:cxn>
            </a:cxnLst>
            <a:rect l="0" t="0" r="0" b="0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4" name="Freeform 10"/>
          <p:cNvSpPr/>
          <p:nvPr/>
        </p:nvSpPr>
        <p:spPr>
          <a:xfrm>
            <a:off x="4987565" y="4432663"/>
            <a:ext cx="5765135" cy="701401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5" name="Rectangle 12"/>
          <p:cNvSpPr/>
          <p:nvPr/>
        </p:nvSpPr>
        <p:spPr>
          <a:xfrm>
            <a:off x="5236705" y="4343797"/>
            <a:ext cx="720444" cy="737900"/>
          </a:xfrm>
          <a:prstGeom prst="rect">
            <a:avLst/>
          </a:prstGeom>
          <a:solidFill>
            <a:srgbClr val="2E2E2E"/>
          </a:soli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04755" y="1442980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2E2E2E"/>
                </a:solidFill>
                <a:latin typeface="+mn-ea"/>
                <a:ea typeface="+mn-ea"/>
              </a:rPr>
              <a:t>商城</a:t>
            </a:r>
            <a:r>
              <a:rPr lang="zh-CN" altLang="en-US" sz="3200" dirty="0" smtClean="0">
                <a:solidFill>
                  <a:srgbClr val="2E2E2E"/>
                </a:solidFill>
                <a:latin typeface="+mn-ea"/>
                <a:ea typeface="+mn-ea"/>
              </a:rPr>
              <a:t>中心背景分析</a:t>
            </a:r>
            <a:endParaRPr lang="zh-CN" altLang="en-US" sz="3200" dirty="0">
              <a:solidFill>
                <a:srgbClr val="2E2E2E"/>
              </a:solidFill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43026" y="1360463"/>
            <a:ext cx="499868" cy="7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2E2E2E"/>
                </a:solidFill>
                <a:latin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rgbClr val="2E2E2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04755" y="2430019"/>
            <a:ext cx="34340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zh-CN" altLang="en-US" sz="3200" dirty="0" smtClean="0">
                <a:solidFill>
                  <a:srgbClr val="2E2E2E"/>
                </a:solidFill>
                <a:sym typeface="+mn-ea"/>
              </a:rPr>
              <a:t>商品数据存储</a:t>
            </a:r>
            <a:r>
              <a:rPr lang="zh-CN" altLang="en-US" sz="3200" dirty="0" smtClean="0">
                <a:solidFill>
                  <a:srgbClr val="2E2E2E"/>
                </a:solidFill>
                <a:sym typeface="+mn-ea"/>
              </a:rPr>
              <a:t>方案</a:t>
            </a:r>
            <a:endParaRPr lang="zh-CN" altLang="en-US" sz="3200" dirty="0" smtClean="0">
              <a:solidFill>
                <a:srgbClr val="2E2E2E"/>
              </a:solidFill>
              <a:sym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43026" y="2357023"/>
            <a:ext cx="499868" cy="7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04755" y="3482122"/>
            <a:ext cx="406654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dirty="0">
                <a:solidFill>
                  <a:srgbClr val="2E2E2E"/>
                </a:solidFill>
              </a:rPr>
              <a:t>Redis</a:t>
            </a:r>
            <a:r>
              <a:rPr lang="zh-CN" altLang="en-US" sz="3200" dirty="0">
                <a:solidFill>
                  <a:srgbClr val="2E2E2E"/>
                </a:solidFill>
              </a:rPr>
              <a:t>轻量级搜索</a:t>
            </a:r>
            <a:r>
              <a:rPr lang="zh-CN" altLang="en-US" sz="3200" dirty="0">
                <a:solidFill>
                  <a:srgbClr val="2E2E2E"/>
                </a:solidFill>
              </a:rPr>
              <a:t>引擎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43026" y="3355171"/>
            <a:ext cx="499868" cy="7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2E2E2E"/>
                </a:solidFill>
                <a:latin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rgbClr val="2E2E2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04755" y="4489790"/>
            <a:ext cx="341185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2E2E2E"/>
                </a:solidFill>
                <a:sym typeface="+mn-ea"/>
              </a:rPr>
              <a:t>Zset</a:t>
            </a:r>
            <a:r>
              <a:rPr lang="zh-CN" altLang="en-US" sz="3200" dirty="0" smtClean="0">
                <a:solidFill>
                  <a:srgbClr val="2E2E2E"/>
                </a:solidFill>
                <a:sym typeface="+mn-ea"/>
              </a:rPr>
              <a:t>数据结构</a:t>
            </a:r>
            <a:r>
              <a:rPr lang="zh-CN" altLang="en-US" sz="3200" dirty="0" smtClean="0">
                <a:solidFill>
                  <a:srgbClr val="2E2E2E"/>
                </a:solidFill>
                <a:sym typeface="+mn-ea"/>
              </a:rPr>
              <a:t>分析</a:t>
            </a:r>
            <a:endParaRPr lang="zh-CN" altLang="en-US" sz="3200" dirty="0" smtClean="0">
              <a:solidFill>
                <a:srgbClr val="2E2E2E"/>
              </a:solidFill>
              <a:sym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43026" y="4375535"/>
            <a:ext cx="499868" cy="7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F8F8F8"/>
                </a:solidFill>
                <a:latin typeface="微软雅黑" panose="020B0503020204020204" pitchFamily="34" charset="-122"/>
              </a:rPr>
              <a:t>4</a:t>
            </a:r>
            <a:endParaRPr lang="zh-CN" altLang="en-US" sz="4000" b="1" dirty="0">
              <a:solidFill>
                <a:srgbClr val="F8F8F8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Freeform 11"/>
          <p:cNvSpPr/>
          <p:nvPr/>
        </p:nvSpPr>
        <p:spPr>
          <a:xfrm>
            <a:off x="5151013" y="5302407"/>
            <a:ext cx="891827" cy="112669"/>
          </a:xfrm>
          <a:custGeom>
            <a:avLst/>
            <a:gdLst/>
            <a:ahLst/>
            <a:cxnLst>
              <a:cxn ang="0">
                <a:pos x="85667" y="0"/>
              </a:cxn>
              <a:cxn ang="0">
                <a:pos x="806508" y="0"/>
              </a:cxn>
              <a:cxn ang="0">
                <a:pos x="892175" y="112713"/>
              </a:cxn>
              <a:cxn ang="0">
                <a:pos x="0" y="112713"/>
              </a:cxn>
              <a:cxn ang="0">
                <a:pos x="85667" y="0"/>
              </a:cxn>
            </a:cxnLst>
            <a:rect l="0" t="0" r="0" b="0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8" name="Freeform 10"/>
          <p:cNvSpPr/>
          <p:nvPr/>
        </p:nvSpPr>
        <p:spPr>
          <a:xfrm>
            <a:off x="4987565" y="5391272"/>
            <a:ext cx="5765135" cy="701401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5236705" y="5302406"/>
            <a:ext cx="720444" cy="7379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10" name="TextBox 92"/>
          <p:cNvSpPr txBox="1"/>
          <p:nvPr/>
        </p:nvSpPr>
        <p:spPr>
          <a:xfrm>
            <a:off x="6004755" y="5449987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2E2E2E"/>
                </a:solidFill>
              </a:rPr>
              <a:t>回顾总结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sp>
        <p:nvSpPr>
          <p:cNvPr id="11" name="TextBox 93"/>
          <p:cNvSpPr txBox="1"/>
          <p:nvPr/>
        </p:nvSpPr>
        <p:spPr>
          <a:xfrm>
            <a:off x="5343026" y="5323036"/>
            <a:ext cx="5003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4000" b="1" dirty="0">
                <a:solidFill>
                  <a:srgbClr val="2E2E2E"/>
                </a:solidFill>
                <a:latin typeface="微软雅黑" panose="020B0503020204020204" pitchFamily="34" charset="-122"/>
              </a:rPr>
              <a:t>5</a:t>
            </a:r>
            <a:endParaRPr lang="en-US" altLang="zh-CN" sz="4000" b="1" dirty="0">
              <a:solidFill>
                <a:srgbClr val="2E2E2E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/>
      <p:bldP spid="102" grpId="0"/>
      <p:bldP spid="76" grpId="0" bldLvl="0" animBg="1"/>
      <p:bldP spid="79" grpId="0" bldLvl="0" animBg="1"/>
      <p:bldP spid="82" grpId="0" bldLvl="0" animBg="1"/>
      <p:bldP spid="85" grpId="0" bldLvl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" grpId="0" bldLvl="0" animBg="1"/>
      <p:bldP spid="10" grpId="0"/>
      <p:bldP spid="11" grpId="0"/>
      <p:bldP spid="513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730" y="227965"/>
            <a:ext cx="624268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zset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底层数据结构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分析</a:t>
            </a:r>
            <a:endParaRPr lang="zh-CN" altLang="en-US" sz="3200" dirty="0">
              <a:solidFill>
                <a:srgbClr val="2E2E2E"/>
              </a:solidFill>
              <a:sym typeface="华文隶书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4.1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5285" y="1470025"/>
            <a:ext cx="47097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上面举得例子中的数据量不大，所以即便加了索引，查找的效率提升的也不是很明显，下面通过一个64结点的链表来更加直观的感受下索引提升查找效率，如图所示，建立了五级索引。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25285" y="3185795"/>
            <a:ext cx="4955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从图中我们可以看出来，原来没有索引的时候，查找62需要遍历62个结点，现在只需要遍历11个结点即可，速度提高了很多。那么，如果当链表的长度为10000、10000000时，通过构件索引之后，查找的效率就会提升的非常明显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765" y="4253865"/>
            <a:ext cx="5431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跳表查找任意数据的时间复杂度为O(logn)，这个查找的时间复杂度和二分查找是一样的，但是我们却是基于单链表这种数据结构实现的。不过，天下没有免费的午餐，这种查找效率的提升是建立在很多级索引之上的，即空间换时间的思想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45605" y="4977765"/>
            <a:ext cx="4156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这几级索引点总和为：n/2 + n/4 + n/8 + ... + 8 + 4 + 2 = n - 2。所以跳表的空间复杂度为O(n)。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470025"/>
            <a:ext cx="5194300" cy="229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88110" y="237490"/>
            <a:ext cx="624268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zset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底层数据结构</a:t>
            </a:r>
            <a:r>
              <a:rPr lang="zh-CN" altLang="en-US" sz="3200" dirty="0">
                <a:solidFill>
                  <a:srgbClr val="2E2E2E"/>
                </a:solidFill>
                <a:sym typeface="华文隶书" panose="02010800040101010101" pitchFamily="2" charset="-122"/>
              </a:rPr>
              <a:t>分析</a:t>
            </a:r>
            <a:endParaRPr lang="zh-CN" altLang="en-US" sz="3200" dirty="0">
              <a:solidFill>
                <a:srgbClr val="2E2E2E"/>
              </a:solidFill>
              <a:sym typeface="华文隶书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4.1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75065" y="128968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当我们不断地往跳表中插入数据时，我们如果不更新索引，就有可能出现某2个索引节点之间的数据非常多的情况，在极端情况下，跳表还会退化成单链表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575" y="5199380"/>
            <a:ext cx="10400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当我们往跳表中插入数据的时候，我们可以通过一个随机函数，来决定这个结点插入到哪几级索引层中，比如随机函数生成了值K，那我们就将这个结点添加到第一级到第K级这个K级索引中。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430020"/>
            <a:ext cx="8199120" cy="2625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9575" y="4277360"/>
            <a:ext cx="10057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作为一种动态数据结构，我们需要某种手段来维护索引与原始链表大小之间的平衡，也就是说，如果链表中的结点多了，索引结点就相应地增加一些，避免复杂度退化，以及查找、插入和删除操作性能的下降。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/>
          <p:nvPr/>
        </p:nvSpPr>
        <p:spPr>
          <a:xfrm>
            <a:off x="0" y="2000099"/>
            <a:ext cx="6776358" cy="216028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6873343" y="3578420"/>
            <a:ext cx="5318657" cy="58196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3343" y="2000099"/>
            <a:ext cx="2605287" cy="1461246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6713" y="2000099"/>
            <a:ext cx="2605287" cy="1461246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12951" y="2562411"/>
            <a:ext cx="8021079" cy="10153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>
                <a:solidFill>
                  <a:srgbClr val="2E2E2E"/>
                </a:solidFill>
                <a:latin typeface="微软雅黑" panose="020B0503020204020204" pitchFamily="34" charset="-122"/>
                <a:cs typeface="宋体" pitchFamily="2" charset="-122"/>
              </a:rPr>
              <a:t>回顾总结</a:t>
            </a:r>
            <a:endParaRPr lang="zh-CN" altLang="en-US" sz="6600" b="1" dirty="0">
              <a:solidFill>
                <a:srgbClr val="2E2E2E"/>
              </a:solidFill>
              <a:latin typeface="微软雅黑" panose="020B0503020204020204" pitchFamily="34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1395730" y="227965"/>
            <a:ext cx="447992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E2E2E"/>
                </a:solidFill>
              </a:rPr>
              <a:t>回顾商城中心整体</a:t>
            </a:r>
            <a:r>
              <a:rPr lang="zh-CN" altLang="en-US" sz="3200" dirty="0">
                <a:solidFill>
                  <a:srgbClr val="2E2E2E"/>
                </a:solidFill>
              </a:rPr>
              <a:t>设计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5.1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2176780"/>
            <a:ext cx="3183890" cy="3316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0130" y="1227455"/>
            <a:ext cx="831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结合商品数据访问流量大、数据总量少的特点，搭建基础数据本地缓存。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利用</a:t>
            </a:r>
            <a:r>
              <a:rPr lang="en-US" altLang="zh-CN" sz="2000">
                <a:solidFill>
                  <a:schemeClr val="bg1"/>
                </a:solidFill>
              </a:rPr>
              <a:t>redis</a:t>
            </a:r>
            <a:r>
              <a:rPr lang="zh-CN" altLang="en-US" sz="2000">
                <a:solidFill>
                  <a:schemeClr val="bg1"/>
                </a:solidFill>
              </a:rPr>
              <a:t>集合做反向索引聚合实现列表</a:t>
            </a:r>
            <a:r>
              <a:rPr lang="zh-CN" altLang="en-US" sz="2000">
                <a:solidFill>
                  <a:schemeClr val="bg1"/>
                </a:solidFill>
              </a:rPr>
              <a:t>查询搜索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55" y="2176780"/>
            <a:ext cx="6846570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00440" y="1067576"/>
            <a:ext cx="8074484" cy="1003580"/>
            <a:chOff x="3300440" y="1067576"/>
            <a:chExt cx="8074484" cy="1003580"/>
          </a:xfrm>
        </p:grpSpPr>
        <p:sp>
          <p:nvSpPr>
            <p:cNvPr id="8" name="矩形 7"/>
            <p:cNvSpPr/>
            <p:nvPr/>
          </p:nvSpPr>
          <p:spPr bwMode="auto">
            <a:xfrm>
              <a:off x="3300440" y="1067576"/>
              <a:ext cx="8074484" cy="10035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6" name="TextBox 17"/>
            <p:cNvSpPr txBox="1"/>
            <p:nvPr/>
          </p:nvSpPr>
          <p:spPr>
            <a:xfrm>
              <a:off x="3739225" y="1230771"/>
              <a:ext cx="738378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605958"/>
                  </a:solidFill>
                  <a:latin typeface="微软雅黑" panose="020B0503020204020204" pitchFamily="34" charset="-122"/>
                </a:rPr>
                <a:t>技术方案选型需要结合使用业务场景。没有固定</a:t>
              </a:r>
              <a:r>
                <a:rPr lang="zh-CN" altLang="en-US" sz="2000" dirty="0">
                  <a:solidFill>
                    <a:srgbClr val="605958"/>
                  </a:solidFill>
                  <a:latin typeface="微软雅黑" panose="020B0503020204020204" pitchFamily="34" charset="-122"/>
                </a:rPr>
                <a:t>答案，只有最合适</a:t>
              </a:r>
              <a:r>
                <a:rPr lang="zh-CN" altLang="en-US" sz="2000" dirty="0">
                  <a:solidFill>
                    <a:srgbClr val="605958"/>
                  </a:solidFill>
                  <a:latin typeface="微软雅黑" panose="020B0503020204020204" pitchFamily="34" charset="-122"/>
                </a:rPr>
                <a:t>的</a:t>
              </a:r>
              <a:endParaRPr lang="zh-CN" altLang="en-US" sz="2000" dirty="0">
                <a:solidFill>
                  <a:srgbClr val="605958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300440" y="2368841"/>
            <a:ext cx="8074484" cy="1003580"/>
            <a:chOff x="3300440" y="2368841"/>
            <a:chExt cx="8074484" cy="1003580"/>
          </a:xfrm>
        </p:grpSpPr>
        <p:sp>
          <p:nvSpPr>
            <p:cNvPr id="11" name="矩形 10"/>
            <p:cNvSpPr/>
            <p:nvPr/>
          </p:nvSpPr>
          <p:spPr bwMode="auto">
            <a:xfrm>
              <a:off x="3300440" y="2368841"/>
              <a:ext cx="8074484" cy="10035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3804233" y="2516871"/>
              <a:ext cx="719705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605958"/>
                  </a:solidFill>
                  <a:latin typeface="微软雅黑" panose="020B0503020204020204" pitchFamily="34" charset="-122"/>
                </a:rPr>
                <a:t>使用不同实现方式，做数据对比。尽量做到</a:t>
              </a:r>
              <a:r>
                <a:rPr lang="zh-CN" altLang="en-US" sz="2000" dirty="0">
                  <a:solidFill>
                    <a:srgbClr val="605958"/>
                  </a:solidFill>
                  <a:latin typeface="微软雅黑" panose="020B0503020204020204" pitchFamily="34" charset="-122"/>
                </a:rPr>
                <a:t>最优</a:t>
              </a:r>
              <a:endParaRPr lang="zh-CN" altLang="en-US" sz="2000" dirty="0">
                <a:solidFill>
                  <a:srgbClr val="60595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1395659" y="228128"/>
            <a:ext cx="381900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E2E2E"/>
                </a:solidFill>
              </a:rPr>
              <a:t>项目总结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sp>
        <p:nvSpPr>
          <p:cNvPr id="9" name="右箭头 5"/>
          <p:cNvSpPr/>
          <p:nvPr/>
        </p:nvSpPr>
        <p:spPr bwMode="auto">
          <a:xfrm>
            <a:off x="3228470" y="1370181"/>
            <a:ext cx="575764" cy="46158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302A28"/>
              </a:solidFill>
              <a:ea typeface="宋体" pitchFamily="2" charset="-122"/>
            </a:endParaRPr>
          </a:p>
        </p:txBody>
      </p:sp>
      <p:sp>
        <p:nvSpPr>
          <p:cNvPr id="12" name="右箭头 8"/>
          <p:cNvSpPr/>
          <p:nvPr/>
        </p:nvSpPr>
        <p:spPr bwMode="auto">
          <a:xfrm>
            <a:off x="3228470" y="2671446"/>
            <a:ext cx="575764" cy="46158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302A28"/>
              </a:solidFill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7228" y="1067576"/>
            <a:ext cx="2480253" cy="1003580"/>
            <a:chOff x="867228" y="1067576"/>
            <a:chExt cx="2480253" cy="1003580"/>
          </a:xfrm>
        </p:grpSpPr>
        <p:sp>
          <p:nvSpPr>
            <p:cNvPr id="10" name="矩形 9"/>
            <p:cNvSpPr/>
            <p:nvPr/>
          </p:nvSpPr>
          <p:spPr bwMode="auto">
            <a:xfrm>
              <a:off x="867228" y="1067576"/>
              <a:ext cx="2480253" cy="10035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1243182" y="1346927"/>
              <a:ext cx="176920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结合</a:t>
              </a: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</a:rPr>
                <a:t>场景</a:t>
              </a:r>
              <a:endPara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7228" y="2368841"/>
            <a:ext cx="2480253" cy="1003580"/>
            <a:chOff x="867228" y="2368841"/>
            <a:chExt cx="2480253" cy="1003580"/>
          </a:xfrm>
        </p:grpSpPr>
        <p:sp>
          <p:nvSpPr>
            <p:cNvPr id="13" name="矩形 12"/>
            <p:cNvSpPr/>
            <p:nvPr/>
          </p:nvSpPr>
          <p:spPr bwMode="auto">
            <a:xfrm>
              <a:off x="867228" y="2368841"/>
              <a:ext cx="2480253" cy="10035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7" name="TextBox 18"/>
            <p:cNvSpPr txBox="1"/>
            <p:nvPr/>
          </p:nvSpPr>
          <p:spPr>
            <a:xfrm>
              <a:off x="1285092" y="2486954"/>
              <a:ext cx="1769206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accent3"/>
                  </a:solidFill>
                  <a:latin typeface="+mj-ea"/>
                  <a:ea typeface="+mj-ea"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2E2E2E"/>
                  </a:solidFill>
                </a:rPr>
                <a:t>不同实现方式做</a:t>
              </a:r>
              <a:r>
                <a:rPr lang="zh-CN" altLang="en-US" sz="2400" dirty="0">
                  <a:solidFill>
                    <a:srgbClr val="2E2E2E"/>
                  </a:solidFill>
                </a:rPr>
                <a:t>对比</a:t>
              </a:r>
              <a:endParaRPr lang="zh-CN" altLang="en-US" sz="2400" dirty="0">
                <a:solidFill>
                  <a:srgbClr val="2E2E2E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318453" y="173316"/>
            <a:ext cx="1016096" cy="64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3.3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1" y="1269257"/>
            <a:ext cx="12192000" cy="307696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0" name="Freeform 5"/>
          <p:cNvSpPr/>
          <p:nvPr/>
        </p:nvSpPr>
        <p:spPr>
          <a:xfrm>
            <a:off x="2832582" y="2875180"/>
            <a:ext cx="2053423" cy="1399628"/>
          </a:xfrm>
          <a:custGeom>
            <a:avLst/>
            <a:gdLst/>
            <a:ahLst/>
            <a:cxnLst>
              <a:cxn ang="0">
                <a:pos x="134178" y="0"/>
              </a:cxn>
              <a:cxn ang="0">
                <a:pos x="1921181" y="0"/>
              </a:cxn>
              <a:cxn ang="0">
                <a:pos x="2054596" y="134640"/>
              </a:cxn>
              <a:cxn ang="0">
                <a:pos x="2054596" y="1266077"/>
              </a:cxn>
              <a:cxn ang="0">
                <a:pos x="1921181" y="1400717"/>
              </a:cxn>
              <a:cxn ang="0">
                <a:pos x="134178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4178" y="0"/>
              </a:cxn>
            </a:cxnLst>
            <a:rect l="0" t="0" r="0" b="0"/>
            <a:pathLst>
              <a:path w="2695" h="1831">
                <a:moveTo>
                  <a:pt x="176" y="0"/>
                </a:moveTo>
                <a:lnTo>
                  <a:pt x="2520" y="0"/>
                </a:lnTo>
                <a:cubicBezTo>
                  <a:pt x="2616" y="0"/>
                  <a:pt x="2695" y="79"/>
                  <a:pt x="2695" y="176"/>
                </a:cubicBezTo>
                <a:lnTo>
                  <a:pt x="2695" y="1655"/>
                </a:lnTo>
                <a:cubicBezTo>
                  <a:pt x="2695" y="1752"/>
                  <a:pt x="2616" y="1831"/>
                  <a:pt x="2520" y="1831"/>
                </a:cubicBezTo>
                <a:lnTo>
                  <a:pt x="176" y="1831"/>
                </a:lnTo>
                <a:cubicBezTo>
                  <a:pt x="80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80" y="0"/>
                  <a:pt x="176" y="0"/>
                </a:cubicBezTo>
                <a:close/>
              </a:path>
            </a:pathLst>
          </a:custGeom>
          <a:blipFill rotWithShape="1">
            <a:blip r:embed="rId2" cstate="screen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1" name="Freeform 6"/>
          <p:cNvSpPr/>
          <p:nvPr/>
        </p:nvSpPr>
        <p:spPr>
          <a:xfrm>
            <a:off x="5022477" y="1351775"/>
            <a:ext cx="2053423" cy="1398041"/>
          </a:xfrm>
          <a:custGeom>
            <a:avLst/>
            <a:gdLst/>
            <a:ahLst/>
            <a:cxnLst>
              <a:cxn ang="0">
                <a:pos x="134178" y="0"/>
              </a:cxn>
              <a:cxn ang="0">
                <a:pos x="1920418" y="0"/>
              </a:cxn>
              <a:cxn ang="0">
                <a:pos x="2054596" y="134562"/>
              </a:cxn>
              <a:cxn ang="0">
                <a:pos x="2054596" y="1265344"/>
              </a:cxn>
              <a:cxn ang="0">
                <a:pos x="1920418" y="1399142"/>
              </a:cxn>
              <a:cxn ang="0">
                <a:pos x="134178" y="1399142"/>
              </a:cxn>
              <a:cxn ang="0">
                <a:pos x="0" y="1265344"/>
              </a:cxn>
              <a:cxn ang="0">
                <a:pos x="0" y="134562"/>
              </a:cxn>
              <a:cxn ang="0">
                <a:pos x="134178" y="0"/>
              </a:cxn>
            </a:cxnLst>
            <a:rect l="0" t="0" r="0" b="0"/>
            <a:pathLst>
              <a:path w="2695" h="1830">
                <a:moveTo>
                  <a:pt x="176" y="0"/>
                </a:moveTo>
                <a:lnTo>
                  <a:pt x="2519" y="0"/>
                </a:lnTo>
                <a:cubicBezTo>
                  <a:pt x="2616" y="0"/>
                  <a:pt x="2695" y="79"/>
                  <a:pt x="2695" y="176"/>
                </a:cubicBezTo>
                <a:lnTo>
                  <a:pt x="2695" y="1655"/>
                </a:lnTo>
                <a:cubicBezTo>
                  <a:pt x="2695" y="1751"/>
                  <a:pt x="2616" y="1830"/>
                  <a:pt x="2519" y="1830"/>
                </a:cubicBezTo>
                <a:lnTo>
                  <a:pt x="176" y="1830"/>
                </a:lnTo>
                <a:cubicBezTo>
                  <a:pt x="79" y="1830"/>
                  <a:pt x="0" y="1751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blipFill rotWithShape="1">
            <a:blip r:embed="rId3" cstate="screen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2" name="Freeform 7"/>
          <p:cNvSpPr/>
          <p:nvPr/>
        </p:nvSpPr>
        <p:spPr>
          <a:xfrm>
            <a:off x="7213958" y="1351775"/>
            <a:ext cx="2053423" cy="1398041"/>
          </a:xfrm>
          <a:custGeom>
            <a:avLst/>
            <a:gdLst/>
            <a:ahLst/>
            <a:cxnLst>
              <a:cxn ang="0">
                <a:pos x="133465" y="0"/>
              </a:cxn>
              <a:cxn ang="0">
                <a:pos x="1921131" y="0"/>
              </a:cxn>
              <a:cxn ang="0">
                <a:pos x="2054596" y="134562"/>
              </a:cxn>
              <a:cxn ang="0">
                <a:pos x="2054596" y="1265344"/>
              </a:cxn>
              <a:cxn ang="0">
                <a:pos x="1921131" y="1399142"/>
              </a:cxn>
              <a:cxn ang="0">
                <a:pos x="133465" y="1399142"/>
              </a:cxn>
              <a:cxn ang="0">
                <a:pos x="0" y="1265344"/>
              </a:cxn>
              <a:cxn ang="0">
                <a:pos x="0" y="134562"/>
              </a:cxn>
              <a:cxn ang="0">
                <a:pos x="133465" y="0"/>
              </a:cxn>
            </a:cxnLst>
            <a:rect l="0" t="0" r="0" b="0"/>
            <a:pathLst>
              <a:path w="2694" h="1830">
                <a:moveTo>
                  <a:pt x="175" y="0"/>
                </a:moveTo>
                <a:lnTo>
                  <a:pt x="2519" y="0"/>
                </a:lnTo>
                <a:cubicBezTo>
                  <a:pt x="2615" y="0"/>
                  <a:pt x="2694" y="79"/>
                  <a:pt x="2694" y="176"/>
                </a:cubicBezTo>
                <a:lnTo>
                  <a:pt x="2694" y="1655"/>
                </a:lnTo>
                <a:cubicBezTo>
                  <a:pt x="2694" y="1751"/>
                  <a:pt x="2615" y="1830"/>
                  <a:pt x="2519" y="1830"/>
                </a:cubicBezTo>
                <a:lnTo>
                  <a:pt x="175" y="1830"/>
                </a:lnTo>
                <a:cubicBezTo>
                  <a:pt x="79" y="1830"/>
                  <a:pt x="0" y="1751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solidFill>
            <a:srgbClr val="2E2E2E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3" name="Freeform 8"/>
          <p:cNvSpPr/>
          <p:nvPr/>
        </p:nvSpPr>
        <p:spPr>
          <a:xfrm>
            <a:off x="7213958" y="2875180"/>
            <a:ext cx="2053423" cy="1399628"/>
          </a:xfrm>
          <a:custGeom>
            <a:avLst/>
            <a:gdLst/>
            <a:ahLst/>
            <a:cxnLst>
              <a:cxn ang="0">
                <a:pos x="133465" y="0"/>
              </a:cxn>
              <a:cxn ang="0">
                <a:pos x="1921131" y="0"/>
              </a:cxn>
              <a:cxn ang="0">
                <a:pos x="2054596" y="134640"/>
              </a:cxn>
              <a:cxn ang="0">
                <a:pos x="2054596" y="1266077"/>
              </a:cxn>
              <a:cxn ang="0">
                <a:pos x="1921131" y="1400717"/>
              </a:cxn>
              <a:cxn ang="0">
                <a:pos x="133465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3465" y="0"/>
              </a:cxn>
            </a:cxnLst>
            <a:rect l="0" t="0" r="0" b="0"/>
            <a:pathLst>
              <a:path w="2694" h="1831">
                <a:moveTo>
                  <a:pt x="175" y="0"/>
                </a:moveTo>
                <a:lnTo>
                  <a:pt x="2519" y="0"/>
                </a:lnTo>
                <a:cubicBezTo>
                  <a:pt x="2615" y="0"/>
                  <a:pt x="2694" y="79"/>
                  <a:pt x="2694" y="176"/>
                </a:cubicBezTo>
                <a:lnTo>
                  <a:pt x="2694" y="1655"/>
                </a:lnTo>
                <a:cubicBezTo>
                  <a:pt x="2694" y="1752"/>
                  <a:pt x="2615" y="1831"/>
                  <a:pt x="2519" y="1831"/>
                </a:cubicBezTo>
                <a:lnTo>
                  <a:pt x="175" y="1831"/>
                </a:lnTo>
                <a:cubicBezTo>
                  <a:pt x="79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5" y="0"/>
                </a:cubicBezTo>
                <a:close/>
              </a:path>
            </a:pathLst>
          </a:custGeom>
          <a:blipFill rotWithShape="1">
            <a:blip r:embed="rId4" cstate="screen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4" name="Freeform 9"/>
          <p:cNvSpPr/>
          <p:nvPr/>
        </p:nvSpPr>
        <p:spPr>
          <a:xfrm>
            <a:off x="3192804" y="1807209"/>
            <a:ext cx="861676" cy="655382"/>
          </a:xfrm>
          <a:custGeom>
            <a:avLst/>
            <a:gdLst/>
            <a:ahLst/>
            <a:cxnLst>
              <a:cxn ang="0">
                <a:pos x="861859" y="320070"/>
              </a:cxn>
              <a:cxn ang="0">
                <a:pos x="771016" y="411190"/>
              </a:cxn>
              <a:cxn ang="0">
                <a:pos x="527497" y="655454"/>
              </a:cxn>
              <a:cxn ang="0">
                <a:pos x="345812" y="655454"/>
              </a:cxn>
              <a:cxn ang="0">
                <a:pos x="616050" y="384390"/>
              </a:cxn>
              <a:cxn ang="0">
                <a:pos x="0" y="384390"/>
              </a:cxn>
              <a:cxn ang="0">
                <a:pos x="0" y="255750"/>
              </a:cxn>
              <a:cxn ang="0">
                <a:pos x="616050" y="255750"/>
              </a:cxn>
              <a:cxn ang="0">
                <a:pos x="361080" y="0"/>
              </a:cxn>
              <a:cxn ang="0">
                <a:pos x="542002" y="0"/>
              </a:cxn>
              <a:cxn ang="0">
                <a:pos x="771016" y="228949"/>
              </a:cxn>
              <a:cxn ang="0">
                <a:pos x="861859" y="320070"/>
              </a:cxn>
            </a:cxnLst>
            <a:rect l="0" t="0" r="0" b="0"/>
            <a:pathLst>
              <a:path w="1129" h="856">
                <a:moveTo>
                  <a:pt x="1129" y="418"/>
                </a:moveTo>
                <a:lnTo>
                  <a:pt x="1010" y="537"/>
                </a:lnTo>
                <a:lnTo>
                  <a:pt x="691" y="856"/>
                </a:lnTo>
                <a:lnTo>
                  <a:pt x="453" y="856"/>
                </a:lnTo>
                <a:lnTo>
                  <a:pt x="807" y="502"/>
                </a:lnTo>
                <a:lnTo>
                  <a:pt x="0" y="502"/>
                </a:lnTo>
                <a:lnTo>
                  <a:pt x="0" y="334"/>
                </a:lnTo>
                <a:lnTo>
                  <a:pt x="807" y="334"/>
                </a:lnTo>
                <a:lnTo>
                  <a:pt x="473" y="0"/>
                </a:lnTo>
                <a:lnTo>
                  <a:pt x="710" y="0"/>
                </a:lnTo>
                <a:lnTo>
                  <a:pt x="1010" y="299"/>
                </a:lnTo>
                <a:lnTo>
                  <a:pt x="1129" y="418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5" name="Freeform 10"/>
          <p:cNvSpPr/>
          <p:nvPr/>
        </p:nvSpPr>
        <p:spPr>
          <a:xfrm>
            <a:off x="5362069" y="3676554"/>
            <a:ext cx="522083" cy="398307"/>
          </a:xfrm>
          <a:custGeom>
            <a:avLst/>
            <a:gdLst/>
            <a:ahLst/>
            <a:cxnLst>
              <a:cxn ang="0">
                <a:pos x="523103" y="194341"/>
              </a:cxn>
              <a:cxn ang="0">
                <a:pos x="468280" y="250195"/>
              </a:cxn>
              <a:cxn ang="0">
                <a:pos x="320562" y="398629"/>
              </a:cxn>
              <a:cxn ang="0">
                <a:pos x="210155" y="398629"/>
              </a:cxn>
              <a:cxn ang="0">
                <a:pos x="373863" y="234128"/>
              </a:cxn>
              <a:cxn ang="0">
                <a:pos x="0" y="234128"/>
              </a:cxn>
              <a:cxn ang="0">
                <a:pos x="0" y="155320"/>
              </a:cxn>
              <a:cxn ang="0">
                <a:pos x="373863" y="155320"/>
              </a:cxn>
              <a:cxn ang="0">
                <a:pos x="219292" y="0"/>
              </a:cxn>
              <a:cxn ang="0">
                <a:pos x="329700" y="0"/>
              </a:cxn>
              <a:cxn ang="0">
                <a:pos x="468280" y="139252"/>
              </a:cxn>
              <a:cxn ang="0">
                <a:pos x="523103" y="194341"/>
              </a:cxn>
            </a:cxnLst>
            <a:rect l="0" t="0" r="0" b="0"/>
            <a:pathLst>
              <a:path w="687" h="521">
                <a:moveTo>
                  <a:pt x="687" y="254"/>
                </a:moveTo>
                <a:lnTo>
                  <a:pt x="615" y="327"/>
                </a:lnTo>
                <a:lnTo>
                  <a:pt x="421" y="521"/>
                </a:lnTo>
                <a:lnTo>
                  <a:pt x="276" y="521"/>
                </a:lnTo>
                <a:lnTo>
                  <a:pt x="491" y="306"/>
                </a:lnTo>
                <a:lnTo>
                  <a:pt x="0" y="306"/>
                </a:lnTo>
                <a:lnTo>
                  <a:pt x="0" y="203"/>
                </a:lnTo>
                <a:lnTo>
                  <a:pt x="491" y="203"/>
                </a:lnTo>
                <a:lnTo>
                  <a:pt x="288" y="0"/>
                </a:lnTo>
                <a:lnTo>
                  <a:pt x="433" y="0"/>
                </a:lnTo>
                <a:lnTo>
                  <a:pt x="615" y="182"/>
                </a:lnTo>
                <a:lnTo>
                  <a:pt x="687" y="254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6" name="Freeform 11"/>
          <p:cNvSpPr/>
          <p:nvPr/>
        </p:nvSpPr>
        <p:spPr>
          <a:xfrm>
            <a:off x="6012690" y="3125907"/>
            <a:ext cx="663316" cy="504628"/>
          </a:xfrm>
          <a:custGeom>
            <a:avLst/>
            <a:gdLst/>
            <a:ahLst/>
            <a:cxnLst>
              <a:cxn ang="0">
                <a:pos x="663332" y="247147"/>
              </a:cxn>
              <a:cxn ang="0">
                <a:pos x="593267" y="317542"/>
              </a:cxn>
              <a:cxn ang="0">
                <a:pos x="406681" y="505771"/>
              </a:cxn>
              <a:cxn ang="0">
                <a:pos x="266551" y="505771"/>
              </a:cxn>
              <a:cxn ang="0">
                <a:pos x="474461" y="296882"/>
              </a:cxn>
              <a:cxn ang="0">
                <a:pos x="0" y="296882"/>
              </a:cxn>
              <a:cxn ang="0">
                <a:pos x="0" y="197411"/>
              </a:cxn>
              <a:cxn ang="0">
                <a:pos x="474461" y="197411"/>
              </a:cxn>
              <a:cxn ang="0">
                <a:pos x="277975" y="0"/>
              </a:cxn>
              <a:cxn ang="0">
                <a:pos x="417343" y="0"/>
              </a:cxn>
              <a:cxn ang="0">
                <a:pos x="593267" y="176752"/>
              </a:cxn>
              <a:cxn ang="0">
                <a:pos x="663332" y="247147"/>
              </a:cxn>
            </a:cxnLst>
            <a:rect l="0" t="0" r="0" b="0"/>
            <a:pathLst>
              <a:path w="871" h="661">
                <a:moveTo>
                  <a:pt x="871" y="323"/>
                </a:moveTo>
                <a:lnTo>
                  <a:pt x="779" y="415"/>
                </a:lnTo>
                <a:lnTo>
                  <a:pt x="534" y="661"/>
                </a:lnTo>
                <a:lnTo>
                  <a:pt x="350" y="661"/>
                </a:lnTo>
                <a:lnTo>
                  <a:pt x="623" y="388"/>
                </a:lnTo>
                <a:lnTo>
                  <a:pt x="0" y="388"/>
                </a:lnTo>
                <a:lnTo>
                  <a:pt x="0" y="258"/>
                </a:lnTo>
                <a:lnTo>
                  <a:pt x="623" y="258"/>
                </a:lnTo>
                <a:lnTo>
                  <a:pt x="365" y="0"/>
                </a:lnTo>
                <a:lnTo>
                  <a:pt x="548" y="0"/>
                </a:lnTo>
                <a:lnTo>
                  <a:pt x="779" y="231"/>
                </a:lnTo>
                <a:lnTo>
                  <a:pt x="871" y="323"/>
                </a:ln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7" name="Freeform 12"/>
          <p:cNvSpPr/>
          <p:nvPr/>
        </p:nvSpPr>
        <p:spPr>
          <a:xfrm>
            <a:off x="0" y="1351775"/>
            <a:ext cx="2667546" cy="29230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569" y="0"/>
              </a:cxn>
              <a:cxn ang="0">
                <a:pos x="2669084" y="140019"/>
              </a:cxn>
              <a:cxn ang="0">
                <a:pos x="2669084" y="2784313"/>
              </a:cxn>
              <a:cxn ang="0">
                <a:pos x="2529569" y="2924332"/>
              </a:cxn>
              <a:cxn ang="0">
                <a:pos x="0" y="2924332"/>
              </a:cxn>
              <a:cxn ang="0">
                <a:pos x="0" y="0"/>
              </a:cxn>
            </a:cxnLst>
            <a:rect l="0" t="0" r="0" b="0"/>
            <a:pathLst>
              <a:path w="3501" h="3822">
                <a:moveTo>
                  <a:pt x="0" y="0"/>
                </a:moveTo>
                <a:lnTo>
                  <a:pt x="3318" y="0"/>
                </a:lnTo>
                <a:cubicBezTo>
                  <a:pt x="3419" y="0"/>
                  <a:pt x="3501" y="83"/>
                  <a:pt x="3501" y="183"/>
                </a:cubicBezTo>
                <a:lnTo>
                  <a:pt x="3501" y="3639"/>
                </a:lnTo>
                <a:cubicBezTo>
                  <a:pt x="3501" y="3740"/>
                  <a:pt x="3419" y="3822"/>
                  <a:pt x="3318" y="3822"/>
                </a:cubicBezTo>
                <a:lnTo>
                  <a:pt x="0" y="382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8" name="Freeform 13"/>
          <p:cNvSpPr/>
          <p:nvPr/>
        </p:nvSpPr>
        <p:spPr>
          <a:xfrm>
            <a:off x="9403852" y="1351775"/>
            <a:ext cx="2788149" cy="1398041"/>
          </a:xfrm>
          <a:custGeom>
            <a:avLst/>
            <a:gdLst/>
            <a:ahLst/>
            <a:cxnLst>
              <a:cxn ang="0">
                <a:pos x="134181" y="0"/>
              </a:cxn>
              <a:cxn ang="0">
                <a:pos x="2788830" y="0"/>
              </a:cxn>
              <a:cxn ang="0">
                <a:pos x="2788830" y="1399142"/>
              </a:cxn>
              <a:cxn ang="0">
                <a:pos x="134181" y="1399142"/>
              </a:cxn>
              <a:cxn ang="0">
                <a:pos x="0" y="1265344"/>
              </a:cxn>
              <a:cxn ang="0">
                <a:pos x="0" y="134562"/>
              </a:cxn>
              <a:cxn ang="0">
                <a:pos x="134181" y="0"/>
              </a:cxn>
            </a:cxnLst>
            <a:rect l="0" t="0" r="0" b="0"/>
            <a:pathLst>
              <a:path w="3658" h="1830">
                <a:moveTo>
                  <a:pt x="176" y="0"/>
                </a:moveTo>
                <a:lnTo>
                  <a:pt x="3658" y="0"/>
                </a:lnTo>
                <a:lnTo>
                  <a:pt x="3658" y="1830"/>
                </a:lnTo>
                <a:lnTo>
                  <a:pt x="176" y="1830"/>
                </a:lnTo>
                <a:cubicBezTo>
                  <a:pt x="79" y="1830"/>
                  <a:pt x="0" y="1751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39" name="Freeform 14"/>
          <p:cNvSpPr/>
          <p:nvPr/>
        </p:nvSpPr>
        <p:spPr>
          <a:xfrm>
            <a:off x="9403852" y="2875180"/>
            <a:ext cx="2788149" cy="1399628"/>
          </a:xfrm>
          <a:custGeom>
            <a:avLst/>
            <a:gdLst/>
            <a:ahLst/>
            <a:cxnLst>
              <a:cxn ang="0">
                <a:pos x="134181" y="0"/>
              </a:cxn>
              <a:cxn ang="0">
                <a:pos x="2788830" y="0"/>
              </a:cxn>
              <a:cxn ang="0">
                <a:pos x="2788830" y="1400717"/>
              </a:cxn>
              <a:cxn ang="0">
                <a:pos x="134181" y="1400717"/>
              </a:cxn>
              <a:cxn ang="0">
                <a:pos x="0" y="1266077"/>
              </a:cxn>
              <a:cxn ang="0">
                <a:pos x="0" y="134640"/>
              </a:cxn>
              <a:cxn ang="0">
                <a:pos x="134181" y="0"/>
              </a:cxn>
            </a:cxnLst>
            <a:rect l="0" t="0" r="0" b="0"/>
            <a:pathLst>
              <a:path w="3658" h="1831">
                <a:moveTo>
                  <a:pt x="176" y="0"/>
                </a:moveTo>
                <a:lnTo>
                  <a:pt x="3658" y="0"/>
                </a:lnTo>
                <a:lnTo>
                  <a:pt x="3658" y="1831"/>
                </a:lnTo>
                <a:lnTo>
                  <a:pt x="176" y="1831"/>
                </a:lnTo>
                <a:cubicBezTo>
                  <a:pt x="79" y="1831"/>
                  <a:pt x="0" y="1752"/>
                  <a:pt x="0" y="1655"/>
                </a:cubicBezTo>
                <a:lnTo>
                  <a:pt x="0" y="176"/>
                </a:lnTo>
                <a:cubicBezTo>
                  <a:pt x="0" y="79"/>
                  <a:pt x="79" y="0"/>
                  <a:pt x="176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8" name="Freeform 9"/>
          <p:cNvSpPr/>
          <p:nvPr/>
        </p:nvSpPr>
        <p:spPr bwMode="auto">
          <a:xfrm>
            <a:off x="9673622" y="3676553"/>
            <a:ext cx="636339" cy="482412"/>
          </a:xfrm>
          <a:custGeom>
            <a:avLst/>
            <a:gdLst>
              <a:gd name="T0" fmla="*/ 1129 w 1129"/>
              <a:gd name="T1" fmla="*/ 418 h 856"/>
              <a:gd name="T2" fmla="*/ 1010 w 1129"/>
              <a:gd name="T3" fmla="*/ 537 h 856"/>
              <a:gd name="T4" fmla="*/ 691 w 1129"/>
              <a:gd name="T5" fmla="*/ 856 h 856"/>
              <a:gd name="T6" fmla="*/ 453 w 1129"/>
              <a:gd name="T7" fmla="*/ 856 h 856"/>
              <a:gd name="T8" fmla="*/ 807 w 1129"/>
              <a:gd name="T9" fmla="*/ 502 h 856"/>
              <a:gd name="T10" fmla="*/ 0 w 1129"/>
              <a:gd name="T11" fmla="*/ 502 h 856"/>
              <a:gd name="T12" fmla="*/ 0 w 1129"/>
              <a:gd name="T13" fmla="*/ 334 h 856"/>
              <a:gd name="T14" fmla="*/ 807 w 1129"/>
              <a:gd name="T15" fmla="*/ 334 h 856"/>
              <a:gd name="T16" fmla="*/ 473 w 1129"/>
              <a:gd name="T17" fmla="*/ 0 h 856"/>
              <a:gd name="T18" fmla="*/ 710 w 1129"/>
              <a:gd name="T19" fmla="*/ 0 h 856"/>
              <a:gd name="T20" fmla="*/ 1010 w 1129"/>
              <a:gd name="T21" fmla="*/ 299 h 856"/>
              <a:gd name="T22" fmla="*/ 1129 w 1129"/>
              <a:gd name="T23" fmla="*/ 418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9" h="856">
                <a:moveTo>
                  <a:pt x="1129" y="418"/>
                </a:moveTo>
                <a:lnTo>
                  <a:pt x="1010" y="537"/>
                </a:lnTo>
                <a:lnTo>
                  <a:pt x="691" y="856"/>
                </a:lnTo>
                <a:lnTo>
                  <a:pt x="453" y="856"/>
                </a:lnTo>
                <a:lnTo>
                  <a:pt x="807" y="502"/>
                </a:lnTo>
                <a:lnTo>
                  <a:pt x="0" y="502"/>
                </a:lnTo>
                <a:lnTo>
                  <a:pt x="0" y="334"/>
                </a:lnTo>
                <a:lnTo>
                  <a:pt x="807" y="334"/>
                </a:lnTo>
                <a:lnTo>
                  <a:pt x="473" y="0"/>
                </a:lnTo>
                <a:lnTo>
                  <a:pt x="710" y="0"/>
                </a:lnTo>
                <a:lnTo>
                  <a:pt x="1010" y="299"/>
                </a:lnTo>
                <a:lnTo>
                  <a:pt x="1129" y="418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9" name="Freeform 9"/>
          <p:cNvSpPr/>
          <p:nvPr/>
        </p:nvSpPr>
        <p:spPr bwMode="auto">
          <a:xfrm>
            <a:off x="11204961" y="3181447"/>
            <a:ext cx="317376" cy="242793"/>
          </a:xfrm>
          <a:custGeom>
            <a:avLst/>
            <a:gdLst>
              <a:gd name="T0" fmla="*/ 1129 w 1129"/>
              <a:gd name="T1" fmla="*/ 418 h 856"/>
              <a:gd name="T2" fmla="*/ 1010 w 1129"/>
              <a:gd name="T3" fmla="*/ 537 h 856"/>
              <a:gd name="T4" fmla="*/ 691 w 1129"/>
              <a:gd name="T5" fmla="*/ 856 h 856"/>
              <a:gd name="T6" fmla="*/ 453 w 1129"/>
              <a:gd name="T7" fmla="*/ 856 h 856"/>
              <a:gd name="T8" fmla="*/ 807 w 1129"/>
              <a:gd name="T9" fmla="*/ 502 h 856"/>
              <a:gd name="T10" fmla="*/ 0 w 1129"/>
              <a:gd name="T11" fmla="*/ 502 h 856"/>
              <a:gd name="T12" fmla="*/ 0 w 1129"/>
              <a:gd name="T13" fmla="*/ 334 h 856"/>
              <a:gd name="T14" fmla="*/ 807 w 1129"/>
              <a:gd name="T15" fmla="*/ 334 h 856"/>
              <a:gd name="T16" fmla="*/ 473 w 1129"/>
              <a:gd name="T17" fmla="*/ 0 h 856"/>
              <a:gd name="T18" fmla="*/ 710 w 1129"/>
              <a:gd name="T19" fmla="*/ 0 h 856"/>
              <a:gd name="T20" fmla="*/ 1010 w 1129"/>
              <a:gd name="T21" fmla="*/ 299 h 856"/>
              <a:gd name="T22" fmla="*/ 1129 w 1129"/>
              <a:gd name="T23" fmla="*/ 418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9" h="856">
                <a:moveTo>
                  <a:pt x="1129" y="418"/>
                </a:moveTo>
                <a:lnTo>
                  <a:pt x="1010" y="537"/>
                </a:lnTo>
                <a:lnTo>
                  <a:pt x="691" y="856"/>
                </a:lnTo>
                <a:lnTo>
                  <a:pt x="453" y="856"/>
                </a:lnTo>
                <a:lnTo>
                  <a:pt x="807" y="502"/>
                </a:lnTo>
                <a:lnTo>
                  <a:pt x="0" y="502"/>
                </a:lnTo>
                <a:lnTo>
                  <a:pt x="0" y="334"/>
                </a:lnTo>
                <a:lnTo>
                  <a:pt x="807" y="334"/>
                </a:lnTo>
                <a:lnTo>
                  <a:pt x="473" y="0"/>
                </a:lnTo>
                <a:lnTo>
                  <a:pt x="710" y="0"/>
                </a:lnTo>
                <a:lnTo>
                  <a:pt x="1010" y="299"/>
                </a:lnTo>
                <a:lnTo>
                  <a:pt x="1129" y="418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4278630" y="4893310"/>
            <a:ext cx="35401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6600" b="1" dirty="0" smtClean="0">
                <a:solidFill>
                  <a:srgbClr val="2E2E2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感谢观看！</a:t>
            </a:r>
            <a:endParaRPr lang="en-US" altLang="zh-CN" sz="6600" b="1" dirty="0">
              <a:solidFill>
                <a:srgbClr val="2E2E2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30" grpId="0" animBg="1"/>
      <p:bldP spid="5131" grpId="0" animBg="1"/>
      <p:bldP spid="5132" grpId="0" animBg="1"/>
      <p:bldP spid="5133" grpId="0" animBg="1"/>
      <p:bldP spid="5134" grpId="0" animBg="1"/>
      <p:bldP spid="5135" grpId="0" animBg="1"/>
      <p:bldP spid="5136" grpId="0" animBg="1"/>
      <p:bldP spid="5137" grpId="0" animBg="1"/>
      <p:bldP spid="5138" grpId="0" animBg="1"/>
      <p:bldP spid="5139" grpId="0" animBg="1"/>
      <p:bldP spid="48" grpId="0" animBg="1"/>
      <p:bldP spid="49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/>
          <p:nvPr/>
        </p:nvSpPr>
        <p:spPr>
          <a:xfrm>
            <a:off x="0" y="2000099"/>
            <a:ext cx="6776358" cy="216028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6873343" y="3578420"/>
            <a:ext cx="5318657" cy="58196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3343" y="2000099"/>
            <a:ext cx="2605287" cy="1461246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6713" y="2000099"/>
            <a:ext cx="2605287" cy="1461246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5"/>
          <p:cNvSpPr txBox="1"/>
          <p:nvPr/>
        </p:nvSpPr>
        <p:spPr>
          <a:xfrm>
            <a:off x="1024255" y="4469130"/>
            <a:ext cx="2306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02A28"/>
                </a:solidFill>
                <a:latin typeface="微软雅黑" panose="020B0503020204020204" pitchFamily="34" charset="-122"/>
              </a:rPr>
              <a:t>商品中台</a:t>
            </a:r>
            <a:r>
              <a:rPr lang="zh-CN" altLang="en-US" sz="2000" dirty="0">
                <a:solidFill>
                  <a:srgbClr val="302A28"/>
                </a:solidFill>
                <a:latin typeface="微软雅黑" panose="020B0503020204020204" pitchFamily="34" charset="-122"/>
              </a:rPr>
              <a:t>介绍</a:t>
            </a:r>
            <a:endParaRPr lang="zh-CN" altLang="en-US" sz="2000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TextBox 26"/>
          <p:cNvSpPr txBox="1"/>
          <p:nvPr/>
        </p:nvSpPr>
        <p:spPr>
          <a:xfrm>
            <a:off x="7139443" y="4469412"/>
            <a:ext cx="32190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02A28"/>
                </a:solidFill>
              </a:rPr>
              <a:t>商城中心页面展示</a:t>
            </a:r>
            <a:r>
              <a:rPr lang="zh-CN" altLang="en-US" sz="2000" dirty="0">
                <a:solidFill>
                  <a:srgbClr val="302A28"/>
                </a:solidFill>
              </a:rPr>
              <a:t>需求</a:t>
            </a:r>
            <a:endParaRPr lang="zh-CN" altLang="en-US" sz="2000" dirty="0">
              <a:solidFill>
                <a:srgbClr val="302A28"/>
              </a:solidFill>
            </a:endParaRPr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757422" y="4535289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>
              <a:solidFill>
                <a:srgbClr val="302A28"/>
              </a:solidFill>
              <a:ea typeface="宋体" pitchFamily="2" charset="-122"/>
            </a:endParaRPr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6872987" y="4535289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>
              <a:solidFill>
                <a:srgbClr val="302A28"/>
              </a:solidFill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2264" y="2618588"/>
            <a:ext cx="6521098" cy="9232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dirty="0" smtClean="0">
                <a:solidFill>
                  <a:srgbClr val="2E2E2E"/>
                </a:solidFill>
                <a:latin typeface="+mn-ea"/>
                <a:sym typeface="+mn-ea"/>
              </a:rPr>
              <a:t>商城中心背景</a:t>
            </a:r>
            <a:r>
              <a:rPr lang="zh-CN" altLang="en-US" sz="6000" dirty="0" smtClean="0">
                <a:solidFill>
                  <a:srgbClr val="2E2E2E"/>
                </a:solidFill>
                <a:latin typeface="+mn-ea"/>
                <a:sym typeface="+mn-ea"/>
              </a:rPr>
              <a:t>介绍</a:t>
            </a:r>
            <a:endParaRPr lang="zh-CN" altLang="en-US" sz="6000" dirty="0" smtClean="0">
              <a:solidFill>
                <a:srgbClr val="2E2E2E"/>
              </a:solidFill>
              <a:latin typeface="+mn-ea"/>
              <a:sym typeface="+mn-ea"/>
            </a:endParaRPr>
          </a:p>
        </p:txBody>
      </p:sp>
      <p:sp>
        <p:nvSpPr>
          <p:cNvPr id="2" name="TextBox 25"/>
          <p:cNvSpPr txBox="1"/>
          <p:nvPr/>
        </p:nvSpPr>
        <p:spPr>
          <a:xfrm>
            <a:off x="4081780" y="4469765"/>
            <a:ext cx="2306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02A28"/>
                </a:solidFill>
                <a:latin typeface="微软雅黑" panose="020B0503020204020204" pitchFamily="34" charset="-122"/>
              </a:rPr>
              <a:t>历史商品数据</a:t>
            </a:r>
            <a:r>
              <a:rPr lang="zh-CN" altLang="en-US" sz="2000" dirty="0">
                <a:solidFill>
                  <a:srgbClr val="302A28"/>
                </a:solidFill>
                <a:latin typeface="微软雅黑" panose="020B0503020204020204" pitchFamily="34" charset="-122"/>
              </a:rPr>
              <a:t>分析</a:t>
            </a:r>
            <a:endParaRPr lang="zh-CN" altLang="en-US" sz="2000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Freeform 21"/>
          <p:cNvSpPr>
            <a:spLocks noEditPoints="1"/>
          </p:cNvSpPr>
          <p:nvPr/>
        </p:nvSpPr>
        <p:spPr bwMode="auto">
          <a:xfrm>
            <a:off x="3814947" y="4535924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>
              <a:solidFill>
                <a:srgbClr val="302A28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6" grpId="0" bldLvl="0" animBg="1"/>
      <p:bldP spid="17" grpId="0" bldLvl="0" animBg="1"/>
      <p:bldP spid="18" grpId="0"/>
      <p:bldP spid="2" grpId="0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"/>
          <p:cNvSpPr txBox="1"/>
          <p:nvPr/>
        </p:nvSpPr>
        <p:spPr>
          <a:xfrm>
            <a:off x="1395659" y="228128"/>
            <a:ext cx="381900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商品中台</a:t>
            </a: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介绍</a:t>
            </a:r>
            <a:endParaRPr lang="zh-CN" altLang="en-US" sz="3200" dirty="0">
              <a:solidFill>
                <a:srgbClr val="302A28"/>
              </a:solidFill>
              <a:latin typeface="微软雅黑" panose="020B0503020204020204" pitchFamily="3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41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1221" y="173316"/>
            <a:ext cx="6705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1.1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5180" y="1178560"/>
            <a:ext cx="108305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</a:rPr>
              <a:t>        </a:t>
            </a:r>
            <a:r>
              <a:rPr lang="zh-CN" altLang="en-US" sz="2200">
                <a:solidFill>
                  <a:schemeClr val="bg1"/>
                </a:solidFill>
              </a:rPr>
              <a:t>目前各业务独立管理装扮、道具、礼物等虚拟商品资源。一方面功能没有得到复用，另一方面数据上也没有聚合。为了整合虚拟商品资源，防止业务重复造轮子。于是有了商品中台</a:t>
            </a:r>
            <a:r>
              <a:rPr lang="zh-CN" altLang="en-US" sz="2200">
                <a:solidFill>
                  <a:schemeClr val="bg1"/>
                </a:solidFill>
              </a:rPr>
              <a:t>项目。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180" y="2573020"/>
            <a:ext cx="158305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200" b="1">
                <a:solidFill>
                  <a:schemeClr val="bg1"/>
                </a:solidFill>
              </a:rPr>
              <a:t>目的和意义</a:t>
            </a:r>
            <a:endParaRPr lang="zh-CN" altLang="en-US" sz="2200" b="1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3289935"/>
            <a:ext cx="7810500" cy="288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494474" y="2856773"/>
            <a:ext cx="2698108" cy="1756203"/>
            <a:chOff x="8494474" y="2856773"/>
            <a:chExt cx="2698108" cy="1756203"/>
          </a:xfrm>
        </p:grpSpPr>
        <p:sp>
          <p:nvSpPr>
            <p:cNvPr id="5" name="矩形: 圆角 4"/>
            <p:cNvSpPr/>
            <p:nvPr/>
          </p:nvSpPr>
          <p:spPr bwMode="auto">
            <a:xfrm>
              <a:off x="8494474" y="2856773"/>
              <a:ext cx="2674613" cy="1756203"/>
            </a:xfrm>
            <a:prstGeom prst="roundRect">
              <a:avLst>
                <a:gd name="adj" fmla="val 624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8517969" y="3350923"/>
              <a:ext cx="267461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4400" b="1" dirty="0">
                  <a:solidFill>
                    <a:srgbClr val="2E2E2E"/>
                  </a:solidFill>
                  <a:latin typeface="微软雅黑" panose="020B0503020204020204" pitchFamily="34" charset="-122"/>
                </a:rPr>
                <a:t>特点</a:t>
              </a:r>
              <a:r>
                <a:rPr lang="zh-CN" altLang="en-US" sz="4400" b="1" dirty="0">
                  <a:solidFill>
                    <a:srgbClr val="2E2E2E"/>
                  </a:solidFill>
                  <a:latin typeface="微软雅黑" panose="020B0503020204020204" pitchFamily="34" charset="-122"/>
                </a:rPr>
                <a:t>分析</a:t>
              </a:r>
              <a:endParaRPr lang="zh-CN" altLang="en-US" sz="4400" b="1" dirty="0">
                <a:solidFill>
                  <a:srgbClr val="2E2E2E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3" name="TextBox 4"/>
          <p:cNvSpPr txBox="1"/>
          <p:nvPr/>
        </p:nvSpPr>
        <p:spPr>
          <a:xfrm>
            <a:off x="1395659" y="228128"/>
            <a:ext cx="381900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历史商品数据</a:t>
            </a: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分析</a:t>
            </a:r>
            <a:endParaRPr lang="zh-CN" altLang="en-US" sz="3200" dirty="0">
              <a:solidFill>
                <a:srgbClr val="302A28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63" name="TextBox 15"/>
          <p:cNvSpPr txBox="1"/>
          <p:nvPr/>
        </p:nvSpPr>
        <p:spPr>
          <a:xfrm>
            <a:off x="2140997" y="1183724"/>
            <a:ext cx="5447363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2E2E2E"/>
                </a:solidFill>
                <a:latin typeface="微软雅黑" panose="020B0503020204020204" pitchFamily="34" charset="-122"/>
              </a:rPr>
              <a:t>大流量</a:t>
            </a:r>
            <a:r>
              <a:rPr lang="zh-CN" altLang="en-US" sz="1800" b="1" dirty="0">
                <a:solidFill>
                  <a:srgbClr val="2E2E2E"/>
                </a:solidFill>
                <a:latin typeface="微软雅黑" panose="020B0503020204020204" pitchFamily="34" charset="-122"/>
              </a:rPr>
              <a:t>访问</a:t>
            </a:r>
            <a:endParaRPr lang="zh-CN" altLang="en-US" sz="1800" b="1" dirty="0">
              <a:solidFill>
                <a:srgbClr val="2E2E2E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40579" y="1558040"/>
            <a:ext cx="5436406" cy="674592"/>
            <a:chOff x="2140579" y="1558040"/>
            <a:chExt cx="5436406" cy="674592"/>
          </a:xfrm>
        </p:grpSpPr>
        <p:sp>
          <p:nvSpPr>
            <p:cNvPr id="67" name="矩形 66"/>
            <p:cNvSpPr/>
            <p:nvPr/>
          </p:nvSpPr>
          <p:spPr bwMode="auto">
            <a:xfrm>
              <a:off x="2140579" y="1558040"/>
              <a:ext cx="5436406" cy="674592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68" name="TextBox 16"/>
            <p:cNvSpPr txBox="1"/>
            <p:nvPr/>
          </p:nvSpPr>
          <p:spPr>
            <a:xfrm>
              <a:off x="2290128" y="1565227"/>
              <a:ext cx="519785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accent3"/>
                  </a:solidFill>
                </a:rPr>
                <a:t>日均千万级别，</a:t>
              </a:r>
              <a:r>
                <a:rPr lang="en-US" altLang="zh-CN" sz="1800" dirty="0">
                  <a:solidFill>
                    <a:schemeClr val="accent3"/>
                  </a:solidFill>
                </a:rPr>
                <a:t>App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启动拉取全量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分类商品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数据</a:t>
              </a:r>
              <a:endParaRPr lang="zh-CN" altLang="en-US" sz="18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69" name="TextBox 15"/>
          <p:cNvSpPr txBox="1"/>
          <p:nvPr/>
        </p:nvSpPr>
        <p:spPr>
          <a:xfrm>
            <a:off x="2141632" y="5064368"/>
            <a:ext cx="5447363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商品数据总量</a:t>
            </a:r>
            <a:r>
              <a:rPr lang="zh-CN" altLang="en-US" sz="1800" dirty="0">
                <a:solidFill>
                  <a:srgbClr val="FFFFFF"/>
                </a:solidFill>
              </a:rPr>
              <a:t>少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41214" y="5438683"/>
            <a:ext cx="5436406" cy="674592"/>
            <a:chOff x="2140579" y="2856773"/>
            <a:chExt cx="5436406" cy="674592"/>
          </a:xfrm>
        </p:grpSpPr>
        <p:sp>
          <p:nvSpPr>
            <p:cNvPr id="70" name="矩形 69"/>
            <p:cNvSpPr/>
            <p:nvPr/>
          </p:nvSpPr>
          <p:spPr bwMode="auto">
            <a:xfrm>
              <a:off x="2140579" y="2856773"/>
              <a:ext cx="5436406" cy="674592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71" name="TextBox 16"/>
            <p:cNvSpPr txBox="1"/>
            <p:nvPr/>
          </p:nvSpPr>
          <p:spPr>
            <a:xfrm>
              <a:off x="2290128" y="2863961"/>
              <a:ext cx="519785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accent3"/>
                  </a:solidFill>
                </a:rPr>
                <a:t>运营有意控制虚拟商品数量</a:t>
              </a:r>
              <a:r>
                <a:rPr lang="en-US" altLang="zh-CN" sz="1800" dirty="0">
                  <a:solidFill>
                    <a:schemeClr val="accent3"/>
                  </a:solidFill>
                </a:rPr>
                <a:t> 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营造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稀缺性</a:t>
              </a:r>
              <a:endParaRPr lang="zh-CN" altLang="en-US" sz="18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72" name="TextBox 15"/>
          <p:cNvSpPr txBox="1"/>
          <p:nvPr/>
        </p:nvSpPr>
        <p:spPr>
          <a:xfrm>
            <a:off x="2140997" y="3765159"/>
            <a:ext cx="5447363" cy="3683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2E2E2E"/>
                </a:solidFill>
              </a:rPr>
              <a:t>商品数据变动</a:t>
            </a:r>
            <a:r>
              <a:rPr lang="zh-CN" altLang="en-US" sz="1800" dirty="0">
                <a:solidFill>
                  <a:srgbClr val="2E2E2E"/>
                </a:solidFill>
              </a:rPr>
              <a:t>较少</a:t>
            </a:r>
            <a:endParaRPr lang="zh-CN" altLang="en-US" sz="1800" dirty="0">
              <a:solidFill>
                <a:srgbClr val="2E2E2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40579" y="4139474"/>
            <a:ext cx="5436406" cy="674592"/>
            <a:chOff x="2140579" y="4139474"/>
            <a:chExt cx="5436406" cy="674592"/>
          </a:xfrm>
        </p:grpSpPr>
        <p:sp>
          <p:nvSpPr>
            <p:cNvPr id="73" name="矩形 72"/>
            <p:cNvSpPr/>
            <p:nvPr/>
          </p:nvSpPr>
          <p:spPr bwMode="auto">
            <a:xfrm>
              <a:off x="2140579" y="4139474"/>
              <a:ext cx="5436406" cy="674592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74" name="TextBox 16"/>
            <p:cNvSpPr txBox="1"/>
            <p:nvPr/>
          </p:nvSpPr>
          <p:spPr>
            <a:xfrm>
              <a:off x="2290128" y="4146661"/>
              <a:ext cx="519785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accent3"/>
                  </a:solidFill>
                </a:rPr>
                <a:t>商品数据发布后，很少更新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商品信息</a:t>
              </a:r>
              <a:endParaRPr lang="zh-CN" altLang="en-US" sz="18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75" name="TextBox 15"/>
          <p:cNvSpPr txBox="1"/>
          <p:nvPr/>
        </p:nvSpPr>
        <p:spPr>
          <a:xfrm>
            <a:off x="2128932" y="2459122"/>
            <a:ext cx="5447363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商品访问</a:t>
            </a:r>
            <a:r>
              <a:rPr lang="zh-CN" altLang="en-US" sz="1800" dirty="0">
                <a:solidFill>
                  <a:srgbClr val="FFFFFF"/>
                </a:solidFill>
              </a:rPr>
              <a:t>高频</a:t>
            </a: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8514" y="2833438"/>
            <a:ext cx="5436406" cy="674592"/>
            <a:chOff x="2140579" y="5438208"/>
            <a:chExt cx="5436406" cy="674592"/>
          </a:xfrm>
        </p:grpSpPr>
        <p:sp>
          <p:nvSpPr>
            <p:cNvPr id="76" name="矩形 75"/>
            <p:cNvSpPr/>
            <p:nvPr/>
          </p:nvSpPr>
          <p:spPr bwMode="auto">
            <a:xfrm>
              <a:off x="2140579" y="5438208"/>
              <a:ext cx="5436406" cy="674592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92" tIns="45696" rIns="91392" bIns="45696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77" name="TextBox 16"/>
            <p:cNvSpPr txBox="1"/>
            <p:nvPr/>
          </p:nvSpPr>
          <p:spPr>
            <a:xfrm>
              <a:off x="2290128" y="5445395"/>
              <a:ext cx="519785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accent3"/>
                  </a:solidFill>
                </a:rPr>
                <a:t>由于数据量少，所以每个商品访问频次</a:t>
              </a:r>
              <a:r>
                <a:rPr lang="zh-CN" altLang="en-US" sz="1800" dirty="0">
                  <a:solidFill>
                    <a:schemeClr val="accent3"/>
                  </a:solidFill>
                </a:rPr>
                <a:t>都很高</a:t>
              </a:r>
              <a:endParaRPr lang="zh-CN" altLang="en-US" sz="18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78" name="Freeform 13"/>
          <p:cNvSpPr/>
          <p:nvPr/>
        </p:nvSpPr>
        <p:spPr bwMode="auto">
          <a:xfrm>
            <a:off x="7716814" y="1415676"/>
            <a:ext cx="661643" cy="4454464"/>
          </a:xfrm>
          <a:custGeom>
            <a:avLst/>
            <a:gdLst>
              <a:gd name="T0" fmla="*/ 819 w 819"/>
              <a:gd name="T1" fmla="*/ 1728 h 3366"/>
              <a:gd name="T2" fmla="*/ 559 w 819"/>
              <a:gd name="T3" fmla="*/ 1854 h 3366"/>
              <a:gd name="T4" fmla="*/ 492 w 819"/>
              <a:gd name="T5" fmla="*/ 2144 h 3366"/>
              <a:gd name="T6" fmla="*/ 492 w 819"/>
              <a:gd name="T7" fmla="*/ 2785 h 3366"/>
              <a:gd name="T8" fmla="*/ 372 w 819"/>
              <a:gd name="T9" fmla="*/ 3239 h 3366"/>
              <a:gd name="T10" fmla="*/ 0 w 819"/>
              <a:gd name="T11" fmla="*/ 3366 h 3366"/>
              <a:gd name="T12" fmla="*/ 0 w 819"/>
              <a:gd name="T13" fmla="*/ 3262 h 3366"/>
              <a:gd name="T14" fmla="*/ 283 w 819"/>
              <a:gd name="T15" fmla="*/ 3150 h 3366"/>
              <a:gd name="T16" fmla="*/ 357 w 819"/>
              <a:gd name="T17" fmla="*/ 2845 h 3366"/>
              <a:gd name="T18" fmla="*/ 357 w 819"/>
              <a:gd name="T19" fmla="*/ 2115 h 3366"/>
              <a:gd name="T20" fmla="*/ 454 w 819"/>
              <a:gd name="T21" fmla="*/ 1802 h 3366"/>
              <a:gd name="T22" fmla="*/ 685 w 819"/>
              <a:gd name="T23" fmla="*/ 1698 h 3366"/>
              <a:gd name="T24" fmla="*/ 685 w 819"/>
              <a:gd name="T25" fmla="*/ 1668 h 3366"/>
              <a:gd name="T26" fmla="*/ 462 w 819"/>
              <a:gd name="T27" fmla="*/ 1578 h 3366"/>
              <a:gd name="T28" fmla="*/ 357 w 819"/>
              <a:gd name="T29" fmla="*/ 1251 h 3366"/>
              <a:gd name="T30" fmla="*/ 357 w 819"/>
              <a:gd name="T31" fmla="*/ 521 h 3366"/>
              <a:gd name="T32" fmla="*/ 283 w 819"/>
              <a:gd name="T33" fmla="*/ 208 h 3366"/>
              <a:gd name="T34" fmla="*/ 0 w 819"/>
              <a:gd name="T35" fmla="*/ 104 h 3366"/>
              <a:gd name="T36" fmla="*/ 0 w 819"/>
              <a:gd name="T37" fmla="*/ 0 h 3366"/>
              <a:gd name="T38" fmla="*/ 372 w 819"/>
              <a:gd name="T39" fmla="*/ 126 h 3366"/>
              <a:gd name="T40" fmla="*/ 492 w 819"/>
              <a:gd name="T41" fmla="*/ 581 h 3366"/>
              <a:gd name="T42" fmla="*/ 492 w 819"/>
              <a:gd name="T43" fmla="*/ 1221 h 3366"/>
              <a:gd name="T44" fmla="*/ 566 w 819"/>
              <a:gd name="T45" fmla="*/ 1519 h 3366"/>
              <a:gd name="T46" fmla="*/ 819 w 819"/>
              <a:gd name="T47" fmla="*/ 1638 h 3366"/>
              <a:gd name="T48" fmla="*/ 819 w 819"/>
              <a:gd name="T49" fmla="*/ 1728 h 3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19" h="3366">
                <a:moveTo>
                  <a:pt x="819" y="1728"/>
                </a:moveTo>
                <a:cubicBezTo>
                  <a:pt x="690" y="1738"/>
                  <a:pt x="603" y="1780"/>
                  <a:pt x="559" y="1854"/>
                </a:cubicBezTo>
                <a:cubicBezTo>
                  <a:pt x="514" y="1928"/>
                  <a:pt x="492" y="2026"/>
                  <a:pt x="492" y="2144"/>
                </a:cubicBezTo>
                <a:lnTo>
                  <a:pt x="492" y="2785"/>
                </a:lnTo>
                <a:cubicBezTo>
                  <a:pt x="492" y="3004"/>
                  <a:pt x="452" y="3155"/>
                  <a:pt x="372" y="3239"/>
                </a:cubicBezTo>
                <a:cubicBezTo>
                  <a:pt x="293" y="3324"/>
                  <a:pt x="169" y="3366"/>
                  <a:pt x="0" y="3366"/>
                </a:cubicBezTo>
                <a:lnTo>
                  <a:pt x="0" y="3262"/>
                </a:lnTo>
                <a:cubicBezTo>
                  <a:pt x="139" y="3262"/>
                  <a:pt x="234" y="3224"/>
                  <a:pt x="283" y="3150"/>
                </a:cubicBezTo>
                <a:cubicBezTo>
                  <a:pt x="333" y="3075"/>
                  <a:pt x="357" y="2974"/>
                  <a:pt x="357" y="2845"/>
                </a:cubicBezTo>
                <a:lnTo>
                  <a:pt x="357" y="2115"/>
                </a:lnTo>
                <a:cubicBezTo>
                  <a:pt x="357" y="1976"/>
                  <a:pt x="390" y="1871"/>
                  <a:pt x="454" y="1802"/>
                </a:cubicBezTo>
                <a:cubicBezTo>
                  <a:pt x="519" y="1733"/>
                  <a:pt x="596" y="1698"/>
                  <a:pt x="685" y="1698"/>
                </a:cubicBezTo>
                <a:lnTo>
                  <a:pt x="685" y="1668"/>
                </a:lnTo>
                <a:cubicBezTo>
                  <a:pt x="606" y="1668"/>
                  <a:pt x="531" y="1638"/>
                  <a:pt x="462" y="1578"/>
                </a:cubicBezTo>
                <a:cubicBezTo>
                  <a:pt x="392" y="1519"/>
                  <a:pt x="357" y="1410"/>
                  <a:pt x="357" y="1251"/>
                </a:cubicBezTo>
                <a:lnTo>
                  <a:pt x="357" y="521"/>
                </a:lnTo>
                <a:cubicBezTo>
                  <a:pt x="357" y="382"/>
                  <a:pt x="333" y="277"/>
                  <a:pt x="283" y="208"/>
                </a:cubicBezTo>
                <a:cubicBezTo>
                  <a:pt x="234" y="139"/>
                  <a:pt x="139" y="104"/>
                  <a:pt x="0" y="104"/>
                </a:cubicBezTo>
                <a:lnTo>
                  <a:pt x="0" y="0"/>
                </a:lnTo>
                <a:cubicBezTo>
                  <a:pt x="169" y="0"/>
                  <a:pt x="293" y="42"/>
                  <a:pt x="372" y="126"/>
                </a:cubicBezTo>
                <a:cubicBezTo>
                  <a:pt x="452" y="211"/>
                  <a:pt x="492" y="362"/>
                  <a:pt x="492" y="581"/>
                </a:cubicBezTo>
                <a:lnTo>
                  <a:pt x="492" y="1221"/>
                </a:lnTo>
                <a:cubicBezTo>
                  <a:pt x="492" y="1360"/>
                  <a:pt x="516" y="1459"/>
                  <a:pt x="566" y="1519"/>
                </a:cubicBezTo>
                <a:cubicBezTo>
                  <a:pt x="615" y="1578"/>
                  <a:pt x="700" y="1618"/>
                  <a:pt x="819" y="1638"/>
                </a:cubicBezTo>
                <a:lnTo>
                  <a:pt x="819" y="17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302A28"/>
              </a:solidFill>
              <a:ea typeface="宋体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84646" y="1264983"/>
            <a:ext cx="934171" cy="911509"/>
            <a:chOff x="1027646" y="1207688"/>
            <a:chExt cx="1049788" cy="1024320"/>
          </a:xfrm>
        </p:grpSpPr>
        <p:sp>
          <p:nvSpPr>
            <p:cNvPr id="83" name="Freeform 17"/>
            <p:cNvSpPr/>
            <p:nvPr/>
          </p:nvSpPr>
          <p:spPr bwMode="auto">
            <a:xfrm>
              <a:off x="1027646" y="1207688"/>
              <a:ext cx="1049788" cy="1024320"/>
            </a:xfrm>
            <a:custGeom>
              <a:avLst/>
              <a:gdLst>
                <a:gd name="T0" fmla="*/ 128 w 1610"/>
                <a:gd name="T1" fmla="*/ 0 h 1610"/>
                <a:gd name="T2" fmla="*/ 1481 w 1610"/>
                <a:gd name="T3" fmla="*/ 0 h 1610"/>
                <a:gd name="T4" fmla="*/ 1610 w 1610"/>
                <a:gd name="T5" fmla="*/ 128 h 1610"/>
                <a:gd name="T6" fmla="*/ 1610 w 1610"/>
                <a:gd name="T7" fmla="*/ 1481 h 1610"/>
                <a:gd name="T8" fmla="*/ 1481 w 1610"/>
                <a:gd name="T9" fmla="*/ 1610 h 1610"/>
                <a:gd name="T10" fmla="*/ 128 w 1610"/>
                <a:gd name="T11" fmla="*/ 1610 h 1610"/>
                <a:gd name="T12" fmla="*/ 0 w 1610"/>
                <a:gd name="T13" fmla="*/ 1481 h 1610"/>
                <a:gd name="T14" fmla="*/ 0 w 1610"/>
                <a:gd name="T15" fmla="*/ 128 h 1610"/>
                <a:gd name="T16" fmla="*/ 128 w 1610"/>
                <a:gd name="T17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1610">
                  <a:moveTo>
                    <a:pt x="128" y="0"/>
                  </a:moveTo>
                  <a:lnTo>
                    <a:pt x="1481" y="0"/>
                  </a:lnTo>
                  <a:cubicBezTo>
                    <a:pt x="1552" y="0"/>
                    <a:pt x="1610" y="58"/>
                    <a:pt x="1610" y="128"/>
                  </a:cubicBezTo>
                  <a:lnTo>
                    <a:pt x="1610" y="1481"/>
                  </a:lnTo>
                  <a:cubicBezTo>
                    <a:pt x="1610" y="1552"/>
                    <a:pt x="1552" y="1610"/>
                    <a:pt x="1481" y="1610"/>
                  </a:cubicBezTo>
                  <a:lnTo>
                    <a:pt x="128" y="1610"/>
                  </a:lnTo>
                  <a:cubicBezTo>
                    <a:pt x="58" y="1610"/>
                    <a:pt x="0" y="1552"/>
                    <a:pt x="0" y="1481"/>
                  </a:cubicBezTo>
                  <a:lnTo>
                    <a:pt x="0" y="128"/>
                  </a:lnTo>
                  <a:cubicBezTo>
                    <a:pt x="0" y="58"/>
                    <a:pt x="58" y="0"/>
                    <a:pt x="12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22273" y="1224466"/>
              <a:ext cx="621519" cy="93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2E2E2E"/>
                  </a:solidFill>
                  <a:latin typeface="Lifeline JL" panose="00000400000000000000" pitchFamily="2" charset="0"/>
                  <a:ea typeface="宋体" pitchFamily="2" charset="-122"/>
                </a:rPr>
                <a:t>1</a:t>
              </a:r>
              <a:endParaRPr lang="zh-CN" altLang="en-US" sz="4800" dirty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84646" y="2519924"/>
            <a:ext cx="934171" cy="911509"/>
            <a:chOff x="1027646" y="1207688"/>
            <a:chExt cx="1049788" cy="1024320"/>
          </a:xfrm>
        </p:grpSpPr>
        <p:sp>
          <p:nvSpPr>
            <p:cNvPr id="89" name="Freeform 17"/>
            <p:cNvSpPr/>
            <p:nvPr/>
          </p:nvSpPr>
          <p:spPr bwMode="auto">
            <a:xfrm>
              <a:off x="1027646" y="1207688"/>
              <a:ext cx="1049788" cy="1024320"/>
            </a:xfrm>
            <a:custGeom>
              <a:avLst/>
              <a:gdLst>
                <a:gd name="T0" fmla="*/ 128 w 1610"/>
                <a:gd name="T1" fmla="*/ 0 h 1610"/>
                <a:gd name="T2" fmla="*/ 1481 w 1610"/>
                <a:gd name="T3" fmla="*/ 0 h 1610"/>
                <a:gd name="T4" fmla="*/ 1610 w 1610"/>
                <a:gd name="T5" fmla="*/ 128 h 1610"/>
                <a:gd name="T6" fmla="*/ 1610 w 1610"/>
                <a:gd name="T7" fmla="*/ 1481 h 1610"/>
                <a:gd name="T8" fmla="*/ 1481 w 1610"/>
                <a:gd name="T9" fmla="*/ 1610 h 1610"/>
                <a:gd name="T10" fmla="*/ 128 w 1610"/>
                <a:gd name="T11" fmla="*/ 1610 h 1610"/>
                <a:gd name="T12" fmla="*/ 0 w 1610"/>
                <a:gd name="T13" fmla="*/ 1481 h 1610"/>
                <a:gd name="T14" fmla="*/ 0 w 1610"/>
                <a:gd name="T15" fmla="*/ 128 h 1610"/>
                <a:gd name="T16" fmla="*/ 128 w 1610"/>
                <a:gd name="T17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1610">
                  <a:moveTo>
                    <a:pt x="128" y="0"/>
                  </a:moveTo>
                  <a:lnTo>
                    <a:pt x="1481" y="0"/>
                  </a:lnTo>
                  <a:cubicBezTo>
                    <a:pt x="1552" y="0"/>
                    <a:pt x="1610" y="58"/>
                    <a:pt x="1610" y="128"/>
                  </a:cubicBezTo>
                  <a:lnTo>
                    <a:pt x="1610" y="1481"/>
                  </a:lnTo>
                  <a:cubicBezTo>
                    <a:pt x="1610" y="1552"/>
                    <a:pt x="1552" y="1610"/>
                    <a:pt x="1481" y="1610"/>
                  </a:cubicBezTo>
                  <a:lnTo>
                    <a:pt x="128" y="1610"/>
                  </a:lnTo>
                  <a:cubicBezTo>
                    <a:pt x="58" y="1610"/>
                    <a:pt x="0" y="1552"/>
                    <a:pt x="0" y="1481"/>
                  </a:cubicBezTo>
                  <a:lnTo>
                    <a:pt x="0" y="128"/>
                  </a:lnTo>
                  <a:cubicBezTo>
                    <a:pt x="0" y="58"/>
                    <a:pt x="58" y="0"/>
                    <a:pt x="12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222272" y="1238345"/>
              <a:ext cx="621520" cy="93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FFFFFF"/>
                  </a:solidFill>
                  <a:latin typeface="Lifeline JL" panose="00000400000000000000" pitchFamily="2" charset="0"/>
                  <a:ea typeface="宋体" pitchFamily="2" charset="-122"/>
                </a:rPr>
                <a:t>2</a:t>
              </a:r>
              <a:endParaRPr lang="zh-CN" altLang="en-US" sz="4800" dirty="0">
                <a:solidFill>
                  <a:srgbClr val="FFFFFF"/>
                </a:solidFill>
                <a:latin typeface="Lifeline JL" panose="00000400000000000000" pitchFamily="2" charset="0"/>
                <a:ea typeface="宋体" pitchFamily="2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4646" y="3802145"/>
            <a:ext cx="934171" cy="911509"/>
            <a:chOff x="1027646" y="1207688"/>
            <a:chExt cx="1049788" cy="1024320"/>
          </a:xfrm>
        </p:grpSpPr>
        <p:sp>
          <p:nvSpPr>
            <p:cNvPr id="94" name="Freeform 17"/>
            <p:cNvSpPr/>
            <p:nvPr/>
          </p:nvSpPr>
          <p:spPr bwMode="auto">
            <a:xfrm>
              <a:off x="1027646" y="1207688"/>
              <a:ext cx="1049788" cy="1024320"/>
            </a:xfrm>
            <a:custGeom>
              <a:avLst/>
              <a:gdLst>
                <a:gd name="T0" fmla="*/ 128 w 1610"/>
                <a:gd name="T1" fmla="*/ 0 h 1610"/>
                <a:gd name="T2" fmla="*/ 1481 w 1610"/>
                <a:gd name="T3" fmla="*/ 0 h 1610"/>
                <a:gd name="T4" fmla="*/ 1610 w 1610"/>
                <a:gd name="T5" fmla="*/ 128 h 1610"/>
                <a:gd name="T6" fmla="*/ 1610 w 1610"/>
                <a:gd name="T7" fmla="*/ 1481 h 1610"/>
                <a:gd name="T8" fmla="*/ 1481 w 1610"/>
                <a:gd name="T9" fmla="*/ 1610 h 1610"/>
                <a:gd name="T10" fmla="*/ 128 w 1610"/>
                <a:gd name="T11" fmla="*/ 1610 h 1610"/>
                <a:gd name="T12" fmla="*/ 0 w 1610"/>
                <a:gd name="T13" fmla="*/ 1481 h 1610"/>
                <a:gd name="T14" fmla="*/ 0 w 1610"/>
                <a:gd name="T15" fmla="*/ 128 h 1610"/>
                <a:gd name="T16" fmla="*/ 128 w 1610"/>
                <a:gd name="T17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1610">
                  <a:moveTo>
                    <a:pt x="128" y="0"/>
                  </a:moveTo>
                  <a:lnTo>
                    <a:pt x="1481" y="0"/>
                  </a:lnTo>
                  <a:cubicBezTo>
                    <a:pt x="1552" y="0"/>
                    <a:pt x="1610" y="58"/>
                    <a:pt x="1610" y="128"/>
                  </a:cubicBezTo>
                  <a:lnTo>
                    <a:pt x="1610" y="1481"/>
                  </a:lnTo>
                  <a:cubicBezTo>
                    <a:pt x="1610" y="1552"/>
                    <a:pt x="1552" y="1610"/>
                    <a:pt x="1481" y="1610"/>
                  </a:cubicBezTo>
                  <a:lnTo>
                    <a:pt x="128" y="1610"/>
                  </a:lnTo>
                  <a:cubicBezTo>
                    <a:pt x="58" y="1610"/>
                    <a:pt x="0" y="1552"/>
                    <a:pt x="0" y="1481"/>
                  </a:cubicBezTo>
                  <a:lnTo>
                    <a:pt x="0" y="128"/>
                  </a:lnTo>
                  <a:cubicBezTo>
                    <a:pt x="0" y="58"/>
                    <a:pt x="58" y="0"/>
                    <a:pt x="12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222272" y="1224466"/>
              <a:ext cx="621520" cy="93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2E2E2E"/>
                  </a:solidFill>
                  <a:latin typeface="Lifeline JL" panose="00000400000000000000" pitchFamily="2" charset="0"/>
                  <a:ea typeface="宋体" pitchFamily="2" charset="-122"/>
                </a:rPr>
                <a:t>3</a:t>
              </a:r>
              <a:endParaRPr lang="zh-CN" altLang="en-US" sz="4800" dirty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84646" y="5138929"/>
            <a:ext cx="934171" cy="911509"/>
            <a:chOff x="1027646" y="1207688"/>
            <a:chExt cx="1049788" cy="1024320"/>
          </a:xfrm>
        </p:grpSpPr>
        <p:sp>
          <p:nvSpPr>
            <p:cNvPr id="99" name="Freeform 17"/>
            <p:cNvSpPr/>
            <p:nvPr/>
          </p:nvSpPr>
          <p:spPr bwMode="auto">
            <a:xfrm>
              <a:off x="1027646" y="1207688"/>
              <a:ext cx="1049788" cy="1024320"/>
            </a:xfrm>
            <a:custGeom>
              <a:avLst/>
              <a:gdLst>
                <a:gd name="T0" fmla="*/ 128 w 1610"/>
                <a:gd name="T1" fmla="*/ 0 h 1610"/>
                <a:gd name="T2" fmla="*/ 1481 w 1610"/>
                <a:gd name="T3" fmla="*/ 0 h 1610"/>
                <a:gd name="T4" fmla="*/ 1610 w 1610"/>
                <a:gd name="T5" fmla="*/ 128 h 1610"/>
                <a:gd name="T6" fmla="*/ 1610 w 1610"/>
                <a:gd name="T7" fmla="*/ 1481 h 1610"/>
                <a:gd name="T8" fmla="*/ 1481 w 1610"/>
                <a:gd name="T9" fmla="*/ 1610 h 1610"/>
                <a:gd name="T10" fmla="*/ 128 w 1610"/>
                <a:gd name="T11" fmla="*/ 1610 h 1610"/>
                <a:gd name="T12" fmla="*/ 0 w 1610"/>
                <a:gd name="T13" fmla="*/ 1481 h 1610"/>
                <a:gd name="T14" fmla="*/ 0 w 1610"/>
                <a:gd name="T15" fmla="*/ 128 h 1610"/>
                <a:gd name="T16" fmla="*/ 128 w 1610"/>
                <a:gd name="T17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0" h="1610">
                  <a:moveTo>
                    <a:pt x="128" y="0"/>
                  </a:moveTo>
                  <a:lnTo>
                    <a:pt x="1481" y="0"/>
                  </a:lnTo>
                  <a:cubicBezTo>
                    <a:pt x="1552" y="0"/>
                    <a:pt x="1610" y="58"/>
                    <a:pt x="1610" y="128"/>
                  </a:cubicBezTo>
                  <a:lnTo>
                    <a:pt x="1610" y="1481"/>
                  </a:lnTo>
                  <a:cubicBezTo>
                    <a:pt x="1610" y="1552"/>
                    <a:pt x="1552" y="1610"/>
                    <a:pt x="1481" y="1610"/>
                  </a:cubicBezTo>
                  <a:lnTo>
                    <a:pt x="128" y="1610"/>
                  </a:lnTo>
                  <a:cubicBezTo>
                    <a:pt x="58" y="1610"/>
                    <a:pt x="0" y="1552"/>
                    <a:pt x="0" y="1481"/>
                  </a:cubicBezTo>
                  <a:lnTo>
                    <a:pt x="0" y="128"/>
                  </a:lnTo>
                  <a:cubicBezTo>
                    <a:pt x="0" y="58"/>
                    <a:pt x="58" y="0"/>
                    <a:pt x="12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222272" y="1217426"/>
              <a:ext cx="621520" cy="932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rgbClr val="FFFFFF"/>
                  </a:solidFill>
                  <a:latin typeface="Lifeline JL" panose="00000400000000000000" pitchFamily="2" charset="0"/>
                  <a:ea typeface="宋体" pitchFamily="2" charset="-122"/>
                </a:rPr>
                <a:t>4</a:t>
              </a:r>
              <a:endParaRPr lang="zh-CN" altLang="en-US" sz="4800" dirty="0">
                <a:solidFill>
                  <a:srgbClr val="FFFFFF"/>
                </a:solidFill>
                <a:latin typeface="Lifeline JL" panose="00000400000000000000" pitchFamily="2" charset="0"/>
                <a:ea typeface="宋体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41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1.2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69" grpId="0" bldLvl="0" animBg="1"/>
      <p:bldP spid="72" grpId="0" bldLvl="0" animBg="1"/>
      <p:bldP spid="75" grpId="0" bldLvl="0" animBg="1"/>
      <p:bldP spid="7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44" name="TextBox 4"/>
          <p:cNvSpPr txBox="1"/>
          <p:nvPr/>
        </p:nvSpPr>
        <p:spPr>
          <a:xfrm>
            <a:off x="1395730" y="227965"/>
            <a:ext cx="4616450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E2E2E"/>
                </a:solidFill>
              </a:rPr>
              <a:t>商城中心页面展示</a:t>
            </a:r>
            <a:r>
              <a:rPr lang="zh-CN" altLang="en-US" sz="3200" dirty="0">
                <a:solidFill>
                  <a:srgbClr val="2E2E2E"/>
                </a:solidFill>
              </a:rPr>
              <a:t>需求</a:t>
            </a:r>
            <a:endParaRPr lang="zh-CN" altLang="en-US" sz="3200" dirty="0">
              <a:solidFill>
                <a:srgbClr val="2E2E2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5819" y="173316"/>
            <a:ext cx="7613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1.3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730" y="1679575"/>
            <a:ext cx="2242185" cy="4883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85" y="1679575"/>
            <a:ext cx="2241550" cy="4842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63720" y="984885"/>
            <a:ext cx="2087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000">
                <a:solidFill>
                  <a:srgbClr val="2E2E2E"/>
                </a:solidFill>
              </a:rPr>
              <a:t>商品列表</a:t>
            </a:r>
            <a:r>
              <a:rPr lang="zh-CN" altLang="en-US" sz="3000">
                <a:solidFill>
                  <a:srgbClr val="2E2E2E"/>
                </a:solidFill>
              </a:rPr>
              <a:t>页</a:t>
            </a:r>
            <a:endParaRPr lang="zh-CN" altLang="en-US" sz="3000">
              <a:solidFill>
                <a:srgbClr val="2E2E2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065" y="984885"/>
            <a:ext cx="944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000">
                <a:solidFill>
                  <a:srgbClr val="2E2E2E"/>
                </a:solidFill>
              </a:rPr>
              <a:t>首页</a:t>
            </a:r>
            <a:endParaRPr lang="zh-CN" altLang="en-US" sz="3000">
              <a:solidFill>
                <a:srgbClr val="2E2E2E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25840" y="212090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02A28"/>
                </a:solidFill>
                <a:latin typeface="微软雅黑" panose="020B0503020204020204" pitchFamily="34" charset="-122"/>
              </a:rPr>
              <a:t>分类</a:t>
            </a:r>
            <a:r>
              <a:rPr lang="zh-CN" altLang="en-US" sz="2800" b="1" dirty="0">
                <a:solidFill>
                  <a:srgbClr val="302A28"/>
                </a:solidFill>
                <a:latin typeface="微软雅黑" panose="020B0503020204020204" pitchFamily="34" charset="-122"/>
              </a:rPr>
              <a:t>查询</a:t>
            </a:r>
            <a:endParaRPr lang="zh-CN" altLang="en-US" sz="2800" b="1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44255" y="3137535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02A28"/>
                </a:solidFill>
                <a:latin typeface="微软雅黑" panose="020B0503020204020204" pitchFamily="34" charset="-122"/>
              </a:rPr>
              <a:t>标签</a:t>
            </a:r>
            <a:r>
              <a:rPr lang="zh-CN" altLang="en-US" sz="2800" b="1" dirty="0">
                <a:solidFill>
                  <a:srgbClr val="302A28"/>
                </a:solidFill>
                <a:latin typeface="微软雅黑" panose="020B0503020204020204" pitchFamily="34" charset="-122"/>
              </a:rPr>
              <a:t>查询</a:t>
            </a:r>
            <a:endParaRPr lang="zh-CN" altLang="en-US" sz="2800" b="1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6630" y="4093210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02A28"/>
                </a:solidFill>
                <a:latin typeface="微软雅黑" panose="020B0503020204020204" pitchFamily="34" charset="-122"/>
              </a:rPr>
              <a:t>排序</a:t>
            </a:r>
            <a:endParaRPr lang="zh-CN" altLang="en-US" sz="2800" b="1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96630" y="5085715"/>
            <a:ext cx="1619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02A28"/>
                </a:solidFill>
                <a:latin typeface="微软雅黑" panose="020B0503020204020204" pitchFamily="34" charset="-122"/>
              </a:rPr>
              <a:t>分页</a:t>
            </a:r>
            <a:endParaRPr lang="zh-CN" altLang="en-US" sz="2800" b="1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8098155" y="2146935"/>
            <a:ext cx="509270" cy="5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2E2E2E"/>
                </a:solidFill>
                <a:latin typeface="Lifeline JL" panose="00000400000000000000" pitchFamily="2" charset="0"/>
              </a:rPr>
              <a:t>1</a:t>
            </a:r>
            <a:endParaRPr lang="zh-CN" altLang="en-US" sz="2000" b="1" dirty="0">
              <a:solidFill>
                <a:srgbClr val="2E2E2E"/>
              </a:solidFill>
              <a:latin typeface="Lifeline JL" panose="00000400000000000000" pitchFamily="2" charset="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8098155" y="3152775"/>
            <a:ext cx="509270" cy="5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2E2E2E"/>
                </a:solidFill>
                <a:latin typeface="Lifeline JL" panose="00000400000000000000" pitchFamily="2" charset="0"/>
              </a:rPr>
              <a:t>2</a:t>
            </a:r>
            <a:endParaRPr lang="zh-CN" altLang="en-US" sz="2000" b="1" dirty="0">
              <a:solidFill>
                <a:srgbClr val="2E2E2E"/>
              </a:solidFill>
              <a:latin typeface="Lifeline JL" panose="00000400000000000000" pitchFamily="2" charset="0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8087360" y="4119245"/>
            <a:ext cx="509270" cy="5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2E2E2E"/>
                </a:solidFill>
                <a:latin typeface="Lifeline JL" panose="00000400000000000000" pitchFamily="2" charset="0"/>
              </a:rPr>
              <a:t>3</a:t>
            </a:r>
            <a:endParaRPr lang="zh-CN" altLang="en-US" sz="2000" b="1" dirty="0">
              <a:solidFill>
                <a:srgbClr val="2E2E2E"/>
              </a:solidFill>
              <a:latin typeface="Lifeline JL" panose="00000400000000000000" pitchFamily="2" charset="0"/>
            </a:endParaRP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8087360" y="5100955"/>
            <a:ext cx="509270" cy="5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2E2E2E"/>
                </a:solidFill>
                <a:latin typeface="Lifeline JL" panose="00000400000000000000" pitchFamily="2" charset="0"/>
              </a:rPr>
              <a:t>4</a:t>
            </a:r>
            <a:endParaRPr lang="zh-CN" altLang="en-US" sz="2000" b="1" dirty="0">
              <a:solidFill>
                <a:srgbClr val="2E2E2E"/>
              </a:solidFill>
              <a:latin typeface="Lifeline JL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11" grpId="0" bldLvl="0" animBg="1"/>
      <p:bldP spid="12" grpId="0" bldLvl="0" animBg="1"/>
      <p:bldP spid="13" grpId="0" bldLvl="0" animBg="1"/>
      <p:bldP spid="4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/>
          <p:nvPr/>
        </p:nvSpPr>
        <p:spPr>
          <a:xfrm>
            <a:off x="0" y="2000099"/>
            <a:ext cx="6776358" cy="2160287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H="1">
            <a:off x="6873343" y="3578420"/>
            <a:ext cx="5318657" cy="58196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73343" y="2000099"/>
            <a:ext cx="2605287" cy="1461246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6713" y="2000099"/>
            <a:ext cx="2605287" cy="1461246"/>
          </a:xfrm>
          <a:prstGeom prst="rect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01871" y="2618496"/>
            <a:ext cx="6521098" cy="9232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algn="l"/>
            <a:r>
              <a:rPr lang="zh-CN" altLang="en-US" sz="6000" dirty="0" smtClean="0">
                <a:solidFill>
                  <a:srgbClr val="2E2E2E"/>
                </a:solidFill>
                <a:sym typeface="+mn-ea"/>
              </a:rPr>
              <a:t>商品数据存储方案</a:t>
            </a:r>
            <a:endParaRPr lang="zh-CN" altLang="en-US" sz="6000" b="1" dirty="0">
              <a:solidFill>
                <a:srgbClr val="2E2E2E"/>
              </a:solidFill>
              <a:latin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1078230" y="4623435"/>
            <a:ext cx="2676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02A28"/>
                </a:solidFill>
                <a:latin typeface="微软雅黑" panose="020B0503020204020204" pitchFamily="34" charset="-122"/>
              </a:rPr>
              <a:t>商品数据面临的</a:t>
            </a:r>
            <a:r>
              <a:rPr lang="zh-CN" altLang="en-US" sz="2000" dirty="0">
                <a:solidFill>
                  <a:srgbClr val="302A28"/>
                </a:solidFill>
                <a:latin typeface="微软雅黑" panose="020B0503020204020204" pitchFamily="34" charset="-122"/>
              </a:rPr>
              <a:t>问题</a:t>
            </a:r>
            <a:endParaRPr lang="zh-CN" altLang="en-US" sz="2000" dirty="0">
              <a:solidFill>
                <a:srgbClr val="302A28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4457065" y="4623435"/>
            <a:ext cx="4780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302A28"/>
                </a:solidFill>
              </a:rPr>
              <a:t>分布式本地缓存数据一致性</a:t>
            </a:r>
            <a:r>
              <a:rPr lang="zh-CN" altLang="en-US" sz="2000" dirty="0">
                <a:solidFill>
                  <a:srgbClr val="302A28"/>
                </a:solidFill>
              </a:rPr>
              <a:t>问题</a:t>
            </a:r>
            <a:endParaRPr lang="zh-CN" altLang="en-US" sz="2000" dirty="0">
              <a:solidFill>
                <a:srgbClr val="302A28"/>
              </a:solidFill>
            </a:endParaRPr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796219" y="4689419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>
              <a:solidFill>
                <a:srgbClr val="302A28"/>
              </a:solidFill>
              <a:ea typeface="宋体" pitchFamily="2" charset="-122"/>
            </a:endParaRPr>
          </a:p>
        </p:txBody>
      </p:sp>
      <p:sp>
        <p:nvSpPr>
          <p:cNvPr id="32" name="Freeform 22"/>
          <p:cNvSpPr>
            <a:spLocks noEditPoints="1"/>
          </p:cNvSpPr>
          <p:nvPr/>
        </p:nvSpPr>
        <p:spPr bwMode="auto">
          <a:xfrm>
            <a:off x="4160195" y="4689419"/>
            <a:ext cx="266561" cy="26814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>
              <a:solidFill>
                <a:srgbClr val="302A28"/>
              </a:solidFill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6" grpId="0"/>
      <p:bldP spid="27" grpId="0"/>
      <p:bldP spid="28" grpId="0"/>
      <p:bldP spid="31" grpId="0" bldLvl="0" animBg="1"/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1395659" y="228128"/>
            <a:ext cx="3819003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商品数据面临的问题</a:t>
            </a:r>
            <a:endParaRPr lang="zh-CN" altLang="en-US" sz="3200" dirty="0">
              <a:solidFill>
                <a:srgbClr val="302A28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8453" y="173316"/>
            <a:ext cx="1016096" cy="645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2.1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4560" y="1048385"/>
            <a:ext cx="5067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面向</a:t>
            </a:r>
            <a:r>
              <a:rPr lang="en-US" altLang="zh-CN" sz="2000" dirty="0">
                <a:solidFill>
                  <a:schemeClr val="bg1"/>
                </a:solidFill>
              </a:rPr>
              <a:t>C</a:t>
            </a:r>
            <a:r>
              <a:rPr lang="zh-CN" altLang="en-US" sz="2000" dirty="0">
                <a:solidFill>
                  <a:schemeClr val="bg1"/>
                </a:solidFill>
              </a:rPr>
              <a:t>端，访问流量</a:t>
            </a:r>
            <a:r>
              <a:rPr lang="zh-CN" altLang="en-US" sz="2000" dirty="0">
                <a:solidFill>
                  <a:schemeClr val="bg1"/>
                </a:solidFill>
              </a:rPr>
              <a:t>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4560" y="3434715"/>
            <a:ext cx="4083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商品数量少，单</a:t>
            </a:r>
            <a:r>
              <a:rPr lang="en-US" altLang="zh-CN" sz="2000" dirty="0">
                <a:solidFill>
                  <a:schemeClr val="bg1"/>
                </a:solidFill>
              </a:rPr>
              <a:t>sku</a:t>
            </a:r>
            <a:r>
              <a:rPr lang="zh-CN" altLang="en-US" sz="2000" dirty="0">
                <a:solidFill>
                  <a:schemeClr val="bg1"/>
                </a:solidFill>
              </a:rPr>
              <a:t>访问</a:t>
            </a:r>
            <a:r>
              <a:rPr lang="zh-CN" altLang="en-US" sz="2000" dirty="0">
                <a:solidFill>
                  <a:schemeClr val="bg1"/>
                </a:solidFill>
              </a:rPr>
              <a:t>频率高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0760" y="1984375"/>
            <a:ext cx="9194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作为</a:t>
            </a:r>
            <a:r>
              <a:rPr lang="en-US" altLang="zh-CN">
                <a:solidFill>
                  <a:schemeClr val="bg1"/>
                </a:solidFill>
              </a:rPr>
              <a:t>App</a:t>
            </a:r>
            <a:r>
              <a:rPr lang="zh-CN" altLang="en-US">
                <a:solidFill>
                  <a:schemeClr val="bg1"/>
                </a:solidFill>
              </a:rPr>
              <a:t>客户端的商城中心，访问流量大。并且后续可能被应用到其他活动页，需要为其他调用方提供</a:t>
            </a:r>
            <a:r>
              <a:rPr lang="zh-CN" altLang="en-US">
                <a:solidFill>
                  <a:schemeClr val="bg1"/>
                </a:solidFill>
              </a:rPr>
              <a:t>大流量基础数据</a:t>
            </a:r>
            <a:r>
              <a:rPr lang="zh-CN" altLang="en-US">
                <a:solidFill>
                  <a:schemeClr val="bg1"/>
                </a:solidFill>
              </a:rPr>
              <a:t>访问。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4320" y="433641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运营有意控制商品总量，制造稀缺性，所以商品数据总量不多，</a:t>
            </a:r>
            <a:r>
              <a:rPr lang="zh-CN" altLang="en-US">
                <a:solidFill>
                  <a:schemeClr val="bg1"/>
                </a:solidFill>
              </a:rPr>
              <a:t>但访问</a:t>
            </a:r>
            <a:r>
              <a:rPr lang="zh-CN" altLang="en-US">
                <a:solidFill>
                  <a:schemeClr val="bg1"/>
                </a:solidFill>
              </a:rPr>
              <a:t>高频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0940" y="545782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如何存储商品数据，满足大流量访问？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09362" y="1786"/>
            <a:ext cx="838238" cy="982899"/>
            <a:chOff x="409575" y="0"/>
            <a:chExt cx="671513" cy="787401"/>
          </a:xfrm>
          <a:solidFill>
            <a:schemeClr val="bg1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409575" y="188913"/>
              <a:ext cx="671513" cy="598488"/>
            </a:xfrm>
            <a:custGeom>
              <a:avLst/>
              <a:gdLst>
                <a:gd name="T0" fmla="*/ 1231 w 1236"/>
                <a:gd name="T1" fmla="*/ 656 h 1118"/>
                <a:gd name="T2" fmla="*/ 1133 w 1236"/>
                <a:gd name="T3" fmla="*/ 835 h 1118"/>
                <a:gd name="T4" fmla="*/ 923 w 1236"/>
                <a:gd name="T5" fmla="*/ 956 h 1118"/>
                <a:gd name="T6" fmla="*/ 721 w 1236"/>
                <a:gd name="T7" fmla="*/ 1072 h 1118"/>
                <a:gd name="T8" fmla="*/ 518 w 1236"/>
                <a:gd name="T9" fmla="*/ 1077 h 1118"/>
                <a:gd name="T10" fmla="*/ 308 w 1236"/>
                <a:gd name="T11" fmla="*/ 956 h 1118"/>
                <a:gd name="T12" fmla="*/ 106 w 1236"/>
                <a:gd name="T13" fmla="*/ 840 h 1118"/>
                <a:gd name="T14" fmla="*/ 0 w 1236"/>
                <a:gd name="T15" fmla="*/ 666 h 1118"/>
                <a:gd name="T16" fmla="*/ 0 w 1236"/>
                <a:gd name="T17" fmla="*/ 0 h 1118"/>
                <a:gd name="T18" fmla="*/ 1231 w 1236"/>
                <a:gd name="T19" fmla="*/ 0 h 1118"/>
                <a:gd name="T20" fmla="*/ 1231 w 1236"/>
                <a:gd name="T21" fmla="*/ 656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6" h="1118">
                  <a:moveTo>
                    <a:pt x="1231" y="656"/>
                  </a:moveTo>
                  <a:cubicBezTo>
                    <a:pt x="1236" y="737"/>
                    <a:pt x="1196" y="793"/>
                    <a:pt x="1133" y="835"/>
                  </a:cubicBezTo>
                  <a:lnTo>
                    <a:pt x="923" y="956"/>
                  </a:lnTo>
                  <a:cubicBezTo>
                    <a:pt x="856" y="995"/>
                    <a:pt x="789" y="1034"/>
                    <a:pt x="721" y="1072"/>
                  </a:cubicBezTo>
                  <a:cubicBezTo>
                    <a:pt x="653" y="1118"/>
                    <a:pt x="585" y="1111"/>
                    <a:pt x="518" y="1077"/>
                  </a:cubicBezTo>
                  <a:lnTo>
                    <a:pt x="308" y="956"/>
                  </a:lnTo>
                  <a:cubicBezTo>
                    <a:pt x="240" y="917"/>
                    <a:pt x="173" y="879"/>
                    <a:pt x="106" y="840"/>
                  </a:cubicBezTo>
                  <a:cubicBezTo>
                    <a:pt x="33" y="804"/>
                    <a:pt x="5" y="741"/>
                    <a:pt x="0" y="666"/>
                  </a:cubicBezTo>
                  <a:cubicBezTo>
                    <a:pt x="0" y="444"/>
                    <a:pt x="0" y="222"/>
                    <a:pt x="0" y="0"/>
                  </a:cubicBezTo>
                  <a:lnTo>
                    <a:pt x="1231" y="0"/>
                  </a:lnTo>
                  <a:cubicBezTo>
                    <a:pt x="1231" y="218"/>
                    <a:pt x="1231" y="437"/>
                    <a:pt x="1231" y="65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09575" y="0"/>
              <a:ext cx="668338" cy="1381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302A28"/>
                </a:solidFill>
                <a:ea typeface="宋体" pitchFamily="2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1395730" y="227965"/>
            <a:ext cx="4769485" cy="49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>
              <a:defRPr sz="80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商品数据面临的问题</a:t>
            </a:r>
            <a:r>
              <a:rPr lang="en-US" altLang="zh-CN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-</a:t>
            </a:r>
            <a:r>
              <a:rPr lang="zh-CN" altLang="en-US" sz="3200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方案</a:t>
            </a:r>
            <a:endParaRPr lang="zh-CN" altLang="en-US" sz="3200" dirty="0">
              <a:solidFill>
                <a:srgbClr val="302A28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0416" y="173316"/>
            <a:ext cx="852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2E2E2E"/>
                </a:solidFill>
                <a:latin typeface="Lifeline JL" panose="00000400000000000000" pitchFamily="2" charset="0"/>
                <a:ea typeface="宋体" pitchFamily="2" charset="-122"/>
              </a:rPr>
              <a:t>2.2</a:t>
            </a:r>
            <a:endParaRPr lang="zh-CN" altLang="en-US" sz="3600" dirty="0">
              <a:solidFill>
                <a:srgbClr val="2E2E2E"/>
              </a:solidFill>
              <a:latin typeface="Lifeline JL" panose="00000400000000000000" pitchFamily="2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4395" y="1131570"/>
            <a:ext cx="10041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2E2E2E"/>
                </a:solidFill>
              </a:rPr>
              <a:t>        </a:t>
            </a:r>
            <a:r>
              <a:rPr>
                <a:solidFill>
                  <a:srgbClr val="2E2E2E"/>
                </a:solidFill>
                <a:sym typeface="+mn-ea"/>
              </a:rPr>
              <a:t>MySQL</a:t>
            </a:r>
            <a:r>
              <a:rPr lang="zh-CN" altLang="en-US">
                <a:solidFill>
                  <a:srgbClr val="2E2E2E"/>
                </a:solidFill>
              </a:rPr>
              <a:t>数据库资源宝贵，是重点保护对象。所以我们第一时间想到的是加缓存。下图是常用的</a:t>
            </a:r>
            <a:r>
              <a:rPr lang="en-US" altLang="zh-CN">
                <a:solidFill>
                  <a:srgbClr val="2E2E2E"/>
                </a:solidFill>
              </a:rPr>
              <a:t>Redis</a:t>
            </a:r>
            <a:r>
              <a:rPr lang="zh-CN" altLang="en-US">
                <a:solidFill>
                  <a:srgbClr val="2E2E2E"/>
                </a:solidFill>
              </a:rPr>
              <a:t>缓存和本地缓存</a:t>
            </a:r>
            <a:r>
              <a:rPr lang="zh-CN" altLang="en-US">
                <a:solidFill>
                  <a:srgbClr val="2E2E2E"/>
                </a:solidFill>
              </a:rPr>
              <a:t>对比。</a:t>
            </a:r>
            <a:endParaRPr lang="zh-CN" altLang="en-US">
              <a:solidFill>
                <a:srgbClr val="2E2E2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2236470"/>
            <a:ext cx="6832600" cy="1803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4380" y="4500245"/>
            <a:ext cx="10683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rgbClr val="2E2E2E"/>
                </a:solidFill>
                <a:sym typeface="+mn-ea"/>
              </a:rPr>
              <a:t>        </a:t>
            </a:r>
            <a:r>
              <a:rPr>
                <a:solidFill>
                  <a:srgbClr val="2E2E2E"/>
                </a:solidFill>
                <a:sym typeface="+mn-ea"/>
              </a:rPr>
              <a:t>我们开发中经常用到Redis作为缓存，将高频数据放在Redis中能够提高业务性能，降低MySQL数据库压力</a:t>
            </a:r>
            <a:r>
              <a:rPr lang="zh-CN">
                <a:solidFill>
                  <a:srgbClr val="2E2E2E"/>
                </a:solidFill>
                <a:sym typeface="+mn-ea"/>
              </a:rPr>
              <a:t>。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但在高频数据流处理系统中，Redis的压力也会很大，同时I/0开销才是耗时的主要原因，结合商品数据特点，数据量小，但是存在大流量高频访问。所以最终我们使用了本地缓存保存商品数据。</a:t>
            </a:r>
            <a:endParaRPr lang="zh-CN" altLang="en-US">
              <a:solidFill>
                <a:srgbClr val="2E2E2E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2E2E2E"/>
                </a:solidFill>
                <a:sym typeface="+mn-ea"/>
              </a:rPr>
              <a:t>        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但是，在集群环境下，</a:t>
            </a:r>
            <a:r>
              <a:rPr lang="zh-CN" altLang="en-US" dirty="0">
                <a:solidFill>
                  <a:srgbClr val="302A28"/>
                </a:solidFill>
                <a:latin typeface="微软雅黑" panose="020B0503020204020204" pitchFamily="34" charset="-122"/>
                <a:sym typeface="+mn-ea"/>
              </a:rPr>
              <a:t>分布式本地缓存刷新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，该如何</a:t>
            </a:r>
            <a:r>
              <a:rPr lang="zh-CN" altLang="en-US">
                <a:solidFill>
                  <a:srgbClr val="2E2E2E"/>
                </a:solidFill>
                <a:sym typeface="+mn-ea"/>
              </a:rPr>
              <a:t>解决？</a:t>
            </a:r>
            <a:endParaRPr lang="zh-CN" altLang="en-US">
              <a:solidFill>
                <a:srgbClr val="2E2E2E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商业融资(2)"/>
</p:tagLst>
</file>

<file path=ppt/theme/theme1.xml><?xml version="1.0" encoding="utf-8"?>
<a:theme xmlns:a="http://schemas.openxmlformats.org/drawingml/2006/main" name="www.2ppt.com">
  <a:themeElements>
    <a:clrScheme name="自定义 1">
      <a:dk1>
        <a:srgbClr val="C00000"/>
      </a:dk1>
      <a:lt1>
        <a:srgbClr val="404040"/>
      </a:lt1>
      <a:dk2>
        <a:srgbClr val="7F7F7F"/>
      </a:dk2>
      <a:lt2>
        <a:srgbClr val="D9D9D9"/>
      </a:lt2>
      <a:accent1>
        <a:srgbClr val="404040"/>
      </a:accent1>
      <a:accent2>
        <a:srgbClr val="C00000"/>
      </a:accent2>
      <a:accent3>
        <a:srgbClr val="FFFFFF"/>
      </a:accent3>
      <a:accent4>
        <a:srgbClr val="D9D9D9"/>
      </a:accent4>
      <a:accent5>
        <a:srgbClr val="C00000"/>
      </a:accent5>
      <a:accent6>
        <a:srgbClr val="4D4948"/>
      </a:accent6>
      <a:hlink>
        <a:srgbClr val="7F7F7F"/>
      </a:hlink>
      <a:folHlink>
        <a:srgbClr val="D9D9D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WPS 演示</Application>
  <PresentationFormat>宽屏</PresentationFormat>
  <Paragraphs>261</Paragraphs>
  <Slides>25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汉仪书宋二KW</vt:lpstr>
      <vt:lpstr>微软雅黑</vt:lpstr>
      <vt:lpstr>汉仪旗黑</vt:lpstr>
      <vt:lpstr>仿宋_GB2312</vt:lpstr>
      <vt:lpstr>方正仿宋_GBK</vt:lpstr>
      <vt:lpstr>Lifeline JL</vt:lpstr>
      <vt:lpstr>苹方-简</vt:lpstr>
      <vt:lpstr>华文隶书</vt:lpstr>
      <vt:lpstr>宋体-简</vt:lpstr>
      <vt:lpstr>宋体</vt:lpstr>
      <vt:lpstr>Arial Unicode MS</vt:lpstr>
      <vt:lpstr>Calibri</vt:lpstr>
      <vt:lpstr>Helvetica Neue</vt:lpstr>
      <vt:lpstr>微软雅黑</vt:lpstr>
      <vt:lpstr>华文隶书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阿和</cp:lastModifiedBy>
  <cp:revision>10</cp:revision>
  <dcterms:created xsi:type="dcterms:W3CDTF">2023-03-02T02:30:58Z</dcterms:created>
  <dcterms:modified xsi:type="dcterms:W3CDTF">2023-03-02T02:30:58Z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C67587A4CC574294B1FE748A83CC945D</vt:lpwstr>
  </property>
  <property fmtid="{D5CDD505-2E9C-101B-9397-08002B2CF9AE}" pid="3" name="KSOProductBuildVer">
    <vt:lpwstr>2052-5.1.0.7657</vt:lpwstr>
  </property>
</Properties>
</file>