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1pPr>
    <a:lvl2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2pPr>
    <a:lvl3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3pPr>
    <a:lvl4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4pPr>
    <a:lvl5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5pPr>
    <a:lvl6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6pPr>
    <a:lvl7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7pPr>
    <a:lvl8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8pPr>
    <a:lvl9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3BA23B1-9221-436E-865A-0063620EA4FD}" styleName="">
    <a:wholeTbl>
      <a:tcTxStyle>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Style>
        <a:tcBdr/>
        <a:fill>
          <a:solidFill>
            <a:srgbClr val="797A7C">
              <a:alpha val="30000"/>
            </a:srgbClr>
          </a:solidFill>
        </a:fill>
      </a:tcStyle>
    </a:band2H>
    <a:firstCol>
      <a:tcTxStyle>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p:nvPr>
            <p:ph type="sldImg"/>
          </p:nvPr>
        </p:nvSpPr>
        <p:spPr>
          <a:xfrm>
            <a:off x="1143000" y="685800"/>
            <a:ext cx="4572000" cy="3429000"/>
          </a:xfrm>
          <a:prstGeom prst="rect">
            <a:avLst/>
          </a:prstGeom>
        </p:spPr>
        <p:txBody>
          <a:bodyPr/>
          <a:lstStyle/>
          <a:p/>
        </p:txBody>
      </p:sp>
      <p:sp>
        <p:nvSpPr>
          <p:cNvPr id="143" name="Shape 143"/>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17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17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17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17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17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17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17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17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17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p:txBody>
      </p:sp>
      <p:sp>
        <p:nvSpPr>
          <p:cNvPr id="168" name="Shape 168"/>
          <p:cNvSpPr/>
          <p:nvPr>
            <p:ph type="body" sz="quarter" idx="1"/>
          </p:nvPr>
        </p:nvSpPr>
        <p:spPr>
          <a:prstGeom prst="rect">
            <a:avLst/>
          </a:prstGeom>
        </p:spPr>
        <p:txBody>
          <a:bodyPr/>
          <a:lstStyle>
            <a:lvl1pPr defTabSz="914400">
              <a:lnSpc>
                <a:spcPct val="100000"/>
              </a:lnSpc>
              <a:defRPr sz="2000">
                <a:latin typeface="宋体"/>
                <a:ea typeface="宋体"/>
                <a:cs typeface="宋体"/>
                <a:sym typeface="宋体"/>
              </a:defRPr>
            </a:lvl1pPr>
          </a:lstStyle>
          <a:p>
            <a:r>
              <a:t>限流 发生在流量进来之前，超过的流量进行限制。它是针对服务请求数量的一种自我保护机制，当请求数量超出服务负载时，自动丢弃新的请求，是系统高可用架构的第一步。</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p:txBody>
      </p:sp>
      <p:sp>
        <p:nvSpPr>
          <p:cNvPr id="242" name="Shape 242"/>
          <p:cNvSpPr/>
          <p:nvPr>
            <p:ph type="body" sz="quarter" idx="1"/>
          </p:nvPr>
        </p:nvSpPr>
        <p:spPr>
          <a:prstGeom prst="rect">
            <a:avLst/>
          </a:prstGeom>
        </p:spPr>
        <p:txBody>
          <a:bodyPr/>
          <a:lstStyle/>
          <a:p>
            <a:r>
              <a:t>总体来说，令牌桶算法具有较高的稳定性和精度，但实现相对复杂，适用于对稳定性和精度要求较高的场景。</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p:txBody>
      </p:sp>
      <p:sp>
        <p:nvSpPr>
          <p:cNvPr id="265" name="Shape 265"/>
          <p:cNvSpPr/>
          <p:nvPr>
            <p:ph type="body" sz="quarter" idx="1"/>
          </p:nvPr>
        </p:nvSpPr>
        <p:spPr>
          <a:prstGeom prst="rect">
            <a:avLst/>
          </a:prstGeom>
        </p:spPr>
        <p:txBody>
          <a:bodyPr/>
          <a:lstStyle/>
          <a:p>
            <a:r>
              <a:t>滑动窗口限流算法的原理是将一个大的时间窗口划分为多个小的时间窗口，每个小的窗口都有独立的计数。</a:t>
            </a:r>
          </a:p>
          <a:p>
            <a:r>
              <a:t>请求过来的时候，判断请求的次数是否超过整个窗口的限制。窗口的移动是每次向前滑动一个小的单元窗口。</a:t>
            </a:r>
          </a:p>
          <a:p>
            <a:r>
              <a:t>例如下面这个滑动窗口，将大时间窗口分成了 6 个小窗口。</a:t>
            </a:r>
          </a:p>
          <a:p>
            <a:r>
              <a:t>每个单元格有自己独立的计数器，每过一段时间就会向前移动一格。</a:t>
            </a:r>
          </a:p>
          <a:p>
            <a:r>
              <a:t>假如有请求在 01:10 的时候过来，这时候窗口的计数就是 100+200+200+200+200+200=1100，也能起到统计的作用。</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p:txBody>
      </p:sp>
      <p:sp>
        <p:nvSpPr>
          <p:cNvPr id="275" name="Shape 275"/>
          <p:cNvSpPr/>
          <p:nvPr>
            <p:ph type="body" sz="quarter" idx="1"/>
          </p:nvPr>
        </p:nvSpPr>
        <p:spPr>
          <a:prstGeom prst="rect">
            <a:avLst/>
          </a:prstGeom>
        </p:spPr>
        <p:txBody>
          <a:bodyPr/>
          <a:lstStyle/>
          <a:p>
            <a:r>
              <a:t>请求满 100 个， 错误率达到 50%， 在熔断机制开启，且持续时间 10 秒。 未来 10 秒内所有请求直接返回错误码 phystrix_fallback， 10 秒后再次尝试一次</a:t>
            </a:r>
          </a:p>
          <a:p/>
          <a:p>
            <a:r>
              <a:t>统计总周期是 1分钟，统计窗口是 10个， 每 6秒会产生一个新窗口</a:t>
            </a:r>
          </a:p>
          <a:p>
            <a:r>
              <a:t>统计监控状态的时候，会计算每个窗口的总请求次数， 失败请求次数，这个统计的结果叫做健康快照</a:t>
            </a:r>
          </a:p>
          <a:p>
            <a:r>
              <a:t>快照的有效期是 10 秒</a:t>
            </a:r>
          </a:p>
          <a:p/>
          <a:p>
            <a:r>
              <a:t>（失败请求次数 / 总请求次数） * 100 &gt; errorThresholdPercentage 则表示满足统计断路器的开启条件</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p:txBody>
      </p:sp>
      <p:sp>
        <p:nvSpPr>
          <p:cNvPr id="286" name="Shape 286"/>
          <p:cNvSpPr/>
          <p:nvPr>
            <p:ph type="body" sz="quarter" idx="1"/>
          </p:nvPr>
        </p:nvSpPr>
        <p:spPr>
          <a:prstGeom prst="rect">
            <a:avLst/>
          </a:prstGeom>
        </p:spPr>
        <p:txBody>
          <a:bodyPr/>
          <a:lstStyle/>
          <a:p>
            <a:r>
              <a:t>default为默认配置，java_risk_control/v1/banDestroyControl/isOpenIdBanDestroy 为接口单独配置。可灵活运用</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p:txBody>
      </p:sp>
      <p:sp>
        <p:nvSpPr>
          <p:cNvPr id="176" name="Shape 176"/>
          <p:cNvSpPr/>
          <p:nvPr>
            <p:ph type="body" sz="quarter" idx="1"/>
          </p:nvPr>
        </p:nvSpPr>
        <p:spPr>
          <a:prstGeom prst="rect">
            <a:avLst/>
          </a:prstGeom>
        </p:spPr>
        <p:txBody>
          <a:bodyPr/>
          <a:lstStyle>
            <a:lvl1pPr defTabSz="914400">
              <a:lnSpc>
                <a:spcPct val="100000"/>
              </a:lnSpc>
              <a:defRPr sz="2000">
                <a:latin typeface="宋体"/>
                <a:ea typeface="宋体"/>
                <a:cs typeface="宋体"/>
                <a:sym typeface="宋体"/>
              </a:defRPr>
            </a:lvl1pPr>
          </a:lstStyle>
          <a:p>
            <a:r>
              <a:t>熔断 是一种应对故障的机制，发生在流量进来之后，如果系统发生故障或者异常，熔断会自动切断请求，防止故障进一步扩展，导致服务雪崩。</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p:txBody>
      </p:sp>
      <p:sp>
        <p:nvSpPr>
          <p:cNvPr id="183" name="Shape 183"/>
          <p:cNvSpPr/>
          <p:nvPr>
            <p:ph type="body" sz="quarter" idx="1"/>
          </p:nvPr>
        </p:nvSpPr>
        <p:spPr>
          <a:prstGeom prst="rect">
            <a:avLst/>
          </a:prstGeom>
        </p:spPr>
        <p:txBody>
          <a:bodyPr/>
          <a:lstStyle/>
          <a:p>
            <a:r>
              <a:t>在了解限流和熔断的区别后，我们来聊聊常见的四种限流算法。</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p:txBody>
      </p:sp>
      <p:sp>
        <p:nvSpPr>
          <p:cNvPr id="191" name="Shape 191"/>
          <p:cNvSpPr/>
          <p:nvPr>
            <p:ph type="body" sz="quarter" idx="1"/>
          </p:nvPr>
        </p:nvSpPr>
        <p:spPr>
          <a:prstGeom prst="rect">
            <a:avLst/>
          </a:prstGeom>
        </p:spPr>
        <p:txBody>
          <a:bodyPr/>
          <a:lstStyle>
            <a:lvl1pPr defTabSz="914400">
              <a:lnSpc>
                <a:spcPct val="100000"/>
              </a:lnSpc>
              <a:defRPr>
                <a:latin typeface="宋体"/>
                <a:ea typeface="宋体"/>
                <a:cs typeface="宋体"/>
                <a:sym typeface="宋体"/>
              </a:defRPr>
            </a:lvl1pPr>
          </a:lstStyle>
          <a:p>
            <a:r>
              <a:t>固定窗口限流算法（Fixed Window Rate Limiting Algorithm）是一种最简单的限流算法，其原理是在固定时间窗口(单位时间)内限制请求的数量。该算法将时间分成固定的窗口，并在每个窗口内限制请求的数量。具体来说，算法将请求按照时间顺序放入时间窗口中，并计算该时间窗口内的请求数量，如果请求数量超出了限制，则拒绝该请求。</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p:txBody>
      </p:sp>
      <p:sp>
        <p:nvSpPr>
          <p:cNvPr id="199" name="Shape 199"/>
          <p:cNvSpPr/>
          <p:nvPr>
            <p:ph type="body" sz="quarter" idx="1"/>
          </p:nvPr>
        </p:nvSpPr>
        <p:spPr>
          <a:prstGeom prst="rect">
            <a:avLst/>
          </a:prstGeom>
        </p:spPr>
        <p:txBody>
          <a:bodyPr/>
          <a:lstStyle/>
          <a:p>
            <a:r>
              <a:t>比如: 假设限流阀值为5个请求，单位时间窗口是1s,如果我们在单位时间内的前0.8-1s和1-1.2s，分别并发5个请求。虽然都没有超过阀值，但是如果算0.8-1.2s,则并发数高达10，已经超过单位时间1s不超过5阀值的定义啦。</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p:txBody>
      </p:sp>
      <p:sp>
        <p:nvSpPr>
          <p:cNvPr id="207" name="Shape 207"/>
          <p:cNvSpPr/>
          <p:nvPr>
            <p:ph type="body" sz="quarter" idx="1"/>
          </p:nvPr>
        </p:nvSpPr>
        <p:spPr>
          <a:prstGeom prst="rect">
            <a:avLst/>
          </a:prstGeom>
        </p:spPr>
        <p:txBody>
          <a:bodyPr/>
          <a:lstStyle/>
          <a:p>
            <a:pPr defTabSz="914400">
              <a:lnSpc>
                <a:spcPct val="100000"/>
              </a:lnSpc>
              <a:defRPr>
                <a:latin typeface="宋体"/>
                <a:ea typeface="宋体"/>
                <a:cs typeface="宋体"/>
                <a:sym typeface="宋体"/>
              </a:defRPr>
            </a:pPr>
            <a:r>
              <a:t>滑动窗口限流算法是一种常用的限流算法，用于控制系统对外提供服务的速率，防止系统被过多的请求压垮。</a:t>
            </a:r>
          </a:p>
          <a:p>
            <a:pPr defTabSz="914400">
              <a:lnSpc>
                <a:spcPct val="100000"/>
              </a:lnSpc>
              <a:defRPr>
                <a:latin typeface="宋体"/>
                <a:ea typeface="宋体"/>
                <a:cs typeface="宋体"/>
                <a:sym typeface="宋体"/>
              </a:defRPr>
            </a:pPr>
            <a:r>
              <a:t>它将单位时间周期分为n个小周期，分别记录每个小周期内接口的访问次数，并且根据时间滑动删除过期的小周期。它可以解决固定窗口临界值的问题。</a:t>
            </a:r>
          </a:p>
          <a:p>
            <a:pPr defTabSz="914400">
              <a:lnSpc>
                <a:spcPct val="100000"/>
              </a:lnSpc>
              <a:defRPr>
                <a:latin typeface="宋体"/>
                <a:ea typeface="宋体"/>
                <a:cs typeface="宋体"/>
                <a:sym typeface="宋体"/>
              </a:defRPr>
            </a:pPr>
          </a:p>
          <a:p>
            <a:pPr defTabSz="914400">
              <a:lnSpc>
                <a:spcPct val="100000"/>
              </a:lnSpc>
              <a:defRPr>
                <a:latin typeface="宋体"/>
                <a:ea typeface="宋体"/>
                <a:cs typeface="宋体"/>
                <a:sym typeface="宋体"/>
              </a:defRPr>
            </a:pPr>
            <a:r>
              <a:t>—-</a:t>
            </a:r>
          </a:p>
          <a:p>
            <a:pPr defTabSz="914400">
              <a:lnSpc>
                <a:spcPct val="100000"/>
              </a:lnSpc>
              <a:defRPr>
                <a:latin typeface="宋体"/>
                <a:ea typeface="宋体"/>
                <a:cs typeface="宋体"/>
                <a:sym typeface="宋体"/>
              </a:defRPr>
            </a:pPr>
          </a:p>
          <a:p>
            <a:pPr defTabSz="914400">
              <a:lnSpc>
                <a:spcPct val="100000"/>
              </a:lnSpc>
              <a:defRPr>
                <a:latin typeface="宋体"/>
                <a:ea typeface="宋体"/>
                <a:cs typeface="宋体"/>
                <a:sym typeface="宋体"/>
              </a:defRPr>
            </a:pPr>
            <a:r>
              <a:t>我们来看下，滑动窗口,去解决固定窗口限流算法的临界问题，思想是怎样</a:t>
            </a:r>
          </a:p>
          <a:p>
            <a:pPr defTabSz="914400">
              <a:lnSpc>
                <a:spcPct val="100000"/>
              </a:lnSpc>
              <a:defRPr>
                <a:latin typeface="宋体"/>
                <a:ea typeface="宋体"/>
                <a:cs typeface="宋体"/>
                <a:sym typeface="宋体"/>
              </a:defRPr>
            </a:pPr>
          </a:p>
          <a:p>
            <a:pPr defTabSz="914400">
              <a:lnSpc>
                <a:spcPct val="100000"/>
              </a:lnSpc>
              <a:defRPr>
                <a:latin typeface="宋体"/>
                <a:ea typeface="宋体"/>
                <a:cs typeface="宋体"/>
                <a:sym typeface="宋体"/>
              </a:defRPr>
            </a:pPr>
            <a:r>
              <a:t>假设我们1s内的限流阀值还是5个请求，0.8~1.0s内（比如0.9s的时候）来了5个请求，落在黄色格子里。时间过了1.0s这个点之后，又来5个请求，落在紫色格子里。如果是固定窗口算法，是不会被限流的，但是滑动窗口的话，每过一个小周期，它会右移一个小格。过了1.0s这个点后，会右移一小格，当前的单位时间段是0.2~1.2s，这个区域的请求已经超过限定的5了，已触发限流啦，实际上，紫色格子的请求都被拒绝啦。</a:t>
            </a:r>
          </a:p>
          <a:p>
            <a:pPr defTabSz="914400">
              <a:lnSpc>
                <a:spcPct val="100000"/>
              </a:lnSpc>
              <a:defRPr>
                <a:latin typeface="宋体"/>
                <a:ea typeface="宋体"/>
                <a:cs typeface="宋体"/>
                <a:sym typeface="宋体"/>
              </a:defRPr>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p:txBody>
      </p:sp>
      <p:sp>
        <p:nvSpPr>
          <p:cNvPr id="214" name="Shape 214"/>
          <p:cNvSpPr/>
          <p:nvPr>
            <p:ph type="body" sz="quarter" idx="1"/>
          </p:nvPr>
        </p:nvSpPr>
        <p:spPr>
          <a:prstGeom prst="rect">
            <a:avLst/>
          </a:prstGeom>
        </p:spPr>
        <p:txBody>
          <a:bodyPr/>
          <a:lstStyle/>
          <a:p>
            <a:r>
              <a:t>缺点：无法应对短时间内的大量请求，但是一旦到达限流后，请求都会直接暴力被拒绝，这样将会损失一部分请求，这其实对于产品来说，并不太友好</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p:txBody>
      </p:sp>
      <p:sp>
        <p:nvSpPr>
          <p:cNvPr id="222" name="Shape 222"/>
          <p:cNvSpPr/>
          <p:nvPr>
            <p:ph type="body" sz="quarter" idx="1"/>
          </p:nvPr>
        </p:nvSpPr>
        <p:spPr>
          <a:prstGeom prst="rect">
            <a:avLst/>
          </a:prstGeom>
        </p:spPr>
        <p:txBody>
          <a:bodyPr/>
          <a:lstStyle/>
          <a:p>
            <a:r>
              <a:t>漏桶限流算法（Leaky Bucket Algorithm）是一种流量控制算法，用于控制流入网络的数据速率，以防止网络拥塞。它的思想是将数据包看作是水滴，漏桶看作是一个固定容量的水桶，数据包像水滴一样从桶的顶部流入桶中，并通过桶底的一个小孔以一定的速度流出，从而限制了数据包的流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p:txBody>
      </p:sp>
      <p:sp>
        <p:nvSpPr>
          <p:cNvPr id="235" name="Shape 235"/>
          <p:cNvSpPr/>
          <p:nvPr>
            <p:ph type="body" sz="quarter" idx="1"/>
          </p:nvPr>
        </p:nvSpPr>
        <p:spPr>
          <a:prstGeom prst="rect">
            <a:avLst/>
          </a:prstGeom>
        </p:spPr>
        <p:txBody>
          <a:bodyPr/>
          <a:lstStyle/>
          <a:p>
            <a:r>
              <a:t>令牌桶算法是对漏桶算法的一种改进。</a:t>
            </a:r>
          </a:p>
          <a:p/>
          <a:p>
            <a:r>
              <a:t>它的主要思想是：系统以一种固定的速率向桶中添加令牌，每个请求在发送前都需要从桶中取出一个令牌，只有取到令牌的请求才被通过。因此，令牌桶算法允许请求以任意速率发送，只要桶中有足够的令牌。</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p:nvPr>
            <p:ph type="title" hasCustomPrompt="1"/>
          </p:nvPr>
        </p:nvSpPr>
        <p:spPr>
          <a:xfrm>
            <a:off x="2387600" y="2298700"/>
            <a:ext cx="19621500" cy="4648200"/>
          </a:xfrm>
          <a:prstGeom prst="rect">
            <a:avLst/>
          </a:prstGeom>
        </p:spPr>
        <p:txBody>
          <a:bodyPr anchor="b"/>
          <a:lstStyle/>
          <a:p>
            <a:r>
              <a:t>标题文本</a:t>
            </a:r>
          </a:p>
        </p:txBody>
      </p:sp>
      <p:sp>
        <p:nvSpPr>
          <p:cNvPr id="12" name="正文级别 1…"/>
          <p:cNvSpPr txBox="1"/>
          <p:nvPr>
            <p:ph type="body" sz="quarter" idx="1" hasCustomPrompt="1"/>
          </p:nvPr>
        </p:nvSpPr>
        <p:spPr>
          <a:xfrm>
            <a:off x="2387600" y="7073900"/>
            <a:ext cx="196215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苏子柔"/>
          <p:cNvSpPr txBox="1"/>
          <p:nvPr>
            <p:ph type="body" sz="quarter" idx="21" hasCustomPrompt="1"/>
          </p:nvPr>
        </p:nvSpPr>
        <p:spPr>
          <a:xfrm>
            <a:off x="2387600" y="8953500"/>
            <a:ext cx="19621500" cy="774700"/>
          </a:xfrm>
          <a:prstGeom prst="rect">
            <a:avLst/>
          </a:prstGeom>
        </p:spPr>
        <p:txBody>
          <a:bodyPr anchor="t">
            <a:spAutoFit/>
          </a:bodyPr>
          <a:lstStyle>
            <a:lvl1pPr marL="0" indent="0" algn="ctr">
              <a:spcBef>
                <a:spcPts val="0"/>
              </a:spcBef>
              <a:buSzTx/>
              <a:buNone/>
              <a:defRPr sz="3800" b="1">
                <a:latin typeface="Helvetica"/>
                <a:ea typeface="Helvetica"/>
                <a:cs typeface="Helvetica"/>
                <a:sym typeface="Helvetica"/>
              </a:defRPr>
            </a:lvl1pPr>
          </a:lstStyle>
          <a:p>
            <a:r>
              <a:t>–苏子柔</a:t>
            </a:r>
          </a:p>
        </p:txBody>
      </p:sp>
      <p:sp>
        <p:nvSpPr>
          <p:cNvPr id="94" name="“在此键入引文。”"/>
          <p:cNvSpPr txBox="1"/>
          <p:nvPr>
            <p:ph type="body" sz="quarter" idx="22" hasCustomPrompt="1"/>
          </p:nvPr>
        </p:nvSpPr>
        <p:spPr>
          <a:xfrm>
            <a:off x="2387600" y="5937250"/>
            <a:ext cx="19621500" cy="1092201"/>
          </a:xfrm>
          <a:prstGeom prst="rect">
            <a:avLst/>
          </a:prstGeom>
        </p:spPr>
        <p:txBody>
          <a:bodyPr>
            <a:spAutoFit/>
          </a:bodyPr>
          <a:lstStyle>
            <a:lvl1pPr marL="0" indent="0" algn="ctr">
              <a:spcBef>
                <a:spcPts val="3400"/>
              </a:spcBef>
              <a:buSzTx/>
              <a:buNone/>
              <a:defRPr sz="5600"/>
            </a:lvl1pPr>
          </a:lstStyle>
          <a:p>
            <a:r>
              <a:t>“在此键入引文。”</a:t>
            </a:r>
          </a:p>
        </p:txBody>
      </p:sp>
      <p:sp>
        <p:nvSpPr>
          <p:cNvPr id="95"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宽阔河流上的两名独木舟手、背景是雪山的全景照片"/>
          <p:cNvSpPr/>
          <p:nvPr>
            <p:ph type="pic" idx="21"/>
          </p:nvPr>
        </p:nvSpPr>
        <p:spPr>
          <a:xfrm>
            <a:off x="-47625" y="-2540000"/>
            <a:ext cx="24479250" cy="16319500"/>
          </a:xfrm>
          <a:prstGeom prst="rect">
            <a:avLst/>
          </a:prstGeom>
        </p:spPr>
        <p:txBody>
          <a:bodyPr lIns="91439" tIns="45719" rIns="91439" bIns="45719" anchor="t">
            <a:noAutofit/>
          </a:bodyPr>
          <a:lstStyle/>
          <a:p/>
        </p:txBody>
      </p:sp>
      <p:sp>
        <p:nvSpPr>
          <p:cNvPr id="103"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水平">
    <p:bg>
      <p:bgPr>
        <a:solidFill>
          <a:srgbClr val="FFFFFF"/>
        </a:solidFill>
        <a:effectLst/>
      </p:bgPr>
    </p:bg>
    <p:spTree>
      <p:nvGrpSpPr>
        <p:cNvPr id="1" name=""/>
        <p:cNvGrpSpPr/>
        <p:nvPr/>
      </p:nvGrpSpPr>
      <p:grpSpPr>
        <a:xfrm>
          <a:off x="0" y="0"/>
          <a:ext cx="0" cy="0"/>
          <a:chOff x="0" y="0"/>
          <a:chExt cx="0" cy="0"/>
        </a:xfrm>
      </p:grpSpPr>
      <p:sp>
        <p:nvSpPr>
          <p:cNvPr id="117" name="图像"/>
          <p:cNvSpPr/>
          <p:nvPr>
            <p:ph type="pic" idx="21"/>
          </p:nvPr>
        </p:nvSpPr>
        <p:spPr>
          <a:xfrm>
            <a:off x="3125967" y="673100"/>
            <a:ext cx="18135603" cy="8737600"/>
          </a:xfrm>
          <a:prstGeom prst="rect">
            <a:avLst/>
          </a:prstGeom>
        </p:spPr>
        <p:txBody>
          <a:bodyPr lIns="91439" tIns="45719" rIns="91439" bIns="45719" anchor="t">
            <a:noAutofit/>
          </a:bodyPr>
          <a:lstStyle/>
          <a:p/>
        </p:txBody>
      </p:sp>
      <p:sp>
        <p:nvSpPr>
          <p:cNvPr id="118" name="标题文本"/>
          <p:cNvSpPr txBox="1"/>
          <p:nvPr>
            <p:ph type="title" hasCustomPrompt="1"/>
          </p:nvPr>
        </p:nvSpPr>
        <p:spPr>
          <a:xfrm>
            <a:off x="635000" y="9512300"/>
            <a:ext cx="23114000" cy="2006600"/>
          </a:xfrm>
          <a:prstGeom prst="rect">
            <a:avLst/>
          </a:prstGeom>
        </p:spPr>
        <p:txBody>
          <a:bodyPr anchor="b"/>
          <a:lstStyle>
            <a:lvl1pPr>
              <a:defRPr>
                <a:solidFill>
                  <a:srgbClr val="000000"/>
                </a:solidFill>
                <a:latin typeface="Helvetica Neue Medium" panose="02000503000000020004"/>
                <a:ea typeface="Helvetica Neue Medium" panose="02000503000000020004"/>
                <a:cs typeface="Helvetica Neue Medium" panose="02000503000000020004"/>
                <a:sym typeface="Helvetica Neue Medium" panose="02000503000000020004"/>
              </a:defRPr>
            </a:lvl1pPr>
          </a:lstStyle>
          <a:p>
            <a:r>
              <a:t>标题文本</a:t>
            </a:r>
          </a:p>
        </p:txBody>
      </p:sp>
      <p:sp>
        <p:nvSpPr>
          <p:cNvPr id="119" name="正文级别 1…"/>
          <p:cNvSpPr txBox="1"/>
          <p:nvPr>
            <p:ph type="body" sz="quarter" idx="1" hasCustomPrompt="1"/>
          </p:nvPr>
        </p:nvSpPr>
        <p:spPr>
          <a:xfrm>
            <a:off x="635000" y="11442700"/>
            <a:ext cx="23114000" cy="1587500"/>
          </a:xfrm>
          <a:prstGeom prst="rect">
            <a:avLst/>
          </a:prstGeom>
        </p:spPr>
        <p:txBody>
          <a:bodyPr anchor="t"/>
          <a:lstStyle>
            <a:lvl1pPr marL="0" indent="0" algn="ctr">
              <a:spcBef>
                <a:spcPts val="0"/>
              </a:spcBef>
              <a:buSzTx/>
              <a:buNone/>
              <a:defRPr sz="5400">
                <a:solidFill>
                  <a:srgbClr val="000000"/>
                </a:solidFill>
                <a:latin typeface="Helvetica Neue" panose="02000503000000020004"/>
                <a:ea typeface="Helvetica Neue" panose="02000503000000020004"/>
                <a:cs typeface="Helvetica Neue" panose="02000503000000020004"/>
                <a:sym typeface="Helvetica Neue" panose="02000503000000020004"/>
              </a:defRPr>
            </a:lvl1pPr>
            <a:lvl2pPr marL="0" indent="0" algn="ctr">
              <a:spcBef>
                <a:spcPts val="0"/>
              </a:spcBef>
              <a:buSzTx/>
              <a:buNone/>
              <a:defRPr sz="5400">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L="0" indent="0" algn="ctr">
              <a:spcBef>
                <a:spcPts val="0"/>
              </a:spcBef>
              <a:buSzTx/>
              <a:buNone/>
              <a:defRPr sz="5400">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L="0" indent="0" algn="ctr">
              <a:spcBef>
                <a:spcPts val="0"/>
              </a:spcBef>
              <a:buSzTx/>
              <a:buNone/>
              <a:defRPr sz="5400">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L="0" indent="0" algn="ctr">
              <a:spcBef>
                <a:spcPts val="0"/>
              </a:spcBef>
              <a:buSzTx/>
              <a:buNone/>
              <a:defRPr sz="5400">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stStyle>
          <a:p>
            <a:r>
              <a:t>正文级别 1</a:t>
            </a:r>
          </a:p>
          <a:p>
            <a:pPr lvl="1"/>
          </a:p>
          <a:p>
            <a:pPr lvl="2"/>
          </a:p>
          <a:p>
            <a:pPr lvl="3"/>
          </a:p>
          <a:p>
            <a:pPr lvl="4"/>
          </a:p>
        </p:txBody>
      </p:sp>
      <p:sp>
        <p:nvSpPr>
          <p:cNvPr id="120" name="幻灯片编号"/>
          <p:cNvSpPr txBox="1"/>
          <p:nvPr>
            <p:ph type="sldNum" sz="quarter" idx="2"/>
          </p:nvPr>
        </p:nvSpPr>
        <p:spPr>
          <a:xfrm>
            <a:off x="11959031" y="13081000"/>
            <a:ext cx="453238" cy="461059"/>
          </a:xfrm>
          <a:prstGeom prst="rect">
            <a:avLst/>
          </a:prstGeom>
        </p:spPr>
        <p:txBody>
          <a:bodyPr anchor="t"/>
          <a:lstStyle>
            <a:lvl1pPr>
              <a:defRPr>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空白">
    <p:bg>
      <p:bgPr>
        <a:solidFill>
          <a:srgbClr val="FFFFFF"/>
        </a:solidFill>
        <a:effectLst/>
      </p:bgPr>
    </p:bg>
    <p:spTree>
      <p:nvGrpSpPr>
        <p:cNvPr id="1" name=""/>
        <p:cNvGrpSpPr/>
        <p:nvPr/>
      </p:nvGrpSpPr>
      <p:grpSpPr>
        <a:xfrm>
          <a:off x="0" y="0"/>
          <a:ext cx="0" cy="0"/>
          <a:chOff x="0" y="0"/>
          <a:chExt cx="0" cy="0"/>
        </a:xfrm>
      </p:grpSpPr>
      <p:sp>
        <p:nvSpPr>
          <p:cNvPr id="127" name="幻灯片编号"/>
          <p:cNvSpPr txBox="1"/>
          <p:nvPr>
            <p:ph type="sldNum" sz="quarter" idx="2"/>
          </p:nvPr>
        </p:nvSpPr>
        <p:spPr>
          <a:xfrm>
            <a:off x="11959031" y="13081000"/>
            <a:ext cx="453238" cy="461059"/>
          </a:xfrm>
          <a:prstGeom prst="rect">
            <a:avLst/>
          </a:prstGeom>
        </p:spPr>
        <p:txBody>
          <a:bodyPr anchor="t"/>
          <a:lstStyle>
            <a:lvl1pPr>
              <a:defRPr>
                <a:solidFill>
                  <a:srgbClr val="000000"/>
                </a:solidFill>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34" name="标题文本"/>
          <p:cNvSpPr txBox="1"/>
          <p:nvPr>
            <p:ph type="title" hasCustomPrompt="1"/>
          </p:nvPr>
        </p:nvSpPr>
        <p:spPr>
          <a:xfrm>
            <a:off x="1295400" y="516890"/>
            <a:ext cx="21031200" cy="2651126"/>
          </a:xfrm>
          <a:prstGeom prst="rect">
            <a:avLst/>
          </a:prstGeom>
        </p:spPr>
        <p:txBody>
          <a:bodyPr lIns="91439" tIns="91439" rIns="91439" bIns="91439"/>
          <a:lstStyle>
            <a:lvl1pPr algn="l" defTabSz="1828800">
              <a:lnSpc>
                <a:spcPct val="90000"/>
              </a:lnSpc>
              <a:defRPr sz="8800">
                <a:solidFill>
                  <a:srgbClr val="000000"/>
                </a:solidFill>
                <a:latin typeface="Calibri" panose="020F0502020204030204"/>
                <a:ea typeface="Calibri" panose="020F0502020204030204"/>
                <a:cs typeface="Calibri" panose="020F0502020204030204"/>
                <a:sym typeface="Calibri" panose="020F0502020204030204"/>
              </a:defRPr>
            </a:lvl1pPr>
          </a:lstStyle>
          <a:p>
            <a:r>
              <a:t>标题文本</a:t>
            </a:r>
          </a:p>
        </p:txBody>
      </p:sp>
      <p:sp>
        <p:nvSpPr>
          <p:cNvPr id="135" name="正文级别 1…"/>
          <p:cNvSpPr txBox="1"/>
          <p:nvPr>
            <p:ph type="body" idx="1" hasCustomPrompt="1"/>
          </p:nvPr>
        </p:nvSpPr>
        <p:spPr>
          <a:xfrm>
            <a:off x="1295400" y="3651250"/>
            <a:ext cx="21031200" cy="8702676"/>
          </a:xfrm>
          <a:prstGeom prst="rect">
            <a:avLst/>
          </a:prstGeom>
        </p:spPr>
        <p:txBody>
          <a:bodyPr lIns="91439" tIns="91439" rIns="91439" bIns="91439" anchor="t"/>
          <a:lstStyle>
            <a:lvl1pPr marL="457200" indent="-457200" defTabSz="1828800">
              <a:lnSpc>
                <a:spcPct val="90000"/>
              </a:lnSpc>
              <a:spcBef>
                <a:spcPts val="2000"/>
              </a:spcBef>
              <a:buSzPct val="100000"/>
              <a:buFont typeface="Arial" panose="020B0604020202020204"/>
              <a:defRPr sz="5600">
                <a:solidFill>
                  <a:srgbClr val="404040"/>
                </a:solidFill>
                <a:latin typeface="Calibri" panose="020F0502020204030204"/>
                <a:ea typeface="Calibri" panose="020F0502020204030204"/>
                <a:cs typeface="Calibri" panose="020F0502020204030204"/>
                <a:sym typeface="Calibri" panose="020F0502020204030204"/>
              </a:defRPr>
            </a:lvl1pPr>
            <a:lvl2pPr marL="990600" indent="-533400" defTabSz="1828800">
              <a:lnSpc>
                <a:spcPct val="90000"/>
              </a:lnSpc>
              <a:spcBef>
                <a:spcPts val="2000"/>
              </a:spcBef>
              <a:buSzPct val="100000"/>
              <a:buFont typeface="Arial" panose="020B0604020202020204"/>
              <a:defRPr sz="5600">
                <a:solidFill>
                  <a:srgbClr val="404040"/>
                </a:solidFill>
                <a:latin typeface="Calibri" panose="020F0502020204030204"/>
                <a:ea typeface="Calibri" panose="020F0502020204030204"/>
                <a:cs typeface="Calibri" panose="020F0502020204030204"/>
                <a:sym typeface="Calibri" panose="020F0502020204030204"/>
              </a:defRPr>
            </a:lvl2pPr>
            <a:lvl3pPr marL="1554480" indent="-640080" defTabSz="1828800">
              <a:lnSpc>
                <a:spcPct val="90000"/>
              </a:lnSpc>
              <a:spcBef>
                <a:spcPts val="2000"/>
              </a:spcBef>
              <a:buSzPct val="100000"/>
              <a:buFont typeface="Arial" panose="020B0604020202020204"/>
              <a:defRPr sz="5600">
                <a:solidFill>
                  <a:srgbClr val="404040"/>
                </a:solidFill>
                <a:latin typeface="Calibri" panose="020F0502020204030204"/>
                <a:ea typeface="Calibri" panose="020F0502020204030204"/>
                <a:cs typeface="Calibri" panose="020F0502020204030204"/>
                <a:sym typeface="Calibri" panose="020F0502020204030204"/>
              </a:defRPr>
            </a:lvl3pPr>
            <a:lvl4pPr marL="2082800" indent="-711200" defTabSz="1828800">
              <a:lnSpc>
                <a:spcPct val="90000"/>
              </a:lnSpc>
              <a:spcBef>
                <a:spcPts val="2000"/>
              </a:spcBef>
              <a:buSzPct val="100000"/>
              <a:buFont typeface="Arial" panose="020B0604020202020204"/>
              <a:defRPr sz="5600">
                <a:solidFill>
                  <a:srgbClr val="404040"/>
                </a:solidFill>
                <a:latin typeface="Calibri" panose="020F0502020204030204"/>
                <a:ea typeface="Calibri" panose="020F0502020204030204"/>
                <a:cs typeface="Calibri" panose="020F0502020204030204"/>
                <a:sym typeface="Calibri" panose="020F0502020204030204"/>
              </a:defRPr>
            </a:lvl4pPr>
            <a:lvl5pPr marL="2540000" indent="-711200" defTabSz="1828800">
              <a:lnSpc>
                <a:spcPct val="90000"/>
              </a:lnSpc>
              <a:spcBef>
                <a:spcPts val="2000"/>
              </a:spcBef>
              <a:buSzPct val="100000"/>
              <a:buFont typeface="Arial" panose="020B0604020202020204"/>
              <a:defRPr sz="5600">
                <a:solidFill>
                  <a:srgbClr val="404040"/>
                </a:solidFill>
                <a:latin typeface="Calibri" panose="020F0502020204030204"/>
                <a:ea typeface="Calibri" panose="020F0502020204030204"/>
                <a:cs typeface="Calibri" panose="020F0502020204030204"/>
                <a:sym typeface="Calibri" panose="020F0502020204030204"/>
              </a:defRPr>
            </a:lvl5pPr>
          </a:lstStyle>
          <a:p>
            <a:r>
              <a:t>正文级别 1</a:t>
            </a:r>
          </a:p>
          <a:p>
            <a:pPr lvl="1"/>
            <a:r>
              <a:t>正文级别 2</a:t>
            </a:r>
          </a:p>
          <a:p>
            <a:pPr lvl="2"/>
            <a:r>
              <a:t>正文级别 3</a:t>
            </a:r>
          </a:p>
          <a:p>
            <a:pPr lvl="3"/>
            <a:r>
              <a:t>正文级别 4</a:t>
            </a:r>
          </a:p>
          <a:p>
            <a:pPr lvl="4"/>
            <a:r>
              <a:t>正文级别 5</a:t>
            </a:r>
          </a:p>
        </p:txBody>
      </p:sp>
      <p:sp>
        <p:nvSpPr>
          <p:cNvPr id="136" name="幻灯片编号"/>
          <p:cNvSpPr txBox="1"/>
          <p:nvPr>
            <p:ph type="sldNum" sz="quarter" idx="2"/>
          </p:nvPr>
        </p:nvSpPr>
        <p:spPr>
          <a:xfrm>
            <a:off x="22203052" y="12835870"/>
            <a:ext cx="504548" cy="483910"/>
          </a:xfrm>
          <a:prstGeom prst="rect">
            <a:avLst/>
          </a:prstGeom>
        </p:spPr>
        <p:txBody>
          <a:bodyPr lIns="91439" tIns="91439" rIns="91439" bIns="91439" anchor="ctr">
            <a:normAutofit/>
          </a:bodyPr>
          <a:lstStyle>
            <a:lvl1pPr algn="r" defTabSz="1828800">
              <a:defRPr>
                <a:solidFill>
                  <a:srgbClr val="888888"/>
                </a:solidFill>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宽阔河流上的两名独木舟手、背景是雪山的全景照片"/>
          <p:cNvSpPr/>
          <p:nvPr>
            <p:ph type="pic" idx="21"/>
          </p:nvPr>
        </p:nvSpPr>
        <p:spPr>
          <a:xfrm>
            <a:off x="2752725" y="-2489200"/>
            <a:ext cx="18840450" cy="12560300"/>
          </a:xfrm>
          <a:prstGeom prst="rect">
            <a:avLst/>
          </a:prstGeom>
        </p:spPr>
        <p:txBody>
          <a:bodyPr lIns="91439" tIns="45719" rIns="91439" bIns="45719" anchor="t">
            <a:noAutofit/>
          </a:bodyPr>
          <a:lstStyle/>
          <a:p/>
        </p:txBody>
      </p:sp>
      <p:sp>
        <p:nvSpPr>
          <p:cNvPr id="21" name="标题文本"/>
          <p:cNvSpPr txBox="1"/>
          <p:nvPr>
            <p:ph type="title" hasCustomPrompt="1"/>
          </p:nvPr>
        </p:nvSpPr>
        <p:spPr>
          <a:xfrm>
            <a:off x="2387600" y="9448800"/>
            <a:ext cx="19621500" cy="2006600"/>
          </a:xfrm>
          <a:prstGeom prst="rect">
            <a:avLst/>
          </a:prstGeom>
        </p:spPr>
        <p:txBody>
          <a:bodyPr anchor="b"/>
          <a:lstStyle/>
          <a:p>
            <a:r>
              <a:t>标题文本</a:t>
            </a:r>
          </a:p>
        </p:txBody>
      </p:sp>
      <p:sp>
        <p:nvSpPr>
          <p:cNvPr id="22" name="正文级别 1…"/>
          <p:cNvSpPr txBox="1"/>
          <p:nvPr>
            <p:ph type="body" sz="quarter" idx="1" hasCustomPrompt="1"/>
          </p:nvPr>
        </p:nvSpPr>
        <p:spPr>
          <a:xfrm>
            <a:off x="2387600" y="11518900"/>
            <a:ext cx="19621500" cy="1714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p:nvPr>
            <p:ph type="title" hasCustomPrompt="1"/>
          </p:nvPr>
        </p:nvSpPr>
        <p:spPr>
          <a:xfrm>
            <a:off x="2387600" y="4533900"/>
            <a:ext cx="19621500" cy="4648200"/>
          </a:xfrm>
          <a:prstGeom prst="rect">
            <a:avLst/>
          </a:prstGeom>
        </p:spPr>
        <p:txBody>
          <a:bodyPr/>
          <a:lstStyle/>
          <a:p>
            <a:r>
              <a:t>标题文本</a:t>
            </a:r>
          </a:p>
        </p:txBody>
      </p:sp>
      <p:sp>
        <p:nvSpPr>
          <p:cNvPr id="31"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停泊在河边码头的红船，背景是河岸上的树木和多云的蓝天"/>
          <p:cNvSpPr/>
          <p:nvPr>
            <p:ph type="pic" idx="21"/>
          </p:nvPr>
        </p:nvSpPr>
        <p:spPr>
          <a:xfrm>
            <a:off x="12407900" y="-2159000"/>
            <a:ext cx="10337800" cy="15506702"/>
          </a:xfrm>
          <a:prstGeom prst="rect">
            <a:avLst/>
          </a:prstGeom>
        </p:spPr>
        <p:txBody>
          <a:bodyPr lIns="91439" tIns="45719" rIns="91439" bIns="45719" anchor="t">
            <a:noAutofit/>
          </a:bodyPr>
          <a:lstStyle/>
          <a:p/>
        </p:txBody>
      </p:sp>
      <p:sp>
        <p:nvSpPr>
          <p:cNvPr id="39" name="标题文本"/>
          <p:cNvSpPr txBox="1"/>
          <p:nvPr>
            <p:ph type="title" hasCustomPrompt="1"/>
          </p:nvPr>
        </p:nvSpPr>
        <p:spPr>
          <a:xfrm>
            <a:off x="1790700" y="1066800"/>
            <a:ext cx="10007600" cy="5626100"/>
          </a:xfrm>
          <a:prstGeom prst="rect">
            <a:avLst/>
          </a:prstGeom>
        </p:spPr>
        <p:txBody>
          <a:bodyPr anchor="b"/>
          <a:lstStyle>
            <a:lvl1pPr>
              <a:defRPr sz="8400"/>
            </a:lvl1pPr>
          </a:lstStyle>
          <a:p>
            <a:r>
              <a:t>标题文本</a:t>
            </a:r>
          </a:p>
        </p:txBody>
      </p:sp>
      <p:sp>
        <p:nvSpPr>
          <p:cNvPr id="40" name="正文级别 1…"/>
          <p:cNvSpPr txBox="1"/>
          <p:nvPr>
            <p:ph type="body" sz="quarter" idx="1" hasCustomPrompt="1"/>
          </p:nvPr>
        </p:nvSpPr>
        <p:spPr>
          <a:xfrm>
            <a:off x="1790700" y="7035800"/>
            <a:ext cx="10007600" cy="56261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p:nvPr>
            <p:ph type="title" hasCustomPrompt="1"/>
          </p:nvPr>
        </p:nvSpPr>
        <p:spPr>
          <a:prstGeom prst="rect">
            <a:avLst/>
          </a:prstGeom>
        </p:spPr>
        <p:txBody>
          <a:bodyPr/>
          <a:lstStyle/>
          <a:p>
            <a:r>
              <a:t>标题文本</a:t>
            </a:r>
          </a:p>
        </p:txBody>
      </p:sp>
      <p:sp>
        <p:nvSpPr>
          <p:cNvPr id="49"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p:nvPr>
            <p:ph type="title" hasCustomPrompt="1"/>
          </p:nvPr>
        </p:nvSpPr>
        <p:spPr>
          <a:prstGeom prst="rect">
            <a:avLst/>
          </a:prstGeom>
        </p:spPr>
        <p:txBody>
          <a:bodyPr/>
          <a:lstStyle/>
          <a:p>
            <a:r>
              <a:t>标题文本</a:t>
            </a:r>
          </a:p>
        </p:txBody>
      </p:sp>
      <p:sp>
        <p:nvSpPr>
          <p:cNvPr id="57"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停泊在河边码头的红船，背景是河岸上的树木和多云的蓝天"/>
          <p:cNvSpPr/>
          <p:nvPr>
            <p:ph type="pic" idx="21"/>
          </p:nvPr>
        </p:nvSpPr>
        <p:spPr>
          <a:xfrm>
            <a:off x="12496800" y="-1485900"/>
            <a:ext cx="10193867" cy="15290800"/>
          </a:xfrm>
          <a:prstGeom prst="rect">
            <a:avLst/>
          </a:prstGeom>
        </p:spPr>
        <p:txBody>
          <a:bodyPr lIns="91439" tIns="45719" rIns="91439" bIns="45719" anchor="t">
            <a:noAutofit/>
          </a:bodyPr>
          <a:lstStyle/>
          <a:p/>
        </p:txBody>
      </p:sp>
      <p:sp>
        <p:nvSpPr>
          <p:cNvPr id="66" name="标题文本"/>
          <p:cNvSpPr txBox="1"/>
          <p:nvPr>
            <p:ph type="title" hasCustomPrompt="1"/>
          </p:nvPr>
        </p:nvSpPr>
        <p:spPr>
          <a:prstGeom prst="rect">
            <a:avLst/>
          </a:prstGeom>
        </p:spPr>
        <p:txBody>
          <a:bodyPr/>
          <a:lstStyle/>
          <a:p>
            <a:r>
              <a:t>标题文本</a:t>
            </a:r>
          </a:p>
        </p:txBody>
      </p:sp>
      <p:sp>
        <p:nvSpPr>
          <p:cNvPr id="67" name="正文级别 1…"/>
          <p:cNvSpPr txBox="1"/>
          <p:nvPr>
            <p:ph type="body" sz="half" idx="1" hasCustomPrompt="1"/>
          </p:nvPr>
        </p:nvSpPr>
        <p:spPr>
          <a:xfrm>
            <a:off x="1790700" y="3644900"/>
            <a:ext cx="10007600" cy="8839200"/>
          </a:xfrm>
          <a:prstGeom prst="rect">
            <a:avLst/>
          </a:prstGeom>
        </p:spPr>
        <p:txBody>
          <a:bodyPr/>
          <a:lstStyle>
            <a:lvl1pPr marL="431800" indent="-431800">
              <a:spcBef>
                <a:spcPts val="5300"/>
              </a:spcBef>
              <a:defRPr sz="3800"/>
            </a:lvl1pPr>
            <a:lvl2pPr marL="863600" indent="-431800">
              <a:spcBef>
                <a:spcPts val="5300"/>
              </a:spcBef>
              <a:defRPr sz="3800"/>
            </a:lvl2pPr>
            <a:lvl3pPr marL="1295400" indent="-431800">
              <a:spcBef>
                <a:spcPts val="5300"/>
              </a:spcBef>
              <a:defRPr sz="3800"/>
            </a:lvl3pPr>
            <a:lvl4pPr marL="1727200" indent="-431800">
              <a:spcBef>
                <a:spcPts val="5300"/>
              </a:spcBef>
              <a:defRPr sz="3800"/>
            </a:lvl4pPr>
            <a:lvl5pPr marL="2159000" indent="-431800">
              <a:spcBef>
                <a:spcPts val="53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p:nvPr>
            <p:ph type="body" idx="1" hasCustomPrompt="1"/>
          </p:nvPr>
        </p:nvSpPr>
        <p:spPr>
          <a:xfrm>
            <a:off x="1790700" y="1790700"/>
            <a:ext cx="208153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透过双筒望远镜看雪山景的小孩"/>
          <p:cNvSpPr/>
          <p:nvPr>
            <p:ph type="pic" sz="half" idx="21"/>
          </p:nvPr>
        </p:nvSpPr>
        <p:spPr>
          <a:xfrm>
            <a:off x="12344400" y="7112000"/>
            <a:ext cx="10439400" cy="6959601"/>
          </a:xfrm>
          <a:prstGeom prst="rect">
            <a:avLst/>
          </a:prstGeom>
        </p:spPr>
        <p:txBody>
          <a:bodyPr lIns="91439" tIns="45719" rIns="91439" bIns="45719" anchor="t">
            <a:noAutofit/>
          </a:bodyPr>
          <a:lstStyle/>
          <a:p/>
        </p:txBody>
      </p:sp>
      <p:sp>
        <p:nvSpPr>
          <p:cNvPr id="84" name="蓝天背景下被草地覆盖、大海环绕的小岩石岛"/>
          <p:cNvSpPr/>
          <p:nvPr>
            <p:ph type="pic" sz="half" idx="22"/>
          </p:nvPr>
        </p:nvSpPr>
        <p:spPr>
          <a:xfrm>
            <a:off x="12407900" y="190500"/>
            <a:ext cx="10363200" cy="6908800"/>
          </a:xfrm>
          <a:prstGeom prst="rect">
            <a:avLst/>
          </a:prstGeom>
        </p:spPr>
        <p:txBody>
          <a:bodyPr lIns="91439" tIns="45719" rIns="91439" bIns="45719" anchor="t">
            <a:noAutofit/>
          </a:bodyPr>
          <a:lstStyle/>
          <a:p/>
        </p:txBody>
      </p:sp>
      <p:sp>
        <p:nvSpPr>
          <p:cNvPr id="85" name="停泊在河边码头的红船，背景是河岸上的树木和多云的蓝天"/>
          <p:cNvSpPr/>
          <p:nvPr>
            <p:ph type="pic" idx="23"/>
          </p:nvPr>
        </p:nvSpPr>
        <p:spPr>
          <a:xfrm>
            <a:off x="1583266" y="-1879600"/>
            <a:ext cx="10414001" cy="15621000"/>
          </a:xfrm>
          <a:prstGeom prst="rect">
            <a:avLst/>
          </a:prstGeom>
        </p:spPr>
        <p:txBody>
          <a:bodyPr lIns="91439" tIns="45719" rIns="91439" bIns="45719" anchor="t">
            <a:noAutofit/>
          </a:bodyPr>
          <a:lstStyle/>
          <a:p/>
        </p:txBody>
      </p:sp>
      <p:sp>
        <p:nvSpPr>
          <p:cNvPr id="86" name="幻灯片编号"/>
          <p:cNvSpPr txBox="1"/>
          <p:nvPr>
            <p:ph type="sldNum" sz="quarter" idx="2"/>
          </p:nvPr>
        </p:nvSpPr>
        <p:spPr>
          <a:prstGeom prst="rect">
            <a:avLst/>
          </a:prstGeom>
        </p:spPr>
        <p:txBody>
          <a:bodyPr anchor="t"/>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rcRect/>
          <a:stretch>
            <a:fillRect/>
          </a:stretch>
        </a:blip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1790700" y="571500"/>
            <a:ext cx="20815300" cy="2984500"/>
          </a:xfrm>
          <a:prstGeom prst="rect">
            <a:avLst/>
          </a:prstGeom>
          <a:ln w="12700">
            <a:miter lim="400000"/>
          </a:ln>
        </p:spPr>
        <p:txBody>
          <a:bodyPr lIns="50800" tIns="50800" rIns="50800" bIns="50800" anchor="ctr">
            <a:normAutofit/>
          </a:bodyPr>
          <a:lstStyle/>
          <a:p>
            <a:r>
              <a:t>标题文本</a:t>
            </a:r>
          </a:p>
        </p:txBody>
      </p:sp>
      <p:sp>
        <p:nvSpPr>
          <p:cNvPr id="3" name="正文级别 1…"/>
          <p:cNvSpPr txBox="1"/>
          <p:nvPr>
            <p:ph type="body" idx="1"/>
          </p:nvPr>
        </p:nvSpPr>
        <p:spPr>
          <a:xfrm>
            <a:off x="1790700" y="3644900"/>
            <a:ext cx="20815300" cy="88392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5253" y="13004800"/>
            <a:ext cx="453238" cy="469900"/>
          </a:xfrm>
          <a:prstGeom prst="rect">
            <a:avLst/>
          </a:prstGeom>
          <a:ln w="12700">
            <a:miter lim="400000"/>
          </a:ln>
        </p:spPr>
        <p:txBody>
          <a:bodyPr wrap="none" lIns="50800" tIns="50800" rIns="50800" bIns="50800" anchor="b">
            <a:spAutoFit/>
          </a:bodyPr>
          <a:lstStyle>
            <a:lvl1pPr>
              <a:defRPr sz="2400"/>
            </a:lvl1pPr>
          </a:lstStyle>
          <a:p>
            <a:fld id="{86CB4B4D-7CA3-9044-876B-883B54F8677D}" type="slidenum">
              <a:rPr/>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solidFill>
            <a:srgbClr val="FFFFFF"/>
          </a:solidFill>
          <a:uFillTx/>
          <a:latin typeface="+mn-lt"/>
          <a:ea typeface="+mn-ea"/>
          <a:cs typeface="+mn-cs"/>
          <a:sym typeface="Helvetica Light"/>
        </a:defRPr>
      </a:lvl9pPr>
    </p:titleStyle>
    <p:bodyStyle>
      <a:lvl1pPr marL="6096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1pPr>
      <a:lvl2pPr marL="12192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2pPr>
      <a:lvl3pPr marL="18288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3pPr>
      <a:lvl4pPr marL="24384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4pPr>
      <a:lvl5pPr marL="30480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5pPr>
      <a:lvl6pPr marL="36576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6pPr>
      <a:lvl7pPr marL="42672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7pPr>
      <a:lvl8pPr marL="48768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8pPr>
      <a:lvl9pPr marL="5486400" marR="0" indent="-609600" algn="l" defTabSz="825500" rtl="0" latinLnBrk="0">
        <a:lnSpc>
          <a:spcPct val="100000"/>
        </a:lnSpc>
        <a:spcBef>
          <a:spcPts val="5900"/>
        </a:spcBef>
        <a:spcAft>
          <a:spcPts val="0"/>
        </a:spcAft>
        <a:buClrTx/>
        <a:buSzPct val="75000"/>
        <a:buFontTx/>
        <a:buChar char="•"/>
        <a:defRPr sz="5200" b="0" i="0" u="none" strike="noStrike" cap="none" spc="0" baseline="0">
          <a:solidFill>
            <a:srgbClr val="FFFFFF"/>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5.xml"/><Relationship Id="rId2" Type="http://schemas.openxmlformats.org/officeDocument/2006/relationships/image" Target="../media/image7.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9.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5.xml"/><Relationship Id="rId2" Type="http://schemas.openxmlformats.org/officeDocument/2006/relationships/image" Target="../media/image10.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5.xml"/><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5.xml"/><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5.xml"/><Relationship Id="rId2" Type="http://schemas.openxmlformats.org/officeDocument/2006/relationships/image" Target="../media/image1.tiff"/><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5.xml"/><Relationship Id="rId2" Type="http://schemas.openxmlformats.org/officeDocument/2006/relationships/image" Target="../media/image2.tiff"/><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5.xml"/><Relationship Id="rId2" Type="http://schemas.openxmlformats.org/officeDocument/2006/relationships/image" Target="../media/image6.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45" name="微服务下的熔断策略…"/>
          <p:cNvSpPr txBox="1"/>
          <p:nvPr>
            <p:ph type="title" idx="4294967295"/>
          </p:nvPr>
        </p:nvSpPr>
        <p:spPr>
          <a:xfrm>
            <a:off x="2387600" y="2298700"/>
            <a:ext cx="19621500" cy="4648200"/>
          </a:xfrm>
          <a:prstGeom prst="rect">
            <a:avLst/>
          </a:prstGeom>
        </p:spPr>
        <p:txBody>
          <a:bodyPr anchor="b"/>
          <a:lstStyle/>
          <a:p>
            <a:pPr>
              <a:defRPr sz="10400" b="1">
                <a:solidFill>
                  <a:srgbClr val="000000"/>
                </a:solidFill>
                <a:latin typeface="Helvetica"/>
                <a:ea typeface="Helvetica"/>
                <a:cs typeface="Helvetica"/>
                <a:sym typeface="Helvetica"/>
              </a:defRPr>
            </a:pPr>
            <a:r>
              <a:t>微服务下的熔断策略</a:t>
            </a:r>
          </a:p>
          <a:p>
            <a:pPr>
              <a:defRPr sz="10400" b="1">
                <a:solidFill>
                  <a:srgbClr val="000000"/>
                </a:solidFill>
                <a:latin typeface="Helvetica"/>
                <a:ea typeface="Helvetica"/>
                <a:cs typeface="Helvetica"/>
                <a:sym typeface="Helvetica"/>
              </a:defRPr>
            </a:pPr>
            <a:r>
              <a:t>以及在PHP的应用</a:t>
            </a:r>
          </a:p>
        </p:txBody>
      </p:sp>
      <p:sp>
        <p:nvSpPr>
          <p:cNvPr id="146" name="PHP组-李伟"/>
          <p:cNvSpPr txBox="1"/>
          <p:nvPr>
            <p:ph type="body" sz="quarter" idx="4294967295"/>
          </p:nvPr>
        </p:nvSpPr>
        <p:spPr>
          <a:xfrm>
            <a:off x="2381250" y="8211346"/>
            <a:ext cx="19621500" cy="1587501"/>
          </a:xfrm>
          <a:prstGeom prst="rect">
            <a:avLst/>
          </a:prstGeom>
        </p:spPr>
        <p:txBody>
          <a:bodyPr anchor="t"/>
          <a:lstStyle>
            <a:lvl1pPr marL="0" indent="0" algn="ctr">
              <a:spcBef>
                <a:spcPts val="0"/>
              </a:spcBef>
              <a:buSzTx/>
              <a:buNone/>
              <a:defRPr sz="4400" b="1">
                <a:solidFill>
                  <a:srgbClr val="000000"/>
                </a:solidFill>
                <a:latin typeface="Helvetica"/>
                <a:ea typeface="Helvetica"/>
                <a:cs typeface="Helvetica"/>
                <a:sym typeface="Helvetica"/>
              </a:defRPr>
            </a:lvl1pPr>
          </a:lstStyle>
          <a:p>
            <a:r>
              <a:t>PHP组-李伟</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18" name="组合 21"/>
          <p:cNvGrpSpPr/>
          <p:nvPr/>
        </p:nvGrpSpPr>
        <p:grpSpPr>
          <a:xfrm>
            <a:off x="1355410" y="1849647"/>
            <a:ext cx="5663881" cy="1270001"/>
            <a:chOff x="512160" y="764539"/>
            <a:chExt cx="5663879" cy="1270000"/>
          </a:xfrm>
        </p:grpSpPr>
        <p:sp>
          <p:nvSpPr>
            <p:cNvPr id="216"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217" name="TextBox 24"/>
            <p:cNvSpPr/>
            <p:nvPr/>
          </p:nvSpPr>
          <p:spPr>
            <a:xfrm>
              <a:off x="4906040" y="764539"/>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sp>
        <p:nvSpPr>
          <p:cNvPr id="219" name="3. 漏桶限流算法…"/>
          <p:cNvSpPr txBox="1"/>
          <p:nvPr/>
        </p:nvSpPr>
        <p:spPr>
          <a:xfrm>
            <a:off x="953890" y="3299078"/>
            <a:ext cx="11314171" cy="8788401"/>
          </a:xfrm>
          <a:prstGeom prst="rect">
            <a:avLst/>
          </a:prstGeom>
          <a:ln w="12700">
            <a:miter lim="400000"/>
          </a:ln>
        </p:spPr>
        <p:txBody>
          <a:bodyPr lIns="50800" tIns="50800" rIns="50800" bIns="50800" anchor="ctr">
            <a:spAutoFit/>
          </a:bodyPr>
          <a:lstStyle/>
          <a:p>
            <a:pPr algn="l">
              <a:spcBef>
                <a:spcPts val="5900"/>
              </a:spcBef>
              <a:defRPr sz="4200" b="1">
                <a:solidFill>
                  <a:srgbClr val="000000"/>
                </a:solidFill>
                <a:latin typeface="Helvetica"/>
                <a:ea typeface="Helvetica"/>
                <a:cs typeface="Helvetica"/>
                <a:sym typeface="Helvetica"/>
              </a:defRPr>
            </a:pPr>
            <a:r>
              <a:t>3. </a:t>
            </a:r>
            <a:r>
              <a:t>漏桶限流算法</a:t>
            </a:r>
          </a:p>
          <a:p>
            <a:pPr algn="l">
              <a:spcBef>
                <a:spcPts val="5300"/>
              </a:spcBef>
              <a:defRPr sz="4200">
                <a:solidFill>
                  <a:schemeClr val="accent1">
                    <a:hueOff val="300940"/>
                    <a:lumOff val="-21747"/>
                  </a:schemeClr>
                </a:solidFill>
              </a:defRPr>
            </a:pPr>
            <a:r>
              <a:t>流入的水滴，可以看作是访问系统的请求，这个流入速率是不确定的</a:t>
            </a:r>
          </a:p>
          <a:p>
            <a:pPr algn="l">
              <a:spcBef>
                <a:spcPts val="5300"/>
              </a:spcBef>
              <a:defRPr sz="4200">
                <a:solidFill>
                  <a:schemeClr val="accent1">
                    <a:hueOff val="300940"/>
                    <a:lumOff val="-21747"/>
                  </a:schemeClr>
                </a:solidFill>
              </a:defRPr>
            </a:pPr>
            <a:r>
              <a:t>桶的容量一般表示系统所能处理的请求数</a:t>
            </a:r>
          </a:p>
          <a:p>
            <a:pPr algn="l">
              <a:spcBef>
                <a:spcPts val="5300"/>
              </a:spcBef>
              <a:defRPr sz="4200">
                <a:solidFill>
                  <a:schemeClr val="accent1">
                    <a:hueOff val="300940"/>
                    <a:lumOff val="-21747"/>
                  </a:schemeClr>
                </a:solidFill>
              </a:defRPr>
            </a:pPr>
            <a:r>
              <a:t>如果桶的容量满了，就达到限流的阈值，就会丢弃水滴（拒绝请求）</a:t>
            </a:r>
          </a:p>
          <a:p>
            <a:pPr algn="l">
              <a:spcBef>
                <a:spcPts val="5300"/>
              </a:spcBef>
              <a:defRPr sz="4200">
                <a:solidFill>
                  <a:schemeClr val="accent1">
                    <a:hueOff val="300940"/>
                    <a:lumOff val="-21747"/>
                  </a:schemeClr>
                </a:solidFill>
              </a:defRPr>
            </a:pPr>
            <a:r>
              <a:t>流出的水滴，是恒定过滤的，对应服务按照固定的速率处理请求</a:t>
            </a:r>
          </a:p>
        </p:txBody>
      </p:sp>
      <p:pic>
        <p:nvPicPr>
          <p:cNvPr id="220" name="已粘贴的影片.png" descr="已粘贴的影片.png"/>
          <p:cNvPicPr>
            <a:picLocks noChangeAspect="1"/>
          </p:cNvPicPr>
          <p:nvPr/>
        </p:nvPicPr>
        <p:blipFill>
          <a:blip r:embed="rId2"/>
          <a:stretch>
            <a:fillRect/>
          </a:stretch>
        </p:blipFill>
        <p:spPr>
          <a:xfrm>
            <a:off x="12569088" y="3879984"/>
            <a:ext cx="11314171" cy="7626589"/>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26" name="组合 21"/>
          <p:cNvGrpSpPr/>
          <p:nvPr/>
        </p:nvGrpSpPr>
        <p:grpSpPr>
          <a:xfrm>
            <a:off x="1355410" y="1849647"/>
            <a:ext cx="5663881" cy="1270001"/>
            <a:chOff x="512160" y="764539"/>
            <a:chExt cx="5663879" cy="1270000"/>
          </a:xfrm>
        </p:grpSpPr>
        <p:sp>
          <p:nvSpPr>
            <p:cNvPr id="224"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225" name="TextBox 24"/>
            <p:cNvSpPr/>
            <p:nvPr/>
          </p:nvSpPr>
          <p:spPr>
            <a:xfrm>
              <a:off x="4906040" y="764539"/>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sp>
        <p:nvSpPr>
          <p:cNvPr id="227" name="优点：…"/>
          <p:cNvSpPr txBox="1"/>
          <p:nvPr/>
        </p:nvSpPr>
        <p:spPr>
          <a:xfrm>
            <a:off x="1241351" y="3492499"/>
            <a:ext cx="21901297" cy="6731001"/>
          </a:xfrm>
          <a:prstGeom prst="rect">
            <a:avLst/>
          </a:prstGeom>
          <a:ln w="12700">
            <a:miter lim="400000"/>
          </a:ln>
        </p:spPr>
        <p:txBody>
          <a:bodyPr lIns="50800" tIns="50800" rIns="50800" bIns="50800" anchor="ctr">
            <a:spAutoFit/>
          </a:bodyPr>
          <a:lstStyle/>
          <a:p>
            <a:pPr algn="l">
              <a:defRPr sz="4200">
                <a:solidFill>
                  <a:schemeClr val="accent1">
                    <a:hueOff val="300940"/>
                    <a:lumOff val="-21747"/>
                  </a:schemeClr>
                </a:solidFill>
              </a:defRPr>
            </a:pPr>
            <a:r>
              <a:rPr b="1">
                <a:latin typeface="Helvetica"/>
                <a:ea typeface="Helvetica"/>
                <a:cs typeface="Helvetica"/>
                <a:sym typeface="Helvetica"/>
              </a:rPr>
              <a:t>优点</a:t>
            </a:r>
            <a:r>
              <a:t>：</a:t>
            </a:r>
          </a:p>
          <a:p>
            <a:pPr marL="492125" indent="-492125" algn="l">
              <a:buSzPct val="75000"/>
              <a:buChar char="-"/>
              <a:defRPr sz="4200">
                <a:solidFill>
                  <a:schemeClr val="accent1">
                    <a:hueOff val="300940"/>
                    <a:lumOff val="-21747"/>
                  </a:schemeClr>
                </a:solidFill>
              </a:defRPr>
            </a:pPr>
            <a:r>
              <a:t>可以平滑限制请求的处理速度，避免瞬间请求过多导致系统崩溃或者雪崩。</a:t>
            </a:r>
          </a:p>
          <a:p>
            <a:pPr marL="492125" indent="-492125" algn="l">
              <a:buSzPct val="75000"/>
              <a:buChar char="-"/>
              <a:defRPr sz="4200">
                <a:solidFill>
                  <a:schemeClr val="accent1">
                    <a:hueOff val="300940"/>
                    <a:lumOff val="-21747"/>
                  </a:schemeClr>
                </a:solidFill>
              </a:defRPr>
            </a:pPr>
            <a:r>
              <a:t>可以通过控制请求的处理速度、调整桶的大小和漏出速率来满足不同的限流需求，避免过载或者过度闲置，灵活地适应不同的场景。</a:t>
            </a:r>
          </a:p>
          <a:p>
            <a:pPr algn="l">
              <a:defRPr sz="4200">
                <a:solidFill>
                  <a:schemeClr val="accent1">
                    <a:hueOff val="300940"/>
                    <a:lumOff val="-21747"/>
                  </a:schemeClr>
                </a:solidFill>
              </a:defRPr>
            </a:pPr>
          </a:p>
          <a:p>
            <a:pPr algn="l">
              <a:defRPr sz="4200">
                <a:solidFill>
                  <a:schemeClr val="accent1">
                    <a:hueOff val="300940"/>
                    <a:lumOff val="-21747"/>
                  </a:schemeClr>
                </a:solidFill>
              </a:defRPr>
            </a:pPr>
            <a:r>
              <a:rPr b="1">
                <a:latin typeface="Helvetica"/>
                <a:ea typeface="Helvetica"/>
                <a:cs typeface="Helvetica"/>
                <a:sym typeface="Helvetica"/>
              </a:rPr>
              <a:t>缺点</a:t>
            </a:r>
            <a:r>
              <a:t>：</a:t>
            </a:r>
          </a:p>
          <a:p>
            <a:pPr marL="492125" indent="-492125" algn="l">
              <a:buSzPct val="75000"/>
              <a:buChar char="-"/>
              <a:defRPr sz="4200">
                <a:solidFill>
                  <a:schemeClr val="accent1">
                    <a:hueOff val="300940"/>
                    <a:lumOff val="-21747"/>
                  </a:schemeClr>
                </a:solidFill>
              </a:defRPr>
            </a:pPr>
            <a:r>
              <a:t>需要对请求进行缓存，会增加服务器的内存消耗。</a:t>
            </a:r>
          </a:p>
          <a:p>
            <a:pPr marL="492125" indent="-492125" algn="l">
              <a:buSzPct val="75000"/>
              <a:buChar char="-"/>
              <a:defRPr sz="4200">
                <a:solidFill>
                  <a:schemeClr val="accent1">
                    <a:hueOff val="300940"/>
                    <a:lumOff val="-21747"/>
                  </a:schemeClr>
                </a:solidFill>
              </a:defRPr>
            </a:pPr>
            <a:r>
              <a:t>对于流量波动比较大的场景，需要较为灵活的参数配置才能达到较好的效果。</a:t>
            </a:r>
          </a:p>
          <a:p>
            <a:pPr marL="492125" indent="-492125" algn="l">
              <a:buSzPct val="75000"/>
              <a:buChar char="-"/>
              <a:defRPr sz="4200">
                <a:solidFill>
                  <a:schemeClr val="accent1">
                    <a:hueOff val="300940"/>
                    <a:lumOff val="-21747"/>
                  </a:schemeClr>
                </a:solidFill>
              </a:defRPr>
            </a:pPr>
            <a:r>
              <a:t>但是面对突发流量的时候，漏桶算法还是循规蹈矩地处理请求。</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31" name="组合 21"/>
          <p:cNvGrpSpPr/>
          <p:nvPr/>
        </p:nvGrpSpPr>
        <p:grpSpPr>
          <a:xfrm>
            <a:off x="1355410" y="1849647"/>
            <a:ext cx="5663881" cy="1270001"/>
            <a:chOff x="512160" y="764539"/>
            <a:chExt cx="5663879" cy="1270000"/>
          </a:xfrm>
        </p:grpSpPr>
        <p:sp>
          <p:nvSpPr>
            <p:cNvPr id="229"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230" name="TextBox 24"/>
            <p:cNvSpPr/>
            <p:nvPr/>
          </p:nvSpPr>
          <p:spPr>
            <a:xfrm>
              <a:off x="4906040" y="764539"/>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sp>
        <p:nvSpPr>
          <p:cNvPr id="232" name="4. 令牌桶限流算法…"/>
          <p:cNvSpPr txBox="1"/>
          <p:nvPr/>
        </p:nvSpPr>
        <p:spPr>
          <a:xfrm>
            <a:off x="953890" y="3299078"/>
            <a:ext cx="11314171" cy="7366001"/>
          </a:xfrm>
          <a:prstGeom prst="rect">
            <a:avLst/>
          </a:prstGeom>
          <a:ln w="12700">
            <a:miter lim="400000"/>
          </a:ln>
        </p:spPr>
        <p:txBody>
          <a:bodyPr lIns="50800" tIns="50800" rIns="50800" bIns="50800">
            <a:spAutoFit/>
          </a:bodyPr>
          <a:lstStyle/>
          <a:p>
            <a:pPr algn="l">
              <a:spcBef>
                <a:spcPts val="5900"/>
              </a:spcBef>
              <a:defRPr sz="4200" b="1">
                <a:solidFill>
                  <a:srgbClr val="000000"/>
                </a:solidFill>
                <a:latin typeface="Helvetica"/>
                <a:ea typeface="Helvetica"/>
                <a:cs typeface="Helvetica"/>
                <a:sym typeface="Helvetica"/>
              </a:defRPr>
            </a:pPr>
            <a:r>
              <a:t>4. 令牌桶</a:t>
            </a:r>
            <a:r>
              <a:t>限流算法</a:t>
            </a:r>
          </a:p>
          <a:p>
            <a:pPr marL="492125" indent="-492125" algn="l">
              <a:spcBef>
                <a:spcPts val="5300"/>
              </a:spcBef>
              <a:buSzPct val="75000"/>
              <a:buChar char="-"/>
              <a:defRPr sz="4200">
                <a:solidFill>
                  <a:schemeClr val="accent1">
                    <a:hueOff val="300940"/>
                    <a:lumOff val="-21747"/>
                  </a:schemeClr>
                </a:solidFill>
              </a:defRPr>
            </a:pPr>
            <a:r>
              <a:t>可以</a:t>
            </a:r>
            <a:r>
              <a:t>限制单位时间内请求的数量。</a:t>
            </a:r>
          </a:p>
          <a:p>
            <a:pPr marL="492125" indent="-492125" algn="l">
              <a:spcBef>
                <a:spcPts val="5300"/>
              </a:spcBef>
              <a:buSzPct val="75000"/>
              <a:buChar char="-"/>
              <a:defRPr sz="4200">
                <a:solidFill>
                  <a:schemeClr val="accent1">
                    <a:hueOff val="300940"/>
                    <a:lumOff val="-21747"/>
                  </a:schemeClr>
                </a:solidFill>
              </a:defRPr>
            </a:pPr>
            <a:r>
              <a:t>该算法维护一个固定容量的令牌桶，每秒钟会向令牌桶中放入一定数量的令牌。</a:t>
            </a:r>
          </a:p>
          <a:p>
            <a:pPr marL="492125" indent="-492125" algn="l">
              <a:spcBef>
                <a:spcPts val="5300"/>
              </a:spcBef>
              <a:buSzPct val="75000"/>
              <a:buChar char="-"/>
              <a:defRPr sz="4200">
                <a:solidFill>
                  <a:schemeClr val="accent1">
                    <a:hueOff val="300940"/>
                    <a:lumOff val="-21747"/>
                  </a:schemeClr>
                </a:solidFill>
              </a:defRPr>
            </a:pPr>
            <a:r>
              <a:t>当有请求到来时，如果令牌桶中有足够的令牌，则请求被允许通过并从令牌桶中消耗一个令牌，否则请求被拒绝。</a:t>
            </a:r>
          </a:p>
        </p:txBody>
      </p:sp>
      <p:pic>
        <p:nvPicPr>
          <p:cNvPr id="233" name="已粘贴的影片.png" descr="已粘贴的影片.png"/>
          <p:cNvPicPr>
            <a:picLocks noChangeAspect="1"/>
          </p:cNvPicPr>
          <p:nvPr/>
        </p:nvPicPr>
        <p:blipFill>
          <a:blip r:embed="rId2"/>
          <a:stretch>
            <a:fillRect/>
          </a:stretch>
        </p:blipFill>
        <p:spPr>
          <a:xfrm>
            <a:off x="12444270" y="2850241"/>
            <a:ext cx="13204916" cy="9686075"/>
          </a:xfrm>
          <a:prstGeom prst="rect">
            <a:avLst/>
          </a:prstGeom>
          <a:ln w="12700">
            <a:miter lim="400000"/>
            <a:headEnd/>
            <a:tailEnd/>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39" name="组合 21"/>
          <p:cNvGrpSpPr/>
          <p:nvPr/>
        </p:nvGrpSpPr>
        <p:grpSpPr>
          <a:xfrm>
            <a:off x="1355410" y="1849647"/>
            <a:ext cx="5663881" cy="1270001"/>
            <a:chOff x="512160" y="764539"/>
            <a:chExt cx="5663879" cy="1270000"/>
          </a:xfrm>
        </p:grpSpPr>
        <p:sp>
          <p:nvSpPr>
            <p:cNvPr id="237"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238" name="TextBox 24"/>
            <p:cNvSpPr/>
            <p:nvPr/>
          </p:nvSpPr>
          <p:spPr>
            <a:xfrm>
              <a:off x="4906040" y="764539"/>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sp>
        <p:nvSpPr>
          <p:cNvPr id="240" name="优点：…"/>
          <p:cNvSpPr txBox="1"/>
          <p:nvPr/>
        </p:nvSpPr>
        <p:spPr>
          <a:xfrm>
            <a:off x="1241351" y="3519282"/>
            <a:ext cx="21901297" cy="8229601"/>
          </a:xfrm>
          <a:prstGeom prst="rect">
            <a:avLst/>
          </a:prstGeom>
          <a:ln w="12700">
            <a:miter lim="400000"/>
          </a:ln>
        </p:spPr>
        <p:txBody>
          <a:bodyPr lIns="50800" tIns="50800" rIns="50800" bIns="50800" anchor="ctr">
            <a:spAutoFit/>
          </a:bodyPr>
          <a:lstStyle/>
          <a:p>
            <a:pPr algn="l">
              <a:defRPr sz="4200">
                <a:solidFill>
                  <a:schemeClr val="accent1">
                    <a:hueOff val="300940"/>
                    <a:lumOff val="-21747"/>
                  </a:schemeClr>
                </a:solidFill>
              </a:defRPr>
            </a:pPr>
            <a:r>
              <a:rPr b="1">
                <a:latin typeface="Helvetica"/>
                <a:ea typeface="Helvetica"/>
                <a:cs typeface="Helvetica"/>
                <a:sym typeface="Helvetica"/>
              </a:rPr>
              <a:t>优点</a:t>
            </a:r>
            <a:r>
              <a:t>：</a:t>
            </a:r>
          </a:p>
          <a:p>
            <a:pPr marL="492125" indent="-492125" algn="l">
              <a:buSzPct val="75000"/>
              <a:buChar char="-"/>
              <a:defRPr sz="4200">
                <a:solidFill>
                  <a:schemeClr val="accent1">
                    <a:hueOff val="300940"/>
                    <a:lumOff val="-21747"/>
                  </a:schemeClr>
                </a:solidFill>
              </a:defRPr>
            </a:pPr>
            <a:r>
              <a:rPr b="1">
                <a:latin typeface="Helvetica"/>
                <a:ea typeface="Helvetica"/>
                <a:cs typeface="Helvetica"/>
                <a:sym typeface="Helvetica"/>
              </a:rPr>
              <a:t>稳定性高</a:t>
            </a:r>
            <a:r>
              <a:t>：可以控制请求的处理速度，可以使系统的负载变得稳定。</a:t>
            </a:r>
          </a:p>
          <a:p>
            <a:pPr marL="492125" indent="-492125" algn="l">
              <a:buSzPct val="75000"/>
              <a:buChar char="-"/>
              <a:defRPr sz="4200">
                <a:solidFill>
                  <a:schemeClr val="accent1">
                    <a:hueOff val="300940"/>
                    <a:lumOff val="-21747"/>
                  </a:schemeClr>
                </a:solidFill>
              </a:defRPr>
            </a:pPr>
            <a:r>
              <a:rPr b="1">
                <a:latin typeface="Helvetica"/>
                <a:ea typeface="Helvetica"/>
                <a:cs typeface="Helvetica"/>
                <a:sym typeface="Helvetica"/>
              </a:rPr>
              <a:t>精度高</a:t>
            </a:r>
            <a:r>
              <a:t>：可以根据实际情况动态调整生成令牌的速率，可以实现较高精度的限流。</a:t>
            </a:r>
          </a:p>
          <a:p>
            <a:pPr marL="492125" indent="-492125" algn="l">
              <a:buSzPct val="75000"/>
              <a:buChar char="-"/>
              <a:defRPr sz="4200">
                <a:solidFill>
                  <a:schemeClr val="accent1">
                    <a:hueOff val="300940"/>
                    <a:lumOff val="-21747"/>
                  </a:schemeClr>
                </a:solidFill>
              </a:defRPr>
            </a:pPr>
            <a:r>
              <a:rPr b="1">
                <a:latin typeface="Helvetica"/>
                <a:ea typeface="Helvetica"/>
                <a:cs typeface="Helvetica"/>
                <a:sym typeface="Helvetica"/>
              </a:rPr>
              <a:t>弹性好</a:t>
            </a:r>
            <a:r>
              <a:t>：可以处理突发流量，可以在短时间内提供更多的处理能力，以处理突发流量。</a:t>
            </a:r>
          </a:p>
          <a:p>
            <a:pPr algn="l">
              <a:defRPr sz="4200">
                <a:solidFill>
                  <a:schemeClr val="accent1">
                    <a:hueOff val="300940"/>
                    <a:lumOff val="-21747"/>
                  </a:schemeClr>
                </a:solidFill>
              </a:defRPr>
            </a:pPr>
          </a:p>
          <a:p>
            <a:pPr algn="l">
              <a:defRPr sz="4200">
                <a:solidFill>
                  <a:schemeClr val="accent1">
                    <a:hueOff val="300940"/>
                    <a:lumOff val="-21747"/>
                  </a:schemeClr>
                </a:solidFill>
              </a:defRPr>
            </a:pPr>
            <a:r>
              <a:rPr b="1">
                <a:latin typeface="Helvetica"/>
                <a:ea typeface="Helvetica"/>
                <a:cs typeface="Helvetica"/>
                <a:sym typeface="Helvetica"/>
              </a:rPr>
              <a:t>缺点</a:t>
            </a:r>
            <a:r>
              <a:t>：</a:t>
            </a:r>
          </a:p>
          <a:p>
            <a:pPr marL="492125" indent="-492125" algn="l">
              <a:buSzPct val="75000"/>
              <a:buChar char="-"/>
              <a:defRPr sz="4200">
                <a:solidFill>
                  <a:schemeClr val="accent1">
                    <a:hueOff val="300940"/>
                    <a:lumOff val="-21747"/>
                  </a:schemeClr>
                </a:solidFill>
              </a:defRPr>
            </a:pPr>
            <a:r>
              <a:rPr b="1">
                <a:latin typeface="Helvetica"/>
                <a:ea typeface="Helvetica"/>
                <a:cs typeface="Helvetica"/>
                <a:sym typeface="Helvetica"/>
              </a:rPr>
              <a:t>实现复杂：</a:t>
            </a:r>
            <a:r>
              <a:t>相对于固定窗口算法等其他限流算法，令牌桶算法的实现较为复杂。 对短时请求难以处理：在短时间内有大量请求到来时，可能会导致令牌桶中的令牌被快速消耗完，从而限流。这种情况下，可以考虑使用漏桶算法。</a:t>
            </a:r>
          </a:p>
          <a:p>
            <a:pPr marL="492125" indent="-492125" algn="l">
              <a:buSzPct val="75000"/>
              <a:buChar char="-"/>
              <a:defRPr sz="4200">
                <a:solidFill>
                  <a:schemeClr val="accent1">
                    <a:hueOff val="300940"/>
                    <a:lumOff val="-21747"/>
                  </a:schemeClr>
                </a:solidFill>
              </a:defRPr>
            </a:pPr>
            <a:r>
              <a:rPr b="1">
                <a:latin typeface="Helvetica"/>
                <a:ea typeface="Helvetica"/>
                <a:cs typeface="Helvetica"/>
                <a:sym typeface="Helvetica"/>
              </a:rPr>
              <a:t>时间精度要求高：</a:t>
            </a:r>
            <a:r>
              <a:t>令牌桶算法需要在固定的时间间隔内生成令牌，因此要求时间精度较高，如果系统时间不准确，可能会导致限流效果不理想。</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46" name="组合 21"/>
          <p:cNvGrpSpPr/>
          <p:nvPr/>
        </p:nvGrpSpPr>
        <p:grpSpPr>
          <a:xfrm>
            <a:off x="1355410" y="1849647"/>
            <a:ext cx="2518090" cy="1270001"/>
            <a:chOff x="512160" y="764540"/>
            <a:chExt cx="2518089" cy="1270000"/>
          </a:xfrm>
        </p:grpSpPr>
        <p:sp>
          <p:nvSpPr>
            <p:cNvPr id="244"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03</a:t>
              </a:r>
            </a:p>
          </p:txBody>
        </p:sp>
        <p:sp>
          <p:nvSpPr>
            <p:cNvPr id="245" name="TextBox 24"/>
            <p:cNvSpPr/>
            <p:nvPr/>
          </p:nvSpPr>
          <p:spPr>
            <a:xfrm>
              <a:off x="1760249" y="764540"/>
              <a:ext cx="1270001" cy="1270001"/>
            </a:xfrm>
            <a:prstGeom prst="line">
              <a:avLst/>
            </a:prstGeom>
            <a:noFill/>
            <a:ln w="12700" cap="flat">
              <a:noFill/>
              <a:miter lim="400000"/>
            </a:ln>
            <a:effectLst/>
          </p:spPr>
          <p:txBody>
            <a:bodyPr wrap="none" lIns="91439" tIns="91439" rIns="91439" bIns="91439" numCol="1" anchor="ctr">
              <a:spAutoFit/>
            </a:bodyPr>
            <a:lstStyle>
              <a:lvl1pPr algn="l" defTabSz="1828800">
                <a:lnSpc>
                  <a:spcPct val="150000"/>
                </a:lnSpc>
                <a:defRPr sz="7200" b="1" baseline="22000">
                  <a:solidFill>
                    <a:srgbClr val="595959"/>
                  </a:solidFill>
                  <a:latin typeface="微软雅黑"/>
                  <a:ea typeface="微软雅黑"/>
                  <a:cs typeface="微软雅黑"/>
                  <a:sym typeface="微软雅黑"/>
                </a:defRPr>
              </a:lvl1pPr>
            </a:lstStyle>
            <a:p>
              <a:r>
                <a:t>滑动限流算法在PHP的应用</a:t>
              </a:r>
            </a:p>
          </p:txBody>
        </p:sp>
      </p:grpSp>
      <p:sp>
        <p:nvSpPr>
          <p:cNvPr id="247" name="XY框架4.6.0起已实现FPM限流"/>
          <p:cNvSpPr txBox="1"/>
          <p:nvPr/>
        </p:nvSpPr>
        <p:spPr>
          <a:xfrm>
            <a:off x="1241351" y="3102183"/>
            <a:ext cx="21901297" cy="850901"/>
          </a:xfrm>
          <a:prstGeom prst="rect">
            <a:avLst/>
          </a:prstGeom>
          <a:ln w="12700">
            <a:miter lim="400000"/>
          </a:ln>
        </p:spPr>
        <p:txBody>
          <a:bodyPr lIns="50800" tIns="50800" rIns="50800" bIns="50800">
            <a:spAutoFit/>
          </a:bodyPr>
          <a:lstStyle>
            <a:lvl1pPr algn="l">
              <a:defRPr sz="4200">
                <a:solidFill>
                  <a:schemeClr val="accent1">
                    <a:hueOff val="300940"/>
                    <a:lumOff val="-21747"/>
                  </a:schemeClr>
                </a:solidFill>
              </a:defRPr>
            </a:lvl1pPr>
          </a:lstStyle>
          <a:p>
            <a:r>
              <a:t>XY框架4.6.0起已实现FPM限流</a:t>
            </a:r>
          </a:p>
        </p:txBody>
      </p:sp>
      <p:pic>
        <p:nvPicPr>
          <p:cNvPr id="248" name="图像" descr="图像"/>
          <p:cNvPicPr>
            <a:picLocks noChangeAspect="1"/>
          </p:cNvPicPr>
          <p:nvPr/>
        </p:nvPicPr>
        <p:blipFill>
          <a:blip r:embed="rId2"/>
          <a:stretch>
            <a:fillRect/>
          </a:stretch>
        </p:blipFill>
        <p:spPr>
          <a:xfrm>
            <a:off x="1094242" y="4068972"/>
            <a:ext cx="9741974" cy="3076414"/>
          </a:xfrm>
          <a:prstGeom prst="rect">
            <a:avLst/>
          </a:prstGeom>
          <a:ln w="12700">
            <a:miter lim="400000"/>
            <a:headEnd/>
            <a:tailEnd/>
          </a:ln>
        </p:spPr>
      </p:pic>
      <p:sp>
        <p:nvSpPr>
          <p:cNvPr id="249" name="修改Dockerfile文件，支持apcu（本地缓存）"/>
          <p:cNvSpPr txBox="1"/>
          <p:nvPr/>
        </p:nvSpPr>
        <p:spPr>
          <a:xfrm>
            <a:off x="1241351" y="8277912"/>
            <a:ext cx="21901297" cy="850901"/>
          </a:xfrm>
          <a:prstGeom prst="rect">
            <a:avLst/>
          </a:prstGeom>
          <a:ln w="12700">
            <a:miter lim="400000"/>
          </a:ln>
        </p:spPr>
        <p:txBody>
          <a:bodyPr lIns="50800" tIns="50800" rIns="50800" bIns="50800">
            <a:spAutoFit/>
          </a:bodyPr>
          <a:lstStyle>
            <a:lvl1pPr algn="l">
              <a:defRPr sz="4200">
                <a:solidFill>
                  <a:schemeClr val="accent1">
                    <a:hueOff val="300940"/>
                    <a:lumOff val="-21747"/>
                  </a:schemeClr>
                </a:solidFill>
              </a:defRPr>
            </a:lvl1pPr>
          </a:lstStyle>
          <a:p>
            <a:r>
              <a:t>修改Dockerfile文件，支持apcu（本地缓存）</a:t>
            </a:r>
          </a:p>
        </p:txBody>
      </p:sp>
      <p:pic>
        <p:nvPicPr>
          <p:cNvPr id="250" name="图像" descr="图像"/>
          <p:cNvPicPr>
            <a:picLocks noChangeAspect="1"/>
          </p:cNvPicPr>
          <p:nvPr/>
        </p:nvPicPr>
        <p:blipFill>
          <a:blip r:embed="rId3"/>
          <a:stretch>
            <a:fillRect/>
          </a:stretch>
        </p:blipFill>
        <p:spPr>
          <a:xfrm>
            <a:off x="1251173" y="9434244"/>
            <a:ext cx="14971964" cy="1882191"/>
          </a:xfrm>
          <a:prstGeom prst="rect">
            <a:avLst/>
          </a:prstGeom>
          <a:ln w="12700">
            <a:miter lim="400000"/>
            <a:headEnd/>
            <a:tailEnd/>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54" name="组合 21"/>
          <p:cNvGrpSpPr/>
          <p:nvPr/>
        </p:nvGrpSpPr>
        <p:grpSpPr>
          <a:xfrm>
            <a:off x="1355410" y="1849647"/>
            <a:ext cx="2518090" cy="1270001"/>
            <a:chOff x="512160" y="764539"/>
            <a:chExt cx="2518089" cy="1270000"/>
          </a:xfrm>
        </p:grpSpPr>
        <p:sp>
          <p:nvSpPr>
            <p:cNvPr id="252"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03</a:t>
              </a:r>
            </a:p>
          </p:txBody>
        </p:sp>
        <p:sp>
          <p:nvSpPr>
            <p:cNvPr id="253" name="TextBox 24"/>
            <p:cNvSpPr/>
            <p:nvPr/>
          </p:nvSpPr>
          <p:spPr>
            <a:xfrm>
              <a:off x="1760249" y="764539"/>
              <a:ext cx="1270001" cy="1270001"/>
            </a:xfrm>
            <a:prstGeom prst="line">
              <a:avLst/>
            </a:prstGeom>
            <a:noFill/>
            <a:ln w="12700" cap="flat">
              <a:noFill/>
              <a:miter lim="400000"/>
            </a:ln>
            <a:effectLst/>
          </p:spPr>
          <p:txBody>
            <a:bodyPr wrap="none" lIns="91439" tIns="91439" rIns="91439" bIns="91439" numCol="1" anchor="ctr">
              <a:spAutoFit/>
            </a:bodyPr>
            <a:lstStyle>
              <a:lvl1pPr algn="l" defTabSz="1828800">
                <a:lnSpc>
                  <a:spcPct val="150000"/>
                </a:lnSpc>
                <a:defRPr sz="7200" b="1" baseline="22000">
                  <a:solidFill>
                    <a:srgbClr val="595959"/>
                  </a:solidFill>
                  <a:latin typeface="微软雅黑"/>
                  <a:ea typeface="微软雅黑"/>
                  <a:cs typeface="微软雅黑"/>
                  <a:sym typeface="微软雅黑"/>
                </a:defRPr>
              </a:lvl1pPr>
            </a:lstStyle>
            <a:p>
              <a:r>
                <a:t>滑动限流算法在PHP的应用</a:t>
              </a:r>
            </a:p>
          </p:txBody>
        </p:sp>
      </p:grpSp>
      <p:sp>
        <p:nvSpPr>
          <p:cNvPr id="255" name="熔断器的三个状态"/>
          <p:cNvSpPr txBox="1"/>
          <p:nvPr/>
        </p:nvSpPr>
        <p:spPr>
          <a:xfrm>
            <a:off x="1241351" y="3084952"/>
            <a:ext cx="21901297" cy="850901"/>
          </a:xfrm>
          <a:prstGeom prst="rect">
            <a:avLst/>
          </a:prstGeom>
          <a:ln w="12700">
            <a:miter lim="400000"/>
          </a:ln>
        </p:spPr>
        <p:txBody>
          <a:bodyPr lIns="50800" tIns="50800" rIns="50800" bIns="50800">
            <a:spAutoFit/>
          </a:bodyPr>
          <a:lstStyle>
            <a:lvl1pPr algn="l">
              <a:defRPr sz="4200">
                <a:solidFill>
                  <a:schemeClr val="accent1">
                    <a:hueOff val="300940"/>
                    <a:lumOff val="-21747"/>
                  </a:schemeClr>
                </a:solidFill>
              </a:defRPr>
            </a:lvl1pPr>
          </a:lstStyle>
          <a:p>
            <a:r>
              <a:t>熔断器的三个状态</a:t>
            </a:r>
          </a:p>
        </p:txBody>
      </p:sp>
      <p:pic>
        <p:nvPicPr>
          <p:cNvPr id="256" name="已粘贴的影片.gif" descr="已粘贴的影片.gif"/>
          <p:cNvPicPr>
            <a:picLocks noChangeAspect="1"/>
          </p:cNvPicPr>
          <p:nvPr/>
        </p:nvPicPr>
        <p:blipFill>
          <a:blip r:embed="rId2"/>
          <a:srcRect l="27372" r="27372"/>
          <a:stretch>
            <a:fillRect/>
          </a:stretch>
        </p:blipFill>
        <p:spPr>
          <a:xfrm>
            <a:off x="1228504" y="4406617"/>
            <a:ext cx="10246577" cy="7853873"/>
          </a:xfrm>
          <a:prstGeom prst="rect">
            <a:avLst/>
          </a:prstGeom>
          <a:ln w="12700">
            <a:miter lim="400000"/>
            <a:headEnd/>
            <a:tailEnd/>
          </a:ln>
        </p:spPr>
      </p:pic>
      <p:graphicFrame>
        <p:nvGraphicFramePr>
          <p:cNvPr id="257" name="表格 1"/>
          <p:cNvGraphicFramePr/>
          <p:nvPr/>
        </p:nvGraphicFramePr>
        <p:xfrm>
          <a:off x="11778259" y="5368999"/>
          <a:ext cx="11891752" cy="8832994"/>
        </p:xfrm>
        <a:graphic>
          <a:graphicData uri="http://schemas.openxmlformats.org/drawingml/2006/table">
            <a:tbl>
              <a:tblPr firstRow="1" firstCol="1">
                <a:tableStyleId>{33BA23B1-9221-436E-865A-0063620EA4FD}</a:tableStyleId>
              </a:tblPr>
              <a:tblGrid>
                <a:gridCol w="1751982"/>
                <a:gridCol w="10127068"/>
              </a:tblGrid>
              <a:tr h="990600">
                <a:tc gridSpan="2">
                  <a:txBody>
                    <a:bodyPr/>
                    <a:lstStyle/>
                    <a:p>
                      <a:pPr>
                        <a:defRPr sz="1800">
                          <a:solidFill>
                            <a:srgbClr val="000000"/>
                          </a:solidFill>
                        </a:defRPr>
                      </a:pPr>
                      <a:r>
                        <a:rPr sz="5000">
                          <a:solidFill>
                            <a:srgbClr val="FFFFFF"/>
                          </a:solidFill>
                        </a:rPr>
                        <a:t>表格 1</a:t>
                      </a:r>
                      <a:endParaRPr sz="5000">
                        <a:solidFill>
                          <a:srgbClr val="FFFFFF"/>
                        </a:solidFill>
                      </a:endParaRPr>
                    </a:p>
                  </a:txBody>
                  <a:tcPr marL="50800" marR="50800" marT="50800" marB="50800" anchor="ctr" anchorCtr="0" horzOverflow="overflow">
                    <a:lnB w="12700">
                      <a:solidFill>
                        <a:srgbClr val="DCDEE0"/>
                      </a:solidFill>
                      <a:miter lim="400000"/>
                    </a:lnB>
                    <a:solidFill>
                      <a:srgbClr val="000000">
                        <a:alpha val="0"/>
                      </a:srgbClr>
                    </a:solidFill>
                  </a:tcPr>
                </a:tc>
                <a:tc hMerge="1">
                  <a:tcPr/>
                </a:tc>
              </a:tr>
              <a:tr h="723900">
                <a:tc>
                  <a:txBody>
                    <a:bodyPr/>
                    <a:lstStyle/>
                    <a:p>
                      <a:pPr defTabSz="914400">
                        <a:defRPr sz="1800">
                          <a:solidFill>
                            <a:srgbClr val="000000"/>
                          </a:solidFill>
                        </a:defRPr>
                      </a:pPr>
                      <a:r>
                        <a:rPr sz="3700">
                          <a:solidFill>
                            <a:srgbClr val="FFFFFF"/>
                          </a:solidFill>
                        </a:rPr>
                        <a:t>状态</a:t>
                      </a:r>
                      <a:endParaRPr sz="3700">
                        <a:solidFill>
                          <a:srgbClr val="FFFFFF"/>
                        </a:solidFill>
                      </a:endParaRPr>
                    </a:p>
                  </a:txBody>
                  <a:tcPr marL="50800" marR="50800" marT="50800" marB="50800" anchor="ctr" anchorCtr="0" horzOverflow="overflow">
                    <a:lnL w="12700">
                      <a:solidFill>
                        <a:srgbClr val="DCDEE0"/>
                      </a:solidFill>
                      <a:miter lim="400000"/>
                    </a:lnL>
                    <a:lnR w="12700">
                      <a:miter lim="400000"/>
                    </a:lnR>
                    <a:lnT w="12700">
                      <a:solidFill>
                        <a:srgbClr val="DCDEE0"/>
                      </a:solidFill>
                      <a:miter lim="400000"/>
                    </a:lnT>
                    <a:lnB w="12700">
                      <a:solidFill>
                        <a:srgbClr val="FFFFFF"/>
                      </a:solidFill>
                      <a:miter lim="400000"/>
                    </a:lnB>
                    <a:solidFill>
                      <a:srgbClr val="777C83"/>
                    </a:solidFill>
                  </a:tcPr>
                </a:tc>
                <a:tc>
                  <a:txBody>
                    <a:bodyPr/>
                    <a:lstStyle/>
                    <a:p>
                      <a:pPr defTabSz="914400">
                        <a:defRPr sz="1800">
                          <a:solidFill>
                            <a:srgbClr val="000000"/>
                          </a:solidFill>
                        </a:defRPr>
                      </a:pPr>
                      <a:r>
                        <a:rPr sz="3700">
                          <a:solidFill>
                            <a:srgbClr val="FFFFFF"/>
                          </a:solidFill>
                        </a:rPr>
                        <a:t>说明</a:t>
                      </a:r>
                      <a:endParaRPr sz="3700">
                        <a:solidFill>
                          <a:srgbClr val="FFFFFF"/>
                        </a:solidFill>
                      </a:endParaRPr>
                    </a:p>
                  </a:txBody>
                  <a:tcPr marL="50800" marR="50800" marT="50800" marB="50800" anchor="ctr" anchorCtr="0" horzOverflow="overflow">
                    <a:lnL w="12700">
                      <a:miter lim="400000"/>
                    </a:lnL>
                    <a:lnR w="12700">
                      <a:solidFill>
                        <a:srgbClr val="DCDEE0"/>
                      </a:solidFill>
                      <a:miter lim="400000"/>
                    </a:lnR>
                    <a:lnT w="12700">
                      <a:solidFill>
                        <a:srgbClr val="DCDEE0"/>
                      </a:solidFill>
                      <a:miter lim="400000"/>
                    </a:lnT>
                    <a:lnB w="12700">
                      <a:solidFill>
                        <a:srgbClr val="FFFFFF"/>
                      </a:solidFill>
                      <a:miter lim="400000"/>
                    </a:lnB>
                    <a:solidFill>
                      <a:srgbClr val="777C83"/>
                    </a:solidFill>
                  </a:tcPr>
                </a:tc>
              </a:tr>
              <a:tr h="723900">
                <a:tc>
                  <a:txBody>
                    <a:bodyPr/>
                    <a:lstStyle/>
                    <a:p>
                      <a:pPr defTabSz="914400">
                        <a:defRPr sz="1800">
                          <a:solidFill>
                            <a:srgbClr val="000000"/>
                          </a:solidFill>
                        </a:defRPr>
                      </a:pPr>
                      <a:r>
                        <a:rPr sz="3700">
                          <a:solidFill>
                            <a:srgbClr val="FFFFFF"/>
                          </a:solidFill>
                        </a:rPr>
                        <a:t>关闭</a:t>
                      </a:r>
                      <a:endParaRPr sz="3700">
                        <a:solidFill>
                          <a:srgbClr val="FFFFFF"/>
                        </a:solidFill>
                      </a:endParaRPr>
                    </a:p>
                  </a:txBody>
                  <a:tcPr marL="50800" marR="50800" marT="50800" marB="50800" anchor="ctr" anchorCtr="0" horzOverflow="overflow">
                    <a:lnL w="12700">
                      <a:solidFill>
                        <a:srgbClr val="DCDEE0"/>
                      </a:solidFill>
                      <a:miter lim="400000"/>
                    </a:lnL>
                    <a:lnT w="12700">
                      <a:solidFill>
                        <a:srgbClr val="FFFFFF"/>
                      </a:solidFill>
                      <a:miter lim="400000"/>
                    </a:lnT>
                  </a:tcPr>
                </a:tc>
                <a:tc>
                  <a:txBody>
                    <a:bodyPr/>
                    <a:lstStyle/>
                    <a:p>
                      <a:pPr algn="l" defTabSz="914400">
                        <a:defRPr sz="1800">
                          <a:solidFill>
                            <a:srgbClr val="000000"/>
                          </a:solidFill>
                        </a:defRPr>
                      </a:pPr>
                      <a:r>
                        <a:rPr sz="3700">
                          <a:solidFill>
                            <a:schemeClr val="accent6">
                              <a:hueOff val="10811956"/>
                              <a:satOff val="-58542"/>
                              <a:lumOff val="-9734"/>
                            </a:schemeClr>
                          </a:solidFill>
                        </a:rPr>
                        <a:t>熔断关闭时所有的请求都会被接收</a:t>
                      </a:r>
                      <a:endParaRPr sz="3700">
                        <a:solidFill>
                          <a:schemeClr val="accent6">
                            <a:hueOff val="10811956"/>
                            <a:satOff val="-58542"/>
                            <a:lumOff val="-9734"/>
                          </a:schemeClr>
                        </a:solidFill>
                      </a:endParaRPr>
                    </a:p>
                  </a:txBody>
                  <a:tcPr marL="50800" marR="50800" marT="50800" marB="50800" anchor="ctr" anchorCtr="0" horzOverflow="overflow">
                    <a:lnR w="12700">
                      <a:solidFill>
                        <a:srgbClr val="DCDEE0"/>
                      </a:solidFill>
                      <a:miter lim="400000"/>
                    </a:lnR>
                    <a:lnT w="12700">
                      <a:solidFill>
                        <a:srgbClr val="FFFFFF"/>
                      </a:solidFill>
                      <a:miter lim="400000"/>
                    </a:lnT>
                  </a:tcPr>
                </a:tc>
              </a:tr>
              <a:tr h="723900">
                <a:tc>
                  <a:txBody>
                    <a:bodyPr/>
                    <a:lstStyle/>
                    <a:p>
                      <a:pPr defTabSz="914400">
                        <a:defRPr sz="1800">
                          <a:solidFill>
                            <a:srgbClr val="000000"/>
                          </a:solidFill>
                        </a:defRPr>
                      </a:pPr>
                      <a:r>
                        <a:rPr sz="3700">
                          <a:solidFill>
                            <a:srgbClr val="FFFFFF"/>
                          </a:solidFill>
                        </a:rPr>
                        <a:t>开启</a:t>
                      </a:r>
                      <a:endParaRPr sz="3700">
                        <a:solidFill>
                          <a:srgbClr val="FFFFFF"/>
                        </a:solidFill>
                      </a:endParaRPr>
                    </a:p>
                  </a:txBody>
                  <a:tcPr marL="50800" marR="50800" marT="50800" marB="50800" anchor="ctr" anchorCtr="0" horzOverflow="overflow">
                    <a:lnL w="12700">
                      <a:solidFill>
                        <a:srgbClr val="DCDEE0"/>
                      </a:solidFill>
                      <a:miter lim="400000"/>
                    </a:lnL>
                  </a:tcPr>
                </a:tc>
                <a:tc>
                  <a:txBody>
                    <a:bodyPr/>
                    <a:lstStyle/>
                    <a:p>
                      <a:pPr algn="l" defTabSz="914400">
                        <a:defRPr sz="1800">
                          <a:solidFill>
                            <a:srgbClr val="000000"/>
                          </a:solidFill>
                        </a:defRPr>
                      </a:pPr>
                      <a:r>
                        <a:rPr sz="3700">
                          <a:solidFill>
                            <a:schemeClr val="accent6">
                              <a:hueOff val="10811956"/>
                              <a:satOff val="-58542"/>
                              <a:lumOff val="-9734"/>
                            </a:schemeClr>
                          </a:solidFill>
                        </a:rPr>
                        <a:t>熔断开启时所有的请求都会被拒绝</a:t>
                      </a:r>
                      <a:endParaRPr sz="3700">
                        <a:solidFill>
                          <a:schemeClr val="accent6">
                            <a:hueOff val="10811956"/>
                            <a:satOff val="-58542"/>
                            <a:lumOff val="-9734"/>
                          </a:schemeClr>
                        </a:solidFill>
                      </a:endParaRPr>
                    </a:p>
                  </a:txBody>
                  <a:tcPr marL="50800" marR="50800" marT="50800" marB="50800" anchor="ctr" anchorCtr="0" horzOverflow="overflow">
                    <a:lnR w="12700">
                      <a:solidFill>
                        <a:srgbClr val="DCDEE0"/>
                      </a:solidFill>
                      <a:miter lim="400000"/>
                    </a:lnR>
                  </a:tcPr>
                </a:tc>
              </a:tr>
              <a:tr h="2755900">
                <a:tc>
                  <a:txBody>
                    <a:bodyPr/>
                    <a:lstStyle/>
                    <a:p>
                      <a:pPr defTabSz="914400">
                        <a:defRPr sz="1800">
                          <a:solidFill>
                            <a:srgbClr val="000000"/>
                          </a:solidFill>
                        </a:defRPr>
                      </a:pPr>
                      <a:r>
                        <a:rPr sz="3700">
                          <a:solidFill>
                            <a:srgbClr val="FFFFFF"/>
                          </a:solidFill>
                        </a:rPr>
                        <a:t>半打开 </a:t>
                      </a:r>
                      <a:endParaRPr sz="3700">
                        <a:solidFill>
                          <a:srgbClr val="FFFFFF"/>
                        </a:solidFill>
                      </a:endParaRPr>
                    </a:p>
                  </a:txBody>
                  <a:tcPr marL="50800" marR="50800" marT="50800" marB="50800" anchor="ctr" anchorCtr="0" horzOverflow="overflow">
                    <a:lnL w="12700">
                      <a:solidFill>
                        <a:srgbClr val="DCDEE0"/>
                      </a:solidFill>
                      <a:miter lim="400000"/>
                    </a:lnL>
                    <a:lnB w="12700">
                      <a:solidFill>
                        <a:srgbClr val="DCDEE0"/>
                      </a:solidFill>
                      <a:miter lim="400000"/>
                    </a:lnB>
                  </a:tcPr>
                </a:tc>
                <a:tc>
                  <a:txBody>
                    <a:bodyPr/>
                    <a:lstStyle/>
                    <a:p>
                      <a:pPr algn="l" defTabSz="914400">
                        <a:defRPr sz="1800">
                          <a:solidFill>
                            <a:srgbClr val="000000"/>
                          </a:solidFill>
                        </a:defRPr>
                      </a:pPr>
                      <a:r>
                        <a:rPr sz="3700">
                          <a:solidFill>
                            <a:schemeClr val="accent6">
                              <a:hueOff val="10811956"/>
                              <a:satOff val="-58542"/>
                              <a:lumOff val="-9734"/>
                            </a:schemeClr>
                          </a:solidFill>
                        </a:rPr>
                        <a:t>熔断开启时一段时间之后，尝试接收一个请求，确定下游服务是否已恢复，如果这个请求正常返回，熔断自动关闭状态，否则熔断回退到开启状态</a:t>
                      </a:r>
                      <a:endParaRPr sz="3700">
                        <a:solidFill>
                          <a:schemeClr val="accent6">
                            <a:hueOff val="10811956"/>
                            <a:satOff val="-58542"/>
                            <a:lumOff val="-9734"/>
                          </a:schemeClr>
                        </a:solidFill>
                      </a:endParaRPr>
                    </a:p>
                  </a:txBody>
                  <a:tcPr marL="50800" marR="50800" marT="50800" marB="50800" anchor="ctr" anchorCtr="0" horzOverflow="overflow">
                    <a:lnR w="12700">
                      <a:solidFill>
                        <a:srgbClr val="DCDEE0"/>
                      </a:solidFill>
                      <a:miter lim="400000"/>
                    </a:lnR>
                    <a:lnB w="12700">
                      <a:solidFill>
                        <a:srgbClr val="DCDEE0"/>
                      </a:solidFill>
                      <a:miter lim="400000"/>
                    </a:lnB>
                  </a:tcPr>
                </a:tc>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61" name="组合 21"/>
          <p:cNvGrpSpPr/>
          <p:nvPr/>
        </p:nvGrpSpPr>
        <p:grpSpPr>
          <a:xfrm>
            <a:off x="1355410" y="1849647"/>
            <a:ext cx="2518090" cy="1270001"/>
            <a:chOff x="512160" y="764539"/>
            <a:chExt cx="2518089" cy="1270000"/>
          </a:xfrm>
        </p:grpSpPr>
        <p:sp>
          <p:nvSpPr>
            <p:cNvPr id="259"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03</a:t>
              </a:r>
            </a:p>
          </p:txBody>
        </p:sp>
        <p:sp>
          <p:nvSpPr>
            <p:cNvPr id="260" name="TextBox 24"/>
            <p:cNvSpPr/>
            <p:nvPr/>
          </p:nvSpPr>
          <p:spPr>
            <a:xfrm>
              <a:off x="1760249" y="764539"/>
              <a:ext cx="1270001" cy="1270001"/>
            </a:xfrm>
            <a:prstGeom prst="line">
              <a:avLst/>
            </a:prstGeom>
            <a:noFill/>
            <a:ln w="12700" cap="flat">
              <a:noFill/>
              <a:miter lim="400000"/>
            </a:ln>
            <a:effectLst/>
          </p:spPr>
          <p:txBody>
            <a:bodyPr wrap="none" lIns="91439" tIns="91439" rIns="91439" bIns="91439" numCol="1" anchor="ctr">
              <a:spAutoFit/>
            </a:bodyPr>
            <a:lstStyle>
              <a:lvl1pPr algn="l" defTabSz="1828800">
                <a:lnSpc>
                  <a:spcPct val="150000"/>
                </a:lnSpc>
                <a:defRPr sz="7200" b="1" baseline="22000">
                  <a:solidFill>
                    <a:srgbClr val="595959"/>
                  </a:solidFill>
                  <a:latin typeface="微软雅黑"/>
                  <a:ea typeface="微软雅黑"/>
                  <a:cs typeface="微软雅黑"/>
                  <a:sym typeface="微软雅黑"/>
                </a:defRPr>
              </a:lvl1pPr>
            </a:lstStyle>
            <a:p>
              <a:r>
                <a:t>滑动限流算法在PHP的应用</a:t>
              </a:r>
            </a:p>
          </p:txBody>
        </p:sp>
      </p:grpSp>
      <p:sp>
        <p:nvSpPr>
          <p:cNvPr id="262" name="滑动窗口算法"/>
          <p:cNvSpPr txBox="1"/>
          <p:nvPr/>
        </p:nvSpPr>
        <p:spPr>
          <a:xfrm>
            <a:off x="1241351" y="3084952"/>
            <a:ext cx="21901297" cy="850901"/>
          </a:xfrm>
          <a:prstGeom prst="rect">
            <a:avLst/>
          </a:prstGeom>
          <a:ln w="12700">
            <a:miter lim="400000"/>
          </a:ln>
        </p:spPr>
        <p:txBody>
          <a:bodyPr lIns="50800" tIns="50800" rIns="50800" bIns="50800">
            <a:spAutoFit/>
          </a:bodyPr>
          <a:lstStyle>
            <a:lvl1pPr algn="l">
              <a:defRPr sz="4200">
                <a:solidFill>
                  <a:schemeClr val="accent1">
                    <a:hueOff val="300940"/>
                    <a:lumOff val="-21747"/>
                  </a:schemeClr>
                </a:solidFill>
              </a:defRPr>
            </a:lvl1pPr>
          </a:lstStyle>
          <a:p>
            <a:r>
              <a:t>滑动窗口算法</a:t>
            </a:r>
          </a:p>
        </p:txBody>
      </p:sp>
      <p:pic>
        <p:nvPicPr>
          <p:cNvPr id="263" name="已粘贴的影片.gif" descr="已粘贴的影片.gif"/>
          <p:cNvPicPr>
            <a:picLocks noChangeAspect="1"/>
          </p:cNvPicPr>
          <p:nvPr/>
        </p:nvPicPr>
        <p:blipFill>
          <a:blip r:embed="rId2"/>
          <a:srcRect l="16228" r="17010"/>
          <a:stretch>
            <a:fillRect/>
          </a:stretch>
        </p:blipFill>
        <p:spPr>
          <a:xfrm>
            <a:off x="6184437" y="2293691"/>
            <a:ext cx="15144881" cy="11059084"/>
          </a:xfrm>
          <a:prstGeom prst="rect">
            <a:avLst/>
          </a:prstGeom>
          <a:ln w="12700">
            <a:miter lim="400000"/>
            <a:headEnd/>
            <a:tailEnd/>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69" name="组合 21"/>
          <p:cNvGrpSpPr/>
          <p:nvPr/>
        </p:nvGrpSpPr>
        <p:grpSpPr>
          <a:xfrm>
            <a:off x="1355410" y="1849647"/>
            <a:ext cx="2518090" cy="1270001"/>
            <a:chOff x="512160" y="764539"/>
            <a:chExt cx="2518089" cy="1270000"/>
          </a:xfrm>
        </p:grpSpPr>
        <p:sp>
          <p:nvSpPr>
            <p:cNvPr id="267"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03</a:t>
              </a:r>
            </a:p>
          </p:txBody>
        </p:sp>
        <p:sp>
          <p:nvSpPr>
            <p:cNvPr id="268" name="TextBox 24"/>
            <p:cNvSpPr/>
            <p:nvPr/>
          </p:nvSpPr>
          <p:spPr>
            <a:xfrm>
              <a:off x="1760249" y="764539"/>
              <a:ext cx="1270001" cy="1270001"/>
            </a:xfrm>
            <a:prstGeom prst="line">
              <a:avLst/>
            </a:prstGeom>
            <a:noFill/>
            <a:ln w="12700" cap="flat">
              <a:noFill/>
              <a:miter lim="400000"/>
            </a:ln>
            <a:effectLst/>
          </p:spPr>
          <p:txBody>
            <a:bodyPr wrap="none" lIns="91439" tIns="91439" rIns="91439" bIns="91439" numCol="1" anchor="ctr">
              <a:spAutoFit/>
            </a:bodyPr>
            <a:lstStyle>
              <a:lvl1pPr algn="l" defTabSz="1828800">
                <a:lnSpc>
                  <a:spcPct val="150000"/>
                </a:lnSpc>
                <a:defRPr sz="7200" b="1" baseline="22000">
                  <a:solidFill>
                    <a:srgbClr val="595959"/>
                  </a:solidFill>
                  <a:latin typeface="微软雅黑"/>
                  <a:ea typeface="微软雅黑"/>
                  <a:cs typeface="微软雅黑"/>
                  <a:sym typeface="微软雅黑"/>
                </a:defRPr>
              </a:lvl1pPr>
            </a:lstStyle>
            <a:p>
              <a:r>
                <a:t>滑动限流算法在PHP的应用</a:t>
              </a:r>
            </a:p>
          </p:txBody>
        </p:sp>
      </p:grpSp>
      <p:sp>
        <p:nvSpPr>
          <p:cNvPr id="270" name="配置说明"/>
          <p:cNvSpPr txBox="1"/>
          <p:nvPr/>
        </p:nvSpPr>
        <p:spPr>
          <a:xfrm>
            <a:off x="1241351" y="3084952"/>
            <a:ext cx="21901297" cy="850901"/>
          </a:xfrm>
          <a:prstGeom prst="rect">
            <a:avLst/>
          </a:prstGeom>
          <a:ln w="12700">
            <a:miter lim="400000"/>
          </a:ln>
        </p:spPr>
        <p:txBody>
          <a:bodyPr lIns="50800" tIns="50800" rIns="50800" bIns="50800">
            <a:spAutoFit/>
          </a:bodyPr>
          <a:lstStyle>
            <a:lvl1pPr algn="l">
              <a:defRPr sz="4200">
                <a:solidFill>
                  <a:schemeClr val="accent1">
                    <a:hueOff val="300940"/>
                    <a:lumOff val="-21747"/>
                  </a:schemeClr>
                </a:solidFill>
              </a:defRPr>
            </a:lvl1pPr>
          </a:lstStyle>
          <a:p>
            <a:r>
              <a:t>配置说明</a:t>
            </a:r>
          </a:p>
        </p:txBody>
      </p:sp>
      <p:sp>
        <p:nvSpPr>
          <p:cNvPr id="271" name="熔断策略说明文档"/>
          <p:cNvSpPr txBox="1"/>
          <p:nvPr/>
        </p:nvSpPr>
        <p:spPr>
          <a:xfrm>
            <a:off x="2217861" y="12600440"/>
            <a:ext cx="2654301" cy="558801"/>
          </a:xfrm>
          <a:prstGeom prst="rect">
            <a:avLst/>
          </a:prstGeom>
          <a:ln w="12700">
            <a:miter lim="400000"/>
          </a:ln>
        </p:spPr>
        <p:txBody>
          <a:bodyPr wrap="none" lIns="50800" tIns="50800" rIns="50800" bIns="50800" anchor="ctr">
            <a:spAutoFit/>
          </a:bodyPr>
          <a:lstStyle>
            <a:lvl1pPr>
              <a:defRPr sz="2500">
                <a:solidFill>
                  <a:srgbClr val="000000"/>
                </a:solidFill>
              </a:defRPr>
            </a:lvl1pPr>
          </a:lstStyle>
          <a:p>
            <a:r>
              <a:t>熔断策略说明文档</a:t>
            </a:r>
          </a:p>
        </p:txBody>
      </p:sp>
      <p:pic>
        <p:nvPicPr>
          <p:cNvPr id="272" name="图像" descr="图像"/>
          <p:cNvPicPr>
            <a:picLocks noChangeAspect="1"/>
          </p:cNvPicPr>
          <p:nvPr/>
        </p:nvPicPr>
        <p:blipFill>
          <a:blip r:embed="rId2"/>
          <a:stretch>
            <a:fillRect/>
          </a:stretch>
        </p:blipFill>
        <p:spPr>
          <a:xfrm>
            <a:off x="806162" y="4406617"/>
            <a:ext cx="11226801" cy="6680201"/>
          </a:xfrm>
          <a:prstGeom prst="rect">
            <a:avLst/>
          </a:prstGeom>
          <a:ln w="12700">
            <a:miter lim="400000"/>
            <a:headEnd/>
            <a:tailEnd/>
          </a:ln>
        </p:spPr>
      </p:pic>
      <p:pic>
        <p:nvPicPr>
          <p:cNvPr id="273" name="图像" descr="图像"/>
          <p:cNvPicPr>
            <a:picLocks noChangeAspect="1"/>
          </p:cNvPicPr>
          <p:nvPr/>
        </p:nvPicPr>
        <p:blipFill>
          <a:blip r:embed="rId3"/>
          <a:stretch>
            <a:fillRect/>
          </a:stretch>
        </p:blipFill>
        <p:spPr>
          <a:xfrm>
            <a:off x="12496736" y="4406617"/>
            <a:ext cx="11555778" cy="6134282"/>
          </a:xfrm>
          <a:prstGeom prst="rect">
            <a:avLst/>
          </a:prstGeom>
          <a:ln w="12700">
            <a:miter lim="400000"/>
            <a:headEnd/>
            <a:tailEnd/>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79" name="组合 21"/>
          <p:cNvGrpSpPr/>
          <p:nvPr/>
        </p:nvGrpSpPr>
        <p:grpSpPr>
          <a:xfrm>
            <a:off x="1355410" y="1849647"/>
            <a:ext cx="2518090" cy="1270001"/>
            <a:chOff x="512160" y="764539"/>
            <a:chExt cx="2518089" cy="1270000"/>
          </a:xfrm>
        </p:grpSpPr>
        <p:sp>
          <p:nvSpPr>
            <p:cNvPr id="277"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03</a:t>
              </a:r>
            </a:p>
          </p:txBody>
        </p:sp>
        <p:sp>
          <p:nvSpPr>
            <p:cNvPr id="278" name="TextBox 24"/>
            <p:cNvSpPr/>
            <p:nvPr/>
          </p:nvSpPr>
          <p:spPr>
            <a:xfrm>
              <a:off x="1760249" y="764539"/>
              <a:ext cx="1270001" cy="1270001"/>
            </a:xfrm>
            <a:prstGeom prst="line">
              <a:avLst/>
            </a:prstGeom>
            <a:noFill/>
            <a:ln w="12700" cap="flat">
              <a:noFill/>
              <a:miter lim="400000"/>
            </a:ln>
            <a:effectLst/>
          </p:spPr>
          <p:txBody>
            <a:bodyPr wrap="none" lIns="91439" tIns="91439" rIns="91439" bIns="91439" numCol="1" anchor="ctr">
              <a:spAutoFit/>
            </a:bodyPr>
            <a:lstStyle>
              <a:lvl1pPr algn="l" defTabSz="1828800">
                <a:lnSpc>
                  <a:spcPct val="150000"/>
                </a:lnSpc>
                <a:defRPr sz="7200" b="1" baseline="22000">
                  <a:solidFill>
                    <a:srgbClr val="595959"/>
                  </a:solidFill>
                  <a:latin typeface="微软雅黑"/>
                  <a:ea typeface="微软雅黑"/>
                  <a:cs typeface="微软雅黑"/>
                  <a:sym typeface="微软雅黑"/>
                </a:defRPr>
              </a:lvl1pPr>
            </a:lstStyle>
            <a:p>
              <a:r>
                <a:t>滑动限流算法在PHP的应用</a:t>
              </a:r>
            </a:p>
          </p:txBody>
        </p:sp>
      </p:grpSp>
      <p:sp>
        <p:nvSpPr>
          <p:cNvPr id="280" name="接口单独配置（颗粒度至接口）"/>
          <p:cNvSpPr txBox="1"/>
          <p:nvPr/>
        </p:nvSpPr>
        <p:spPr>
          <a:xfrm>
            <a:off x="1241351" y="3084952"/>
            <a:ext cx="9979794" cy="850901"/>
          </a:xfrm>
          <a:prstGeom prst="rect">
            <a:avLst/>
          </a:prstGeom>
          <a:ln w="12700">
            <a:miter lim="400000"/>
          </a:ln>
        </p:spPr>
        <p:txBody>
          <a:bodyPr lIns="50800" tIns="50800" rIns="50800" bIns="50800">
            <a:spAutoFit/>
          </a:bodyPr>
          <a:lstStyle>
            <a:lvl1pPr algn="l">
              <a:defRPr sz="4200">
                <a:solidFill>
                  <a:schemeClr val="accent1">
                    <a:hueOff val="300940"/>
                    <a:lumOff val="-21747"/>
                  </a:schemeClr>
                </a:solidFill>
              </a:defRPr>
            </a:lvl1pPr>
          </a:lstStyle>
          <a:p>
            <a:r>
              <a:t>接口单独配置（颗粒度至接口）</a:t>
            </a:r>
          </a:p>
        </p:txBody>
      </p:sp>
      <p:sp>
        <p:nvSpPr>
          <p:cNvPr id="281" name="熔断策略说明文档"/>
          <p:cNvSpPr txBox="1"/>
          <p:nvPr/>
        </p:nvSpPr>
        <p:spPr>
          <a:xfrm>
            <a:off x="2217861" y="12600440"/>
            <a:ext cx="2654301" cy="558801"/>
          </a:xfrm>
          <a:prstGeom prst="rect">
            <a:avLst/>
          </a:prstGeom>
          <a:ln w="12700">
            <a:miter lim="400000"/>
          </a:ln>
        </p:spPr>
        <p:txBody>
          <a:bodyPr wrap="none" lIns="50800" tIns="50800" rIns="50800" bIns="50800" anchor="ctr">
            <a:spAutoFit/>
          </a:bodyPr>
          <a:lstStyle>
            <a:lvl1pPr>
              <a:defRPr sz="2500">
                <a:solidFill>
                  <a:srgbClr val="000000"/>
                </a:solidFill>
              </a:defRPr>
            </a:lvl1pPr>
          </a:lstStyle>
          <a:p>
            <a:r>
              <a:t>熔断策略说明文档</a:t>
            </a:r>
          </a:p>
        </p:txBody>
      </p:sp>
      <p:sp>
        <p:nvSpPr>
          <p:cNvPr id="282" name="业务系统捕获异常"/>
          <p:cNvSpPr txBox="1"/>
          <p:nvPr/>
        </p:nvSpPr>
        <p:spPr>
          <a:xfrm>
            <a:off x="13889020" y="3084952"/>
            <a:ext cx="9979793" cy="850901"/>
          </a:xfrm>
          <a:prstGeom prst="rect">
            <a:avLst/>
          </a:prstGeom>
          <a:ln w="12700">
            <a:miter lim="400000"/>
          </a:ln>
        </p:spPr>
        <p:txBody>
          <a:bodyPr lIns="50800" tIns="50800" rIns="50800" bIns="50800">
            <a:spAutoFit/>
          </a:bodyPr>
          <a:lstStyle>
            <a:lvl1pPr algn="l">
              <a:defRPr sz="4200">
                <a:solidFill>
                  <a:schemeClr val="accent1">
                    <a:hueOff val="300940"/>
                    <a:lumOff val="-21747"/>
                  </a:schemeClr>
                </a:solidFill>
              </a:defRPr>
            </a:lvl1pPr>
          </a:lstStyle>
          <a:p>
            <a:r>
              <a:t>业务系统捕获异常</a:t>
            </a:r>
          </a:p>
        </p:txBody>
      </p:sp>
      <p:pic>
        <p:nvPicPr>
          <p:cNvPr id="283" name="图像" descr="图像"/>
          <p:cNvPicPr>
            <a:picLocks noChangeAspect="1"/>
          </p:cNvPicPr>
          <p:nvPr/>
        </p:nvPicPr>
        <p:blipFill>
          <a:blip r:embed="rId2"/>
          <a:stretch>
            <a:fillRect/>
          </a:stretch>
        </p:blipFill>
        <p:spPr>
          <a:xfrm>
            <a:off x="14033270" y="3975100"/>
            <a:ext cx="9208819" cy="3151100"/>
          </a:xfrm>
          <a:prstGeom prst="rect">
            <a:avLst/>
          </a:prstGeom>
          <a:ln w="12700">
            <a:miter lim="400000"/>
            <a:headEnd/>
            <a:tailEnd/>
          </a:ln>
        </p:spPr>
      </p:pic>
      <p:pic>
        <p:nvPicPr>
          <p:cNvPr id="284" name="图像" descr="图像"/>
          <p:cNvPicPr>
            <a:picLocks noChangeAspect="1"/>
          </p:cNvPicPr>
          <p:nvPr/>
        </p:nvPicPr>
        <p:blipFill>
          <a:blip r:embed="rId3"/>
          <a:stretch>
            <a:fillRect/>
          </a:stretch>
        </p:blipFill>
        <p:spPr>
          <a:xfrm>
            <a:off x="1324310" y="3969699"/>
            <a:ext cx="12060062" cy="6758296"/>
          </a:xfrm>
          <a:prstGeom prst="rect">
            <a:avLst/>
          </a:prstGeom>
          <a:ln w="12700">
            <a:miter lim="400000"/>
            <a:headEnd/>
            <a:tailEnd/>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88" name="公司通用PPT模板使用说明"/>
          <p:cNvSpPr txBox="1"/>
          <p:nvPr/>
        </p:nvSpPr>
        <p:spPr>
          <a:xfrm>
            <a:off x="3811269" y="5245734"/>
            <a:ext cx="18132426" cy="2940051"/>
          </a:xfrm>
          <a:prstGeom prst="rect">
            <a:avLst/>
          </a:prstGeom>
          <a:ln w="12700">
            <a:miter lim="400000"/>
          </a:ln>
        </p:spPr>
        <p:txBody>
          <a:bodyPr lIns="45719" rIns="45719">
            <a:normAutofit/>
          </a:bodyPr>
          <a:lstStyle/>
          <a:p>
            <a:pPr>
              <a:defRPr sz="11200">
                <a:solidFill>
                  <a:srgbClr val="000000"/>
                </a:solidFill>
                <a:latin typeface="Helvetica Neue Medium" panose="02000503000000020004"/>
                <a:ea typeface="Helvetica Neue Medium" panose="02000503000000020004"/>
                <a:cs typeface="Helvetica Neue Medium" panose="02000503000000020004"/>
                <a:sym typeface="Helvetica Neue Medium" panose="02000503000000020004"/>
              </a:defRPr>
            </a:pPr>
            <a:r>
              <a:t>Thanks</a:t>
            </a:r>
            <a: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150" name="组合 6"/>
          <p:cNvGrpSpPr/>
          <p:nvPr/>
        </p:nvGrpSpPr>
        <p:grpSpPr>
          <a:xfrm>
            <a:off x="5528257" y="5252084"/>
            <a:ext cx="2814427" cy="2616201"/>
            <a:chOff x="6350" y="-6349"/>
            <a:chExt cx="2814425" cy="2616200"/>
          </a:xfrm>
        </p:grpSpPr>
        <p:sp>
          <p:nvSpPr>
            <p:cNvPr id="148" name="TextBox 34"/>
            <p:cNvSpPr txBox="1"/>
            <p:nvPr/>
          </p:nvSpPr>
          <p:spPr>
            <a:xfrm>
              <a:off x="323902" y="-6350"/>
              <a:ext cx="2024381" cy="2100580"/>
            </a:xfrm>
            <a:prstGeom prst="rect">
              <a:avLst/>
            </a:prstGeom>
            <a:noFill/>
            <a:ln w="12700" cap="flat">
              <a:noFill/>
              <a:miter lim="400000"/>
            </a:ln>
            <a:effectLst/>
          </p:spPr>
          <p:txBody>
            <a:bodyPr wrap="none" lIns="91439" tIns="91439" rIns="91439" bIns="91439" numCol="1" anchor="ctr">
              <a:spAutoFit/>
            </a:bodyPr>
            <a:lstStyle>
              <a:lvl1pPr defTabSz="1828800">
                <a:lnSpc>
                  <a:spcPct val="150000"/>
                </a:lnSpc>
                <a:defRPr sz="10800" b="1" baseline="22000">
                  <a:solidFill>
                    <a:srgbClr val="FFC700"/>
                  </a:solidFill>
                  <a:latin typeface="微软雅黑"/>
                  <a:ea typeface="微软雅黑"/>
                  <a:cs typeface="微软雅黑"/>
                  <a:sym typeface="微软雅黑"/>
                </a:defRPr>
              </a:lvl1pPr>
            </a:lstStyle>
            <a:p>
              <a:r>
                <a:t>目录</a:t>
              </a:r>
            </a:p>
          </p:txBody>
        </p:sp>
        <p:sp>
          <p:nvSpPr>
            <p:cNvPr id="149" name="TextBox 24"/>
            <p:cNvSpPr txBox="1"/>
            <p:nvPr/>
          </p:nvSpPr>
          <p:spPr>
            <a:xfrm>
              <a:off x="6349" y="1449070"/>
              <a:ext cx="2814427" cy="1160781"/>
            </a:xfrm>
            <a:prstGeom prst="rect">
              <a:avLst/>
            </a:prstGeom>
            <a:noFill/>
            <a:ln w="12700" cap="flat">
              <a:noFill/>
              <a:miter lim="400000"/>
            </a:ln>
            <a:effectLst/>
          </p:spPr>
          <p:txBody>
            <a:bodyPr wrap="none" lIns="91439" tIns="91439" rIns="91439" bIns="91439" numCol="1" anchor="ctr">
              <a:spAutoFit/>
            </a:bodyPr>
            <a:lstStyle>
              <a:lvl1pPr defTabSz="1828800">
                <a:lnSpc>
                  <a:spcPct val="150000"/>
                </a:lnSpc>
                <a:defRPr sz="6400" b="1" baseline="22000">
                  <a:solidFill>
                    <a:srgbClr val="595959"/>
                  </a:solidFill>
                  <a:latin typeface="微软雅黑"/>
                  <a:ea typeface="微软雅黑"/>
                  <a:cs typeface="微软雅黑"/>
                  <a:sym typeface="微软雅黑"/>
                </a:defRPr>
              </a:lvl1pPr>
            </a:lstStyle>
            <a:p>
              <a:r>
                <a:t>CONTENT</a:t>
              </a:r>
            </a:p>
          </p:txBody>
        </p:sp>
      </p:grpSp>
      <p:grpSp>
        <p:nvGrpSpPr>
          <p:cNvPr id="160" name="组合 21"/>
          <p:cNvGrpSpPr/>
          <p:nvPr/>
        </p:nvGrpSpPr>
        <p:grpSpPr>
          <a:xfrm>
            <a:off x="10609579" y="5051424"/>
            <a:ext cx="8445486" cy="4287521"/>
            <a:chOff x="512160" y="764540"/>
            <a:chExt cx="8445485" cy="4287520"/>
          </a:xfrm>
        </p:grpSpPr>
        <p:grpSp>
          <p:nvGrpSpPr>
            <p:cNvPr id="153" name="组合 8"/>
            <p:cNvGrpSpPr/>
            <p:nvPr/>
          </p:nvGrpSpPr>
          <p:grpSpPr>
            <a:xfrm>
              <a:off x="512160" y="764540"/>
              <a:ext cx="2519046" cy="1270001"/>
              <a:chOff x="512160" y="764540"/>
              <a:chExt cx="2519044" cy="1270000"/>
            </a:xfrm>
          </p:grpSpPr>
          <p:sp>
            <p:nvSpPr>
              <p:cNvPr id="151"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01</a:t>
                </a:r>
              </a:p>
            </p:txBody>
          </p:sp>
          <p:sp>
            <p:nvSpPr>
              <p:cNvPr id="152" name="TextBox 24"/>
              <p:cNvSpPr/>
              <p:nvPr/>
            </p:nvSpPr>
            <p:spPr>
              <a:xfrm>
                <a:off x="1761205" y="764540"/>
                <a:ext cx="1270001" cy="1270001"/>
              </a:xfrm>
              <a:prstGeom prst="line">
                <a:avLst/>
              </a:prstGeom>
              <a:noFill/>
              <a:ln w="12700" cap="flat">
                <a:noFill/>
                <a:miter lim="400000"/>
              </a:ln>
              <a:effectLst/>
            </p:spPr>
            <p:txBody>
              <a:bodyPr wrap="none" lIns="91439" tIns="91439" rIns="91439" bIns="91439" numCol="1" anchor="ctr">
                <a:spAutoFit/>
              </a:bodyPr>
              <a:lstStyle>
                <a:lvl1pPr algn="l" defTabSz="1828800">
                  <a:lnSpc>
                    <a:spcPct val="150000"/>
                  </a:lnSpc>
                  <a:defRPr sz="7200" b="1" baseline="22000">
                    <a:solidFill>
                      <a:srgbClr val="595959"/>
                    </a:solidFill>
                    <a:latin typeface="微软雅黑"/>
                    <a:ea typeface="微软雅黑"/>
                    <a:cs typeface="微软雅黑"/>
                    <a:sym typeface="微软雅黑"/>
                  </a:defRPr>
                </a:lvl1pPr>
              </a:lstStyle>
              <a:p>
                <a:r>
                  <a:t>限流与熔断</a:t>
                </a:r>
              </a:p>
            </p:txBody>
          </p:sp>
        </p:grpSp>
        <p:grpSp>
          <p:nvGrpSpPr>
            <p:cNvPr id="156" name="组合 9"/>
            <p:cNvGrpSpPr/>
            <p:nvPr/>
          </p:nvGrpSpPr>
          <p:grpSpPr>
            <a:xfrm>
              <a:off x="514700" y="2273300"/>
              <a:ext cx="8442946" cy="1270001"/>
              <a:chOff x="512160" y="764540"/>
              <a:chExt cx="8442945" cy="1270000"/>
            </a:xfrm>
          </p:grpSpPr>
          <p:sp>
            <p:nvSpPr>
              <p:cNvPr id="154" name="矩形 10"/>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155" name="TextBox 24"/>
              <p:cNvSpPr/>
              <p:nvPr/>
            </p:nvSpPr>
            <p:spPr>
              <a:xfrm>
                <a:off x="1749141" y="764540"/>
                <a:ext cx="72059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91439" tIns="91439" rIns="91439" bIns="91439" numCol="1" anchor="ctr">
                <a:spAutoFit/>
              </a:bodyPr>
              <a:lstStyle>
                <a:lvl1pPr algn="l"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grpSp>
          <p:nvGrpSpPr>
            <p:cNvPr id="159" name="组合 12"/>
            <p:cNvGrpSpPr/>
            <p:nvPr/>
          </p:nvGrpSpPr>
          <p:grpSpPr>
            <a:xfrm>
              <a:off x="514700" y="3782060"/>
              <a:ext cx="2521456" cy="1270001"/>
              <a:chOff x="512160" y="764540"/>
              <a:chExt cx="2521454" cy="1270000"/>
            </a:xfrm>
          </p:grpSpPr>
          <p:sp>
            <p:nvSpPr>
              <p:cNvPr id="157" name="矩形 13"/>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03</a:t>
                </a:r>
              </a:p>
            </p:txBody>
          </p:sp>
          <p:sp>
            <p:nvSpPr>
              <p:cNvPr id="158" name="TextBox 24"/>
              <p:cNvSpPr/>
              <p:nvPr/>
            </p:nvSpPr>
            <p:spPr>
              <a:xfrm>
                <a:off x="1763615" y="764540"/>
                <a:ext cx="1270001" cy="1270001"/>
              </a:xfrm>
              <a:prstGeom prst="line">
                <a:avLst/>
              </a:prstGeom>
              <a:noFill/>
              <a:ln w="12700" cap="flat">
                <a:noFill/>
                <a:miter lim="400000"/>
              </a:ln>
              <a:effectLst/>
            </p:spPr>
            <p:txBody>
              <a:bodyPr wrap="none" lIns="91439" tIns="91439" rIns="91439" bIns="91439" numCol="1" anchor="ctr">
                <a:spAutoFit/>
              </a:bodyPr>
              <a:lstStyle>
                <a:lvl1pPr algn="l" defTabSz="1828800">
                  <a:lnSpc>
                    <a:spcPct val="150000"/>
                  </a:lnSpc>
                  <a:defRPr sz="7200" b="1" baseline="22000">
                    <a:solidFill>
                      <a:srgbClr val="595959"/>
                    </a:solidFill>
                    <a:latin typeface="微软雅黑"/>
                    <a:ea typeface="微软雅黑"/>
                    <a:cs typeface="微软雅黑"/>
                    <a:sym typeface="微软雅黑"/>
                  </a:defRPr>
                </a:lvl1pPr>
              </a:lstStyle>
              <a:p>
                <a:r>
                  <a:t>滑动限流算法在PHP的应用</a:t>
                </a:r>
              </a:p>
            </p:txBody>
          </p:sp>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164" name="组合 21"/>
          <p:cNvGrpSpPr/>
          <p:nvPr/>
        </p:nvGrpSpPr>
        <p:grpSpPr>
          <a:xfrm>
            <a:off x="1355410" y="1849647"/>
            <a:ext cx="4140836" cy="1270001"/>
            <a:chOff x="512160" y="764540"/>
            <a:chExt cx="4140834" cy="1270000"/>
          </a:xfrm>
        </p:grpSpPr>
        <p:sp>
          <p:nvSpPr>
            <p:cNvPr id="162"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01</a:t>
              </a:r>
            </a:p>
          </p:txBody>
        </p:sp>
        <p:sp>
          <p:nvSpPr>
            <p:cNvPr id="163" name="TextBox 24"/>
            <p:cNvSpPr/>
            <p:nvPr/>
          </p:nvSpPr>
          <p:spPr>
            <a:xfrm>
              <a:off x="3382995"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熔断与限流</a:t>
              </a:r>
            </a:p>
          </p:txBody>
        </p:sp>
      </p:grpSp>
      <p:sp>
        <p:nvSpPr>
          <p:cNvPr id="165" name="限流 面向的是被调用的服务"/>
          <p:cNvSpPr txBox="1"/>
          <p:nvPr/>
        </p:nvSpPr>
        <p:spPr>
          <a:xfrm>
            <a:off x="1425955" y="6705678"/>
            <a:ext cx="8591724" cy="901700"/>
          </a:xfrm>
          <a:prstGeom prst="rect">
            <a:avLst/>
          </a:prstGeom>
          <a:ln w="12700">
            <a:miter lim="400000"/>
          </a:ln>
        </p:spPr>
        <p:txBody>
          <a:bodyPr lIns="50800" tIns="50800" rIns="50800" bIns="50800" anchor="ctr">
            <a:spAutoFit/>
          </a:bodyPr>
          <a:lstStyle/>
          <a:p>
            <a:pPr algn="l">
              <a:spcBef>
                <a:spcPts val="5900"/>
              </a:spcBef>
              <a:defRPr>
                <a:solidFill>
                  <a:srgbClr val="000000"/>
                </a:solidFill>
              </a:defRPr>
            </a:pPr>
            <a:r>
              <a:rPr b="1">
                <a:latin typeface="Helvetica"/>
                <a:ea typeface="Helvetica"/>
                <a:cs typeface="Helvetica"/>
                <a:sym typeface="Helvetica"/>
              </a:rPr>
              <a:t>限流</a:t>
            </a:r>
            <a:r>
              <a:t> 面向的是</a:t>
            </a:r>
            <a:r>
              <a:rPr lang="zh-CN" altLang="en-US"/>
              <a:t>上游服务</a:t>
            </a:r>
            <a:endParaRPr lang="zh-CN" altLang="en-US"/>
          </a:p>
        </p:txBody>
      </p:sp>
      <p:pic>
        <p:nvPicPr>
          <p:cNvPr id="166" name="图像" descr="图像"/>
          <p:cNvPicPr>
            <a:picLocks noChangeAspect="1"/>
          </p:cNvPicPr>
          <p:nvPr/>
        </p:nvPicPr>
        <p:blipFill>
          <a:blip r:embed="rId2"/>
          <a:stretch>
            <a:fillRect/>
          </a:stretch>
        </p:blipFill>
        <p:spPr>
          <a:xfrm>
            <a:off x="11413333" y="1193201"/>
            <a:ext cx="11063111" cy="11926653"/>
          </a:xfrm>
          <a:prstGeom prst="rect">
            <a:avLst/>
          </a:prstGeom>
          <a:ln w="12700">
            <a:miter lim="400000"/>
            <a:headEnd/>
            <a:tailEnd/>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172" name="组合 21"/>
          <p:cNvGrpSpPr/>
          <p:nvPr/>
        </p:nvGrpSpPr>
        <p:grpSpPr>
          <a:xfrm>
            <a:off x="1355410" y="1849647"/>
            <a:ext cx="4140836" cy="1270001"/>
            <a:chOff x="512160" y="764540"/>
            <a:chExt cx="4140834" cy="1270000"/>
          </a:xfrm>
        </p:grpSpPr>
        <p:sp>
          <p:nvSpPr>
            <p:cNvPr id="170"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01</a:t>
              </a:r>
            </a:p>
          </p:txBody>
        </p:sp>
        <p:sp>
          <p:nvSpPr>
            <p:cNvPr id="171" name="TextBox 24"/>
            <p:cNvSpPr/>
            <p:nvPr/>
          </p:nvSpPr>
          <p:spPr>
            <a:xfrm>
              <a:off x="3382995"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熔断与限流</a:t>
              </a:r>
            </a:p>
          </p:txBody>
        </p:sp>
      </p:grpSp>
      <p:pic>
        <p:nvPicPr>
          <p:cNvPr id="173" name="图像" descr="图像"/>
          <p:cNvPicPr>
            <a:picLocks noChangeAspect="1"/>
          </p:cNvPicPr>
          <p:nvPr/>
        </p:nvPicPr>
        <p:blipFill>
          <a:blip r:embed="rId2"/>
          <a:stretch>
            <a:fillRect/>
          </a:stretch>
        </p:blipFill>
        <p:spPr>
          <a:xfrm>
            <a:off x="10586132" y="1440447"/>
            <a:ext cx="12233583" cy="11432006"/>
          </a:xfrm>
          <a:prstGeom prst="rect">
            <a:avLst/>
          </a:prstGeom>
          <a:ln w="12700">
            <a:miter lim="400000"/>
            <a:headEnd/>
            <a:tailEnd/>
          </a:ln>
        </p:spPr>
      </p:pic>
      <p:sp>
        <p:nvSpPr>
          <p:cNvPr id="174" name="熔断 面向的是主动调用的服务"/>
          <p:cNvSpPr txBox="1"/>
          <p:nvPr/>
        </p:nvSpPr>
        <p:spPr>
          <a:xfrm>
            <a:off x="1422400" y="6705600"/>
            <a:ext cx="8944363" cy="901700"/>
          </a:xfrm>
          <a:prstGeom prst="rect">
            <a:avLst/>
          </a:prstGeom>
          <a:ln w="12700">
            <a:miter lim="400000"/>
          </a:ln>
        </p:spPr>
        <p:txBody>
          <a:bodyPr lIns="50800" tIns="50800" rIns="50800" bIns="50800" anchor="ctr">
            <a:spAutoFit/>
          </a:bodyPr>
          <a:lstStyle/>
          <a:p>
            <a:pPr algn="l">
              <a:spcBef>
                <a:spcPts val="5900"/>
              </a:spcBef>
              <a:defRPr>
                <a:solidFill>
                  <a:srgbClr val="000000"/>
                </a:solidFill>
              </a:defRPr>
            </a:pPr>
            <a:r>
              <a:rPr b="1">
                <a:latin typeface="Helvetica"/>
                <a:ea typeface="Helvetica"/>
                <a:cs typeface="Helvetica"/>
                <a:sym typeface="Helvetica"/>
              </a:rPr>
              <a:t>熔断</a:t>
            </a:r>
            <a:r>
              <a:t> 面向的是下游服务</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180" name="组合 21"/>
          <p:cNvGrpSpPr/>
          <p:nvPr/>
        </p:nvGrpSpPr>
        <p:grpSpPr>
          <a:xfrm>
            <a:off x="1355410" y="1849647"/>
            <a:ext cx="5663881" cy="1270001"/>
            <a:chOff x="512160" y="764540"/>
            <a:chExt cx="5663879" cy="1270000"/>
          </a:xfrm>
        </p:grpSpPr>
        <p:sp>
          <p:nvSpPr>
            <p:cNvPr id="178"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179" name="TextBox 24"/>
            <p:cNvSpPr/>
            <p:nvPr/>
          </p:nvSpPr>
          <p:spPr>
            <a:xfrm>
              <a:off x="490604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sp>
        <p:nvSpPr>
          <p:cNvPr id="181" name="固定窗口限流算法…"/>
          <p:cNvSpPr txBox="1"/>
          <p:nvPr/>
        </p:nvSpPr>
        <p:spPr>
          <a:xfrm>
            <a:off x="3753545" y="4184650"/>
            <a:ext cx="16876909" cy="5346700"/>
          </a:xfrm>
          <a:prstGeom prst="rect">
            <a:avLst/>
          </a:prstGeom>
          <a:ln w="12700">
            <a:miter lim="400000"/>
          </a:ln>
        </p:spPr>
        <p:txBody>
          <a:bodyPr lIns="50800" tIns="50800" rIns="50800" bIns="50800">
            <a:spAutoFit/>
          </a:bodyPr>
          <a:lstStyle/>
          <a:p>
            <a:pPr marL="748665" indent="-748665" algn="l">
              <a:spcBef>
                <a:spcPts val="5900"/>
              </a:spcBef>
              <a:buSzPct val="100000"/>
              <a:buAutoNum type="arabicPeriod"/>
              <a:defRPr sz="4200" b="1">
                <a:solidFill>
                  <a:srgbClr val="000000"/>
                </a:solidFill>
                <a:latin typeface="Helvetica"/>
                <a:ea typeface="Helvetica"/>
                <a:cs typeface="Helvetica"/>
                <a:sym typeface="Helvetica"/>
              </a:defRPr>
            </a:pPr>
            <a:r>
              <a:t>固定窗口限流算法</a:t>
            </a:r>
          </a:p>
          <a:p>
            <a:pPr marL="748665" indent="-748665" algn="l">
              <a:spcBef>
                <a:spcPts val="5900"/>
              </a:spcBef>
              <a:buSzPct val="100000"/>
              <a:buAutoNum type="arabicPeriod"/>
              <a:defRPr sz="4200" b="1">
                <a:solidFill>
                  <a:srgbClr val="000000"/>
                </a:solidFill>
                <a:latin typeface="Helvetica"/>
                <a:ea typeface="Helvetica"/>
                <a:cs typeface="Helvetica"/>
                <a:sym typeface="Helvetica"/>
              </a:defRPr>
            </a:pPr>
            <a:r>
              <a:t>滑动窗口限流算法（PHP熔断策略）</a:t>
            </a:r>
          </a:p>
          <a:p>
            <a:pPr marL="748665" indent="-748665" algn="l">
              <a:spcBef>
                <a:spcPts val="5900"/>
              </a:spcBef>
              <a:buSzPct val="100000"/>
              <a:buAutoNum type="arabicPeriod"/>
              <a:defRPr sz="4200" b="1">
                <a:solidFill>
                  <a:srgbClr val="000000"/>
                </a:solidFill>
                <a:latin typeface="Helvetica"/>
                <a:ea typeface="Helvetica"/>
                <a:cs typeface="Helvetica"/>
                <a:sym typeface="Helvetica"/>
              </a:defRPr>
            </a:pPr>
            <a:r>
              <a:t>漏斗限流算法</a:t>
            </a:r>
          </a:p>
          <a:p>
            <a:pPr marL="748665" indent="-748665" algn="l">
              <a:spcBef>
                <a:spcPts val="5900"/>
              </a:spcBef>
              <a:buSzPct val="100000"/>
              <a:buAutoNum type="arabicPeriod"/>
              <a:defRPr sz="4200" b="1">
                <a:solidFill>
                  <a:srgbClr val="000000"/>
                </a:solidFill>
                <a:latin typeface="Helvetica"/>
                <a:ea typeface="Helvetica"/>
                <a:cs typeface="Helvetica"/>
                <a:sym typeface="Helvetica"/>
              </a:defRPr>
            </a:pPr>
            <a:r>
              <a:t>令牌桶限流算法</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187" name="组合 21"/>
          <p:cNvGrpSpPr/>
          <p:nvPr/>
        </p:nvGrpSpPr>
        <p:grpSpPr>
          <a:xfrm>
            <a:off x="1355410" y="1849647"/>
            <a:ext cx="5663881" cy="1270001"/>
            <a:chOff x="512160" y="764539"/>
            <a:chExt cx="5663879" cy="1270000"/>
          </a:xfrm>
        </p:grpSpPr>
        <p:sp>
          <p:nvSpPr>
            <p:cNvPr id="185"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186" name="TextBox 24"/>
            <p:cNvSpPr/>
            <p:nvPr/>
          </p:nvSpPr>
          <p:spPr>
            <a:xfrm>
              <a:off x="4906040" y="764539"/>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sp>
        <p:nvSpPr>
          <p:cNvPr id="188" name="1. 固定窗口限流算法…"/>
          <p:cNvSpPr txBox="1"/>
          <p:nvPr/>
        </p:nvSpPr>
        <p:spPr>
          <a:xfrm>
            <a:off x="1504658" y="2790870"/>
            <a:ext cx="21538388" cy="5080001"/>
          </a:xfrm>
          <a:prstGeom prst="rect">
            <a:avLst/>
          </a:prstGeom>
          <a:ln w="12700">
            <a:miter lim="400000"/>
          </a:ln>
        </p:spPr>
        <p:txBody>
          <a:bodyPr lIns="50800" tIns="50800" rIns="50800" bIns="50800" anchor="ctr">
            <a:spAutoFit/>
          </a:bodyPr>
          <a:lstStyle/>
          <a:p>
            <a:pPr algn="l">
              <a:spcBef>
                <a:spcPts val="5900"/>
              </a:spcBef>
              <a:defRPr sz="4200" b="1">
                <a:solidFill>
                  <a:srgbClr val="000000"/>
                </a:solidFill>
                <a:latin typeface="Helvetica"/>
                <a:ea typeface="Helvetica"/>
                <a:cs typeface="Helvetica"/>
                <a:sym typeface="Helvetica"/>
              </a:defRPr>
            </a:pPr>
            <a:r>
              <a:t>1. 固定窗口限流算法</a:t>
            </a:r>
          </a:p>
          <a:p>
            <a:pPr algn="l">
              <a:spcBef>
                <a:spcPts val="5300"/>
              </a:spcBef>
              <a:defRPr sz="4200">
                <a:solidFill>
                  <a:schemeClr val="accent1">
                    <a:hueOff val="300940"/>
                    <a:lumOff val="-21747"/>
                  </a:schemeClr>
                </a:solidFill>
              </a:defRPr>
            </a:pPr>
            <a:r>
              <a:t>假设单位时间(固定时间窗口)是</a:t>
            </a:r>
            <a:r>
              <a:rPr>
                <a:latin typeface="Courier"/>
                <a:ea typeface="Courier"/>
                <a:cs typeface="Courier"/>
                <a:sym typeface="Courier"/>
              </a:rPr>
              <a:t>1</a:t>
            </a:r>
            <a:r>
              <a:t>秒，限流阈值为</a:t>
            </a:r>
            <a:r>
              <a:rPr>
                <a:latin typeface="Courier"/>
                <a:ea typeface="Courier"/>
                <a:cs typeface="Courier"/>
                <a:sym typeface="Courier"/>
              </a:rPr>
              <a:t>3</a:t>
            </a:r>
            <a:r>
              <a:t>。在单位时间</a:t>
            </a:r>
            <a:r>
              <a:rPr>
                <a:latin typeface="Courier"/>
                <a:ea typeface="Courier"/>
                <a:cs typeface="Courier"/>
                <a:sym typeface="Courier"/>
              </a:rPr>
              <a:t>1</a:t>
            </a:r>
            <a:r>
              <a:t>秒内，每来一个请求，计数器就加</a:t>
            </a:r>
            <a:r>
              <a:rPr>
                <a:latin typeface="Courier"/>
                <a:ea typeface="Courier"/>
                <a:cs typeface="Courier"/>
                <a:sym typeface="Courier"/>
              </a:rPr>
              <a:t>1，</a:t>
            </a:r>
            <a:r>
              <a:t>如果计数器累加的次数超过限流阈值</a:t>
            </a:r>
            <a:r>
              <a:rPr>
                <a:latin typeface="Courier"/>
                <a:ea typeface="Courier"/>
                <a:cs typeface="Courier"/>
                <a:sym typeface="Courier"/>
              </a:rPr>
              <a:t>3</a:t>
            </a:r>
            <a:r>
              <a:t>，后续的请求全部拒绝。等到</a:t>
            </a:r>
            <a:r>
              <a:rPr>
                <a:latin typeface="Courier"/>
                <a:ea typeface="Courier"/>
                <a:cs typeface="Courier"/>
                <a:sym typeface="Courier"/>
              </a:rPr>
              <a:t>1s</a:t>
            </a:r>
            <a:r>
              <a:t>结束后，计数器清</a:t>
            </a:r>
            <a:r>
              <a:rPr>
                <a:latin typeface="Courier"/>
                <a:ea typeface="Courier"/>
                <a:cs typeface="Courier"/>
                <a:sym typeface="Courier"/>
              </a:rPr>
              <a:t>0</a:t>
            </a:r>
            <a:r>
              <a:t>，重新开始计数。如下图：</a:t>
            </a:r>
          </a:p>
        </p:txBody>
      </p:sp>
      <p:pic>
        <p:nvPicPr>
          <p:cNvPr id="189" name="已粘贴的影片.png" descr="已粘贴的影片.png"/>
          <p:cNvPicPr>
            <a:picLocks noChangeAspect="1"/>
          </p:cNvPicPr>
          <p:nvPr/>
        </p:nvPicPr>
        <p:blipFill>
          <a:blip r:embed="rId2"/>
          <a:stretch>
            <a:fillRect/>
          </a:stretch>
        </p:blipFill>
        <p:spPr>
          <a:xfrm>
            <a:off x="5334000" y="6483988"/>
            <a:ext cx="13716000" cy="7035801"/>
          </a:xfrm>
          <a:prstGeom prst="rect">
            <a:avLst/>
          </a:prstGeom>
          <a:ln w="12700">
            <a:miter lim="4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195" name="组合 21"/>
          <p:cNvGrpSpPr/>
          <p:nvPr/>
        </p:nvGrpSpPr>
        <p:grpSpPr>
          <a:xfrm>
            <a:off x="1355410" y="1849647"/>
            <a:ext cx="5663881" cy="1270001"/>
            <a:chOff x="512160" y="764539"/>
            <a:chExt cx="5663879" cy="1270000"/>
          </a:xfrm>
        </p:grpSpPr>
        <p:sp>
          <p:nvSpPr>
            <p:cNvPr id="193"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194" name="TextBox 24"/>
            <p:cNvSpPr/>
            <p:nvPr/>
          </p:nvSpPr>
          <p:spPr>
            <a:xfrm>
              <a:off x="4906040" y="764539"/>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sp>
        <p:nvSpPr>
          <p:cNvPr id="196" name="优点：固定窗口算法非常简单，易于实现和理解。…"/>
          <p:cNvSpPr txBox="1"/>
          <p:nvPr/>
        </p:nvSpPr>
        <p:spPr>
          <a:xfrm>
            <a:off x="1504658" y="3242894"/>
            <a:ext cx="21374684" cy="2273301"/>
          </a:xfrm>
          <a:prstGeom prst="rect">
            <a:avLst/>
          </a:prstGeom>
          <a:ln w="12700">
            <a:miter lim="400000"/>
          </a:ln>
        </p:spPr>
        <p:txBody>
          <a:bodyPr lIns="50800" tIns="50800" rIns="50800" bIns="50800" anchor="ctr">
            <a:spAutoFit/>
          </a:bodyPr>
          <a:lstStyle/>
          <a:p>
            <a:pPr algn="l">
              <a:spcBef>
                <a:spcPts val="5300"/>
              </a:spcBef>
              <a:defRPr sz="4200">
                <a:solidFill>
                  <a:schemeClr val="accent1">
                    <a:hueOff val="300940"/>
                    <a:lumOff val="-21747"/>
                  </a:schemeClr>
                </a:solidFill>
              </a:defRPr>
            </a:pPr>
            <a:r>
              <a:rPr b="1">
                <a:latin typeface="Helvetica"/>
                <a:ea typeface="Helvetica"/>
                <a:cs typeface="Helvetica"/>
                <a:sym typeface="Helvetica"/>
              </a:rPr>
              <a:t>优点</a:t>
            </a:r>
            <a:r>
              <a:t>：固定窗口算法非常简单，易于实现和理解。</a:t>
            </a:r>
          </a:p>
          <a:p>
            <a:pPr algn="l">
              <a:spcBef>
                <a:spcPts val="5300"/>
              </a:spcBef>
              <a:defRPr sz="4200">
                <a:solidFill>
                  <a:schemeClr val="accent1">
                    <a:hueOff val="300940"/>
                    <a:lumOff val="-21747"/>
                  </a:schemeClr>
                </a:solidFill>
              </a:defRPr>
            </a:pPr>
            <a:r>
              <a:rPr b="1">
                <a:latin typeface="Helvetica"/>
                <a:ea typeface="Helvetica"/>
                <a:cs typeface="Helvetica"/>
                <a:sym typeface="Helvetica"/>
              </a:rPr>
              <a:t>缺点</a:t>
            </a:r>
            <a:r>
              <a:t>：存在</a:t>
            </a:r>
            <a:r>
              <a:rPr b="1">
                <a:latin typeface="Helvetica"/>
                <a:ea typeface="Helvetica"/>
                <a:cs typeface="Helvetica"/>
                <a:sym typeface="Helvetica"/>
              </a:rPr>
              <a:t>明显的临界问题</a:t>
            </a:r>
            <a:r>
              <a:t>。</a:t>
            </a:r>
          </a:p>
        </p:txBody>
      </p:sp>
      <p:pic>
        <p:nvPicPr>
          <p:cNvPr id="197" name="已粘贴的影片.png" descr="已粘贴的影片.png"/>
          <p:cNvPicPr>
            <a:picLocks noChangeAspect="1"/>
          </p:cNvPicPr>
          <p:nvPr/>
        </p:nvPicPr>
        <p:blipFill>
          <a:blip r:embed="rId2"/>
          <a:stretch>
            <a:fillRect/>
          </a:stretch>
        </p:blipFill>
        <p:spPr>
          <a:xfrm>
            <a:off x="3665937" y="5798123"/>
            <a:ext cx="17052126" cy="6899796"/>
          </a:xfrm>
          <a:prstGeom prst="rect">
            <a:avLst/>
          </a:prstGeom>
          <a:ln w="12700">
            <a:miter lim="4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03" name="组合 21"/>
          <p:cNvGrpSpPr/>
          <p:nvPr/>
        </p:nvGrpSpPr>
        <p:grpSpPr>
          <a:xfrm>
            <a:off x="1355410" y="1849647"/>
            <a:ext cx="5663881" cy="1270001"/>
            <a:chOff x="512160" y="764539"/>
            <a:chExt cx="5663879" cy="1270000"/>
          </a:xfrm>
        </p:grpSpPr>
        <p:sp>
          <p:nvSpPr>
            <p:cNvPr id="201"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202" name="TextBox 24"/>
            <p:cNvSpPr/>
            <p:nvPr/>
          </p:nvSpPr>
          <p:spPr>
            <a:xfrm>
              <a:off x="4906040" y="764539"/>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sp>
        <p:nvSpPr>
          <p:cNvPr id="204" name="2. 滑动窗口限流算法…"/>
          <p:cNvSpPr txBox="1"/>
          <p:nvPr/>
        </p:nvSpPr>
        <p:spPr>
          <a:xfrm>
            <a:off x="978925" y="2511678"/>
            <a:ext cx="10228575" cy="10363201"/>
          </a:xfrm>
          <a:prstGeom prst="rect">
            <a:avLst/>
          </a:prstGeom>
          <a:ln w="12700">
            <a:miter lim="400000"/>
          </a:ln>
        </p:spPr>
        <p:txBody>
          <a:bodyPr lIns="50800" tIns="50800" rIns="50800" bIns="50800" anchor="ctr">
            <a:spAutoFit/>
          </a:bodyPr>
          <a:lstStyle/>
          <a:p>
            <a:pPr algn="l">
              <a:spcBef>
                <a:spcPts val="5900"/>
              </a:spcBef>
              <a:defRPr sz="4200" b="1">
                <a:solidFill>
                  <a:srgbClr val="000000"/>
                </a:solidFill>
                <a:latin typeface="Helvetica"/>
                <a:ea typeface="Helvetica"/>
                <a:cs typeface="Helvetica"/>
                <a:sym typeface="Helvetica"/>
              </a:defRPr>
            </a:pPr>
            <a:r>
              <a:t>2. </a:t>
            </a:r>
            <a:r>
              <a:t>滑动窗口限流算法</a:t>
            </a:r>
          </a:p>
          <a:p>
            <a:pPr algn="l">
              <a:spcBef>
                <a:spcPts val="5300"/>
              </a:spcBef>
              <a:defRPr sz="4200">
                <a:solidFill>
                  <a:schemeClr val="accent1">
                    <a:hueOff val="300940"/>
                    <a:lumOff val="-21747"/>
                  </a:schemeClr>
                </a:solidFill>
              </a:defRPr>
            </a:pPr>
            <a:r>
              <a:t>假设单位时间还是1s，滑动窗口算法把它划分为5个小周期，也就是滑动窗口（单位时间）被划分为5个小格子。</a:t>
            </a:r>
          </a:p>
          <a:p>
            <a:pPr algn="l">
              <a:spcBef>
                <a:spcPts val="5300"/>
              </a:spcBef>
              <a:defRPr sz="4200">
                <a:solidFill>
                  <a:schemeClr val="accent1">
                    <a:hueOff val="300940"/>
                    <a:lumOff val="-21747"/>
                  </a:schemeClr>
                </a:solidFill>
              </a:defRPr>
            </a:pPr>
            <a:r>
              <a:t>每格表示0.2s。每过0.2s，时间窗口就会往右滑动一格。每个小周期，都有自己独立的计数器，如果请求是0.83s到达的，0.8~1.0s对应的计数器就会加1。当滑动窗口的格子周期划分的越多，</a:t>
            </a:r>
          </a:p>
          <a:p>
            <a:pPr algn="l">
              <a:spcBef>
                <a:spcPts val="5300"/>
              </a:spcBef>
              <a:defRPr sz="4200">
                <a:solidFill>
                  <a:schemeClr val="accent1">
                    <a:hueOff val="300940"/>
                    <a:lumOff val="-21747"/>
                  </a:schemeClr>
                </a:solidFill>
              </a:defRPr>
            </a:pPr>
            <a:r>
              <a:t>那么滑动窗口的滚动就越平滑，限流的统计就会越精确。</a:t>
            </a:r>
          </a:p>
        </p:txBody>
      </p:sp>
      <p:pic>
        <p:nvPicPr>
          <p:cNvPr id="205" name="已粘贴的影片.png" descr="已粘贴的影片.png"/>
          <p:cNvPicPr>
            <a:picLocks noChangeAspect="1"/>
          </p:cNvPicPr>
          <p:nvPr/>
        </p:nvPicPr>
        <p:blipFill>
          <a:blip r:embed="rId2"/>
          <a:stretch>
            <a:fillRect/>
          </a:stretch>
        </p:blipFill>
        <p:spPr>
          <a:xfrm>
            <a:off x="11495639" y="3899151"/>
            <a:ext cx="12125680" cy="7286635"/>
          </a:xfrm>
          <a:prstGeom prst="rect">
            <a:avLst/>
          </a:prstGeom>
          <a:ln w="12700">
            <a:miter lim="400000"/>
            <a:headEnd/>
            <a:tailEnd/>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grpSp>
        <p:nvGrpSpPr>
          <p:cNvPr id="211" name="组合 21"/>
          <p:cNvGrpSpPr/>
          <p:nvPr/>
        </p:nvGrpSpPr>
        <p:grpSpPr>
          <a:xfrm>
            <a:off x="1355410" y="1849647"/>
            <a:ext cx="5663881" cy="1270001"/>
            <a:chOff x="512160" y="764539"/>
            <a:chExt cx="5663879" cy="1270000"/>
          </a:xfrm>
        </p:grpSpPr>
        <p:sp>
          <p:nvSpPr>
            <p:cNvPr id="209" name="矩形 41"/>
            <p:cNvSpPr/>
            <p:nvPr/>
          </p:nvSpPr>
          <p:spPr>
            <a:xfrm>
              <a:off x="512160" y="764540"/>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8800" b="1" baseline="22000">
                  <a:solidFill>
                    <a:srgbClr val="FFC700"/>
                  </a:solidFill>
                  <a:latin typeface="微软雅黑"/>
                  <a:ea typeface="微软雅黑"/>
                  <a:cs typeface="微软雅黑"/>
                  <a:sym typeface="微软雅黑"/>
                </a:defRPr>
              </a:lvl1pPr>
            </a:lstStyle>
            <a:p>
              <a:r>
                <a:t>02</a:t>
              </a:r>
            </a:p>
          </p:txBody>
        </p:sp>
        <p:sp>
          <p:nvSpPr>
            <p:cNvPr id="210" name="TextBox 24"/>
            <p:cNvSpPr/>
            <p:nvPr/>
          </p:nvSpPr>
          <p:spPr>
            <a:xfrm>
              <a:off x="4906040" y="764539"/>
              <a:ext cx="1270001" cy="1270001"/>
            </a:xfrm>
            <a:prstGeom prst="line">
              <a:avLst/>
            </a:prstGeom>
            <a:noFill/>
            <a:ln w="12700" cap="flat">
              <a:noFill/>
              <a:miter lim="400000"/>
            </a:ln>
            <a:effectLst/>
          </p:spPr>
          <p:txBody>
            <a:bodyPr wrap="none" lIns="91439" tIns="91439" rIns="91439" bIns="91439" numCol="1" anchor="ctr">
              <a:spAutoFit/>
            </a:bodyPr>
            <a:lstStyle>
              <a:lvl1pPr defTabSz="1828800">
                <a:lnSpc>
                  <a:spcPct val="150000"/>
                </a:lnSpc>
                <a:defRPr sz="7200" b="1" baseline="22000">
                  <a:solidFill>
                    <a:srgbClr val="595959"/>
                  </a:solidFill>
                  <a:latin typeface="微软雅黑"/>
                  <a:ea typeface="微软雅黑"/>
                  <a:cs typeface="微软雅黑"/>
                  <a:sym typeface="微软雅黑"/>
                </a:defRPr>
              </a:lvl1pPr>
            </a:lstStyle>
            <a:p>
              <a:r>
                <a:t>限流与熔断的四种算法</a:t>
              </a:r>
            </a:p>
          </p:txBody>
        </p:sp>
      </p:grpSp>
      <p:sp>
        <p:nvSpPr>
          <p:cNvPr id="212" name="优点：…"/>
          <p:cNvSpPr txBox="1"/>
          <p:nvPr/>
        </p:nvSpPr>
        <p:spPr>
          <a:xfrm>
            <a:off x="1504658" y="4241800"/>
            <a:ext cx="21374684" cy="5232401"/>
          </a:xfrm>
          <a:prstGeom prst="rect">
            <a:avLst/>
          </a:prstGeom>
          <a:ln w="12700">
            <a:miter lim="400000"/>
          </a:ln>
        </p:spPr>
        <p:txBody>
          <a:bodyPr lIns="50800" tIns="50800" rIns="50800" bIns="50800" anchor="ctr">
            <a:spAutoFit/>
          </a:bodyPr>
          <a:lstStyle/>
          <a:p>
            <a:pPr algn="l">
              <a:defRPr sz="4200">
                <a:solidFill>
                  <a:schemeClr val="accent1">
                    <a:hueOff val="300940"/>
                    <a:lumOff val="-21747"/>
                  </a:schemeClr>
                </a:solidFill>
              </a:defRPr>
            </a:pPr>
            <a:r>
              <a:rPr b="1">
                <a:latin typeface="Helvetica"/>
                <a:ea typeface="Helvetica"/>
                <a:cs typeface="Helvetica"/>
                <a:sym typeface="Helvetica"/>
              </a:rPr>
              <a:t>优点</a:t>
            </a:r>
            <a:r>
              <a:t>：</a:t>
            </a:r>
          </a:p>
          <a:p>
            <a:pPr marL="492125" indent="-492125" algn="l">
              <a:buSzPct val="75000"/>
              <a:buChar char="-"/>
              <a:defRPr sz="4200">
                <a:solidFill>
                  <a:schemeClr val="accent1">
                    <a:hueOff val="300940"/>
                    <a:lumOff val="-21747"/>
                  </a:schemeClr>
                </a:solidFill>
              </a:defRPr>
            </a:pPr>
            <a:r>
              <a:t>简单易懂</a:t>
            </a:r>
          </a:p>
          <a:p>
            <a:pPr marL="492125" indent="-492125" algn="l">
              <a:buSzPct val="75000"/>
              <a:buChar char="-"/>
              <a:defRPr sz="4200">
                <a:solidFill>
                  <a:schemeClr val="accent1">
                    <a:hueOff val="300940"/>
                    <a:lumOff val="-21747"/>
                  </a:schemeClr>
                </a:solidFill>
              </a:defRPr>
            </a:pPr>
            <a:r>
              <a:t>精度高（通过调整时间窗口的大小来实现不同的限流效果）</a:t>
            </a:r>
          </a:p>
          <a:p>
            <a:pPr marL="492125" indent="-492125" algn="l">
              <a:buSzPct val="75000"/>
              <a:buChar char="-"/>
              <a:defRPr sz="4200">
                <a:solidFill>
                  <a:schemeClr val="accent1">
                    <a:hueOff val="300940"/>
                    <a:lumOff val="-21747"/>
                  </a:schemeClr>
                </a:solidFill>
              </a:defRPr>
            </a:pPr>
            <a:r>
              <a:t>可扩展性强（可以非常容易地与其他限流算法结合使用）</a:t>
            </a:r>
          </a:p>
          <a:p>
            <a:pPr algn="l">
              <a:defRPr sz="4200">
                <a:solidFill>
                  <a:schemeClr val="accent1">
                    <a:hueOff val="300940"/>
                    <a:lumOff val="-21747"/>
                  </a:schemeClr>
                </a:solidFill>
              </a:defRPr>
            </a:pPr>
          </a:p>
          <a:p>
            <a:pPr algn="l">
              <a:defRPr sz="4200">
                <a:solidFill>
                  <a:schemeClr val="accent1">
                    <a:hueOff val="300940"/>
                    <a:lumOff val="-21747"/>
                  </a:schemeClr>
                </a:solidFill>
              </a:defRPr>
            </a:pPr>
            <a:r>
              <a:rPr b="1">
                <a:latin typeface="Helvetica"/>
                <a:ea typeface="Helvetica"/>
                <a:cs typeface="Helvetica"/>
                <a:sym typeface="Helvetica"/>
              </a:rPr>
              <a:t>缺点</a:t>
            </a:r>
            <a:r>
              <a:t>：</a:t>
            </a:r>
          </a:p>
          <a:p>
            <a:pPr marL="492125" indent="-492125" algn="l">
              <a:buSzPct val="75000"/>
              <a:buChar char="-"/>
              <a:defRPr sz="4200">
                <a:solidFill>
                  <a:schemeClr val="accent1">
                    <a:hueOff val="300940"/>
                    <a:lumOff val="-21747"/>
                  </a:schemeClr>
                </a:solidFill>
              </a:defRPr>
            </a:pPr>
            <a:r>
              <a:t>突发流量无法处理，需要合理调整时间窗口大小</a:t>
            </a: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1"/>
                <a:lumOff val="-7111"/>
              </a:schemeClr>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1"/>
                <a:lumOff val="-7111"/>
              </a:schemeClr>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1638</Words>
  <Application>WPS 演示</Application>
  <PresentationFormat/>
  <Paragraphs>182</Paragraphs>
  <Slides>19</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19</vt:i4>
      </vt:variant>
    </vt:vector>
  </HeadingPairs>
  <TitlesOfParts>
    <vt:vector size="40" baseType="lpstr">
      <vt:lpstr>Arial</vt:lpstr>
      <vt:lpstr>宋体</vt:lpstr>
      <vt:lpstr>Wingdings</vt:lpstr>
      <vt:lpstr>Helvetica Light</vt:lpstr>
      <vt:lpstr>Helvetica</vt:lpstr>
      <vt:lpstr>Helvetica Neue Medium</vt:lpstr>
      <vt:lpstr>Helvetica Neue</vt:lpstr>
      <vt:lpstr>Helvetica Neue Light</vt:lpstr>
      <vt:lpstr>Calibri</vt:lpstr>
      <vt:lpstr>Helvetica Neue</vt:lpstr>
      <vt:lpstr>Arial</vt:lpstr>
      <vt:lpstr>微软雅黑</vt:lpstr>
      <vt:lpstr>汉仪旗黑</vt:lpstr>
      <vt:lpstr>宋体</vt:lpstr>
      <vt:lpstr>宋体-简</vt:lpstr>
      <vt:lpstr>Courier</vt:lpstr>
      <vt:lpstr>Thonburi</vt:lpstr>
      <vt:lpstr>宋体</vt:lpstr>
      <vt:lpstr>微软雅黑</vt:lpstr>
      <vt:lpstr>Arial Unicode MS</vt:lpstr>
      <vt:lpstr>Gradient</vt:lpstr>
      <vt:lpstr>以及在PHP的应用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微服务下的熔断策略以及在PHP的应用</dc:title>
  <dc:creator/>
  <cp:lastModifiedBy>chenshixiong</cp:lastModifiedBy>
  <cp:revision>1</cp:revision>
  <dcterms:created xsi:type="dcterms:W3CDTF">2024-03-04T02:36:12Z</dcterms:created>
  <dcterms:modified xsi:type="dcterms:W3CDTF">2024-03-04T02:36:12Z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2052-4.9.0.7859</vt:lpwstr>
  </property>
</Properties>
</file>