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d//R9Z2OR/kACf/vo/d9kykqo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81a4cb88f6_1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81a4cb88f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1a4cb88f6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1a4cb88f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1a3c938a1_2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1a3c938a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1a3c938a1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1a3c938a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1a3c938a1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1a3c938a1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FEFEFE"/>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0"/>
              </a:spcAft>
              <a:buSzPts val="1200"/>
              <a:buNone/>
              <a:defRPr>
                <a:solidFill>
                  <a:schemeClr val="lt1"/>
                </a:solidFill>
              </a:defRPr>
            </a:lvl9pPr>
          </a:lstStyle>
          <a:p>
            <a:endParaRPr/>
          </a:p>
        </p:txBody>
      </p:sp>
      <p:sp>
        <p:nvSpPr>
          <p:cNvPr id="41" name="Google Shape;41;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8" name="Google Shape;138;p24"/>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39" name="Google Shape;139;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5"/>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46" name="Google Shape;146;p25"/>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47" name="Google Shape;147;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6"/>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54" name="Google Shape;154;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7"/>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1" name="Google Shape;161;p27"/>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62" name="Google Shape;16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27"/>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67" name="Google Shape;167;p27"/>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8"/>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71" name="Google Shape;171;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78" name="Google Shape;178;p2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79" name="Google Shape;179;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3" name="Google Shape;183;p29"/>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
        <p:nvSpPr>
          <p:cNvPr id="184" name="Google Shape;184;p29"/>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88" name="Google Shape;188;p3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89" name="Google Shape;189;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1"/>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6" name="Google Shape;196;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32"/>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03" name="Google Shape;203;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 name="Google Shape;48;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8" name="Google Shape;88;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15"/>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95" name="Google Shape;95;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5"/>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2" name="Google Shape;102;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09" name="Google Shape;109;p20"/>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0" name="Google Shape;110;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117" name="Google Shape;117;p21"/>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1"/>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119" name="Google Shape;119;p21"/>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0" name="Google Shape;120;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1" y="228600"/>
            <a:ext cx="2851516" cy="6638628"/>
            <a:chOff x="2487613" y="285750"/>
            <a:chExt cx="2428875" cy="5654676"/>
          </a:xfrm>
        </p:grpSpPr>
        <p:sp>
          <p:nvSpPr>
            <p:cNvPr id="7" name="Google Shape;7;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4"/>
          <p:cNvGrpSpPr/>
          <p:nvPr/>
        </p:nvGrpSpPr>
        <p:grpSpPr>
          <a:xfrm>
            <a:off x="27222" y="-786"/>
            <a:ext cx="2356674" cy="6854039"/>
            <a:chOff x="6627813" y="194833"/>
            <a:chExt cx="1952625" cy="5678918"/>
          </a:xfrm>
        </p:grpSpPr>
        <p:sp>
          <p:nvSpPr>
            <p:cNvPr id="20" name="Google Shape;20;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4"/>
          <p:cNvSpPr/>
          <p:nvPr/>
        </p:nvSpPr>
        <p:spPr>
          <a:xfrm>
            <a:off x="0" y="0"/>
            <a:ext cx="18288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EFEFE"/>
              </a:buClr>
              <a:buSzPts val="3600"/>
              <a:buFont typeface="Century Gothic"/>
              <a:buNone/>
              <a:defRPr sz="36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4" name="Google Shape;34;p14"/>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35" name="Google Shape;35;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6" name="Google Shape;36;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Google Shape;37;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2"/>
        <p:cNvGrpSpPr/>
        <p:nvPr/>
      </p:nvGrpSpPr>
      <p:grpSpPr>
        <a:xfrm>
          <a:off x="0" y="0"/>
          <a:ext cx="0" cy="0"/>
          <a:chOff x="0" y="0"/>
          <a:chExt cx="0" cy="0"/>
        </a:xfrm>
      </p:grpSpPr>
      <p:grpSp>
        <p:nvGrpSpPr>
          <p:cNvPr id="53" name="Google Shape;53;p13"/>
          <p:cNvGrpSpPr/>
          <p:nvPr/>
        </p:nvGrpSpPr>
        <p:grpSpPr>
          <a:xfrm>
            <a:off x="1" y="228600"/>
            <a:ext cx="2851516" cy="6638628"/>
            <a:chOff x="2487613" y="285750"/>
            <a:chExt cx="2428875" cy="5654676"/>
          </a:xfrm>
        </p:grpSpPr>
        <p:sp>
          <p:nvSpPr>
            <p:cNvPr id="54" name="Google Shape;54;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3"/>
          <p:cNvGrpSpPr/>
          <p:nvPr/>
        </p:nvGrpSpPr>
        <p:grpSpPr>
          <a:xfrm>
            <a:off x="27222" y="-786"/>
            <a:ext cx="2356674" cy="6854039"/>
            <a:chOff x="6627813" y="194833"/>
            <a:chExt cx="1952625" cy="5678918"/>
          </a:xfrm>
        </p:grpSpPr>
        <p:sp>
          <p:nvSpPr>
            <p:cNvPr id="67" name="Google Shape;67;p1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3"/>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81" name="Google Shape;81;p13"/>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82" name="Google Shape;82;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3" name="Google Shape;83;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4" name="Google Shape;84;p1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sp>
        <p:nvSpPr>
          <p:cNvPr id="211" name="Google Shape;211;p1"/>
          <p:cNvSpPr/>
          <p:nvPr/>
        </p:nvSpPr>
        <p:spPr>
          <a:xfrm>
            <a:off x="0" y="-786"/>
            <a:ext cx="12192000" cy="685403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2" name="Google Shape;212;p1" descr="Image result for Smash bros logo pictures 1080p"/>
          <p:cNvPicPr preferRelativeResize="0"/>
          <p:nvPr/>
        </p:nvPicPr>
        <p:blipFill rotWithShape="1">
          <a:blip r:embed="rId3">
            <a:alphaModFix amt="40000"/>
          </a:blip>
          <a:srcRect/>
          <a:stretch/>
        </p:blipFill>
        <p:spPr>
          <a:xfrm>
            <a:off x="0" y="0"/>
            <a:ext cx="12192000" cy="6858000"/>
          </a:xfrm>
          <a:prstGeom prst="rect">
            <a:avLst/>
          </a:prstGeom>
          <a:noFill/>
          <a:ln>
            <a:noFill/>
          </a:ln>
        </p:spPr>
      </p:pic>
      <p:sp>
        <p:nvSpPr>
          <p:cNvPr id="213" name="Google Shape;213;p1"/>
          <p:cNvSpPr txBox="1">
            <a:spLocks noGrp="1"/>
          </p:cNvSpPr>
          <p:nvPr>
            <p:ph type="ctrTitle"/>
          </p:nvPr>
        </p:nvSpPr>
        <p:spPr>
          <a:xfrm>
            <a:off x="2552861" y="1970363"/>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5400"/>
              <a:buFont typeface="Century Gothic"/>
              <a:buNone/>
            </a:pPr>
            <a:r>
              <a:rPr lang="en-US">
                <a:solidFill>
                  <a:schemeClr val="lt1"/>
                </a:solidFill>
              </a:rPr>
              <a:t>Group 10: </a:t>
            </a:r>
            <a:br>
              <a:rPr lang="en-US">
                <a:solidFill>
                  <a:schemeClr val="lt1"/>
                </a:solidFill>
              </a:rPr>
            </a:br>
            <a:r>
              <a:rPr lang="en-US">
                <a:solidFill>
                  <a:schemeClr val="lt1"/>
                </a:solidFill>
              </a:rPr>
              <a:t>Final Project Presentation</a:t>
            </a:r>
            <a:endParaRPr/>
          </a:p>
        </p:txBody>
      </p:sp>
      <p:sp>
        <p:nvSpPr>
          <p:cNvPr id="214" name="Google Shape;214;p1"/>
          <p:cNvSpPr txBox="1">
            <a:spLocks noGrp="1"/>
          </p:cNvSpPr>
          <p:nvPr>
            <p:ph type="subTitle" idx="1"/>
          </p:nvPr>
        </p:nvSpPr>
        <p:spPr>
          <a:xfrm>
            <a:off x="2589213" y="4777379"/>
            <a:ext cx="8915399" cy="1891869"/>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0"/>
              </a:spcBef>
              <a:spcAft>
                <a:spcPts val="0"/>
              </a:spcAft>
              <a:buSzPts val="1870"/>
              <a:buNone/>
            </a:pPr>
            <a:r>
              <a:rPr lang="en-US" sz="1870"/>
              <a:t>Team Members:</a:t>
            </a:r>
            <a:endParaRPr/>
          </a:p>
          <a:p>
            <a:pPr marL="0" lvl="0" indent="0" algn="ctr" rtl="0">
              <a:lnSpc>
                <a:spcPct val="70000"/>
              </a:lnSpc>
              <a:spcBef>
                <a:spcPts val="1000"/>
              </a:spcBef>
              <a:spcAft>
                <a:spcPts val="0"/>
              </a:spcAft>
              <a:buSzPts val="1870"/>
              <a:buNone/>
            </a:pPr>
            <a:r>
              <a:rPr lang="en-US" sz="1870"/>
              <a:t>Tejinderjeet Sandhu</a:t>
            </a:r>
            <a:endParaRPr sz="1870"/>
          </a:p>
          <a:p>
            <a:pPr marL="0" lvl="0" indent="0" algn="ctr" rtl="0">
              <a:lnSpc>
                <a:spcPct val="70000"/>
              </a:lnSpc>
              <a:spcBef>
                <a:spcPts val="1000"/>
              </a:spcBef>
              <a:spcAft>
                <a:spcPts val="0"/>
              </a:spcAft>
              <a:buSzPts val="1870"/>
              <a:buNone/>
            </a:pPr>
            <a:r>
              <a:rPr lang="en-US" sz="1870"/>
              <a:t>Manuel Gavino</a:t>
            </a:r>
            <a:endParaRPr/>
          </a:p>
          <a:p>
            <a:pPr marL="0" lvl="0" indent="0" algn="ctr" rtl="0">
              <a:lnSpc>
                <a:spcPct val="70000"/>
              </a:lnSpc>
              <a:spcBef>
                <a:spcPts val="1000"/>
              </a:spcBef>
              <a:spcAft>
                <a:spcPts val="0"/>
              </a:spcAft>
              <a:buSzPts val="1870"/>
              <a:buNone/>
            </a:pPr>
            <a:r>
              <a:rPr lang="en-US" sz="1870"/>
              <a:t>Jugen Fornoles</a:t>
            </a:r>
            <a:endParaRPr sz="1870"/>
          </a:p>
          <a:p>
            <a:pPr marL="0" lvl="0" indent="0" algn="ctr" rtl="0">
              <a:lnSpc>
                <a:spcPct val="70000"/>
              </a:lnSpc>
              <a:spcBef>
                <a:spcPts val="1000"/>
              </a:spcBef>
              <a:spcAft>
                <a:spcPts val="0"/>
              </a:spcAft>
              <a:buSzPts val="1870"/>
              <a:buNone/>
            </a:pPr>
            <a:r>
              <a:rPr lang="en-US" sz="1870"/>
              <a:t> Ivan Calderon</a:t>
            </a:r>
            <a:endParaRPr/>
          </a:p>
          <a:p>
            <a:pPr marL="0" lvl="0" indent="0" algn="l" rtl="0">
              <a:lnSpc>
                <a:spcPct val="70000"/>
              </a:lnSpc>
              <a:spcBef>
                <a:spcPts val="1000"/>
              </a:spcBef>
              <a:spcAft>
                <a:spcPts val="0"/>
              </a:spcAft>
              <a:buSzPts val="425"/>
              <a:buNone/>
            </a:pPr>
            <a:br>
              <a:rPr lang="en-US" sz="425"/>
            </a:br>
            <a:endParaRPr sz="425"/>
          </a:p>
          <a:p>
            <a:pPr marL="0" lvl="0" indent="0" algn="l" rtl="0">
              <a:lnSpc>
                <a:spcPct val="70000"/>
              </a:lnSpc>
              <a:spcBef>
                <a:spcPts val="1000"/>
              </a:spcBef>
              <a:spcAft>
                <a:spcPts val="0"/>
              </a:spcAft>
              <a:buSzPts val="425"/>
              <a:buNone/>
            </a:pPr>
            <a:endParaRPr sz="425"/>
          </a:p>
          <a:p>
            <a:pPr marL="0" lvl="0" indent="0" algn="l" rtl="0">
              <a:lnSpc>
                <a:spcPct val="70000"/>
              </a:lnSpc>
              <a:spcBef>
                <a:spcPts val="1000"/>
              </a:spcBef>
              <a:spcAft>
                <a:spcPts val="0"/>
              </a:spcAft>
              <a:buSzPts val="425"/>
              <a:buNone/>
            </a:pPr>
            <a:endParaRPr sz="425"/>
          </a:p>
        </p:txBody>
      </p:sp>
      <p:sp>
        <p:nvSpPr>
          <p:cNvPr id="215" name="Google Shape;215;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g81a4cb88f6_1_10"/>
          <p:cNvPicPr preferRelativeResize="0"/>
          <p:nvPr/>
        </p:nvPicPr>
        <p:blipFill>
          <a:blip r:embed="rId3">
            <a:alphaModFix/>
          </a:blip>
          <a:stretch>
            <a:fillRect/>
          </a:stretch>
        </p:blipFill>
        <p:spPr>
          <a:xfrm>
            <a:off x="64600" y="65950"/>
            <a:ext cx="4822166" cy="6553200"/>
          </a:xfrm>
          <a:prstGeom prst="rect">
            <a:avLst/>
          </a:prstGeom>
          <a:noFill/>
          <a:ln>
            <a:noFill/>
          </a:ln>
        </p:spPr>
      </p:pic>
      <p:pic>
        <p:nvPicPr>
          <p:cNvPr id="277" name="Google Shape;277;g81a4cb88f6_1_10"/>
          <p:cNvPicPr preferRelativeResize="0"/>
          <p:nvPr/>
        </p:nvPicPr>
        <p:blipFill>
          <a:blip r:embed="rId4">
            <a:alphaModFix/>
          </a:blip>
          <a:stretch>
            <a:fillRect/>
          </a:stretch>
        </p:blipFill>
        <p:spPr>
          <a:xfrm>
            <a:off x="7162091" y="65950"/>
            <a:ext cx="4958534" cy="6553199"/>
          </a:xfrm>
          <a:prstGeom prst="rect">
            <a:avLst/>
          </a:prstGeom>
          <a:noFill/>
          <a:ln>
            <a:noFill/>
          </a:ln>
        </p:spPr>
      </p:pic>
      <p:pic>
        <p:nvPicPr>
          <p:cNvPr id="278" name="Google Shape;278;g81a4cb88f6_1_10"/>
          <p:cNvPicPr preferRelativeResize="0"/>
          <p:nvPr/>
        </p:nvPicPr>
        <p:blipFill>
          <a:blip r:embed="rId5">
            <a:alphaModFix/>
          </a:blip>
          <a:stretch>
            <a:fillRect/>
          </a:stretch>
        </p:blipFill>
        <p:spPr>
          <a:xfrm>
            <a:off x="3211025" y="944988"/>
            <a:ext cx="5962650" cy="3324225"/>
          </a:xfrm>
          <a:prstGeom prst="rect">
            <a:avLst/>
          </a:prstGeom>
          <a:noFill/>
          <a:ln>
            <a:noFill/>
          </a:ln>
        </p:spPr>
      </p:pic>
      <p:pic>
        <p:nvPicPr>
          <p:cNvPr id="279" name="Google Shape;279;g81a4cb88f6_1_10"/>
          <p:cNvPicPr preferRelativeResize="0"/>
          <p:nvPr/>
        </p:nvPicPr>
        <p:blipFill>
          <a:blip r:embed="rId6">
            <a:alphaModFix/>
          </a:blip>
          <a:stretch>
            <a:fillRect/>
          </a:stretch>
        </p:blipFill>
        <p:spPr>
          <a:xfrm>
            <a:off x="2401413" y="2209400"/>
            <a:ext cx="7581900" cy="1276350"/>
          </a:xfrm>
          <a:prstGeom prst="rect">
            <a:avLst/>
          </a:prstGeom>
          <a:noFill/>
          <a:ln>
            <a:noFill/>
          </a:ln>
        </p:spPr>
      </p:pic>
      <p:pic>
        <p:nvPicPr>
          <p:cNvPr id="280" name="Google Shape;280;g81a4cb88f6_1_10"/>
          <p:cNvPicPr preferRelativeResize="0"/>
          <p:nvPr/>
        </p:nvPicPr>
        <p:blipFill>
          <a:blip r:embed="rId7">
            <a:alphaModFix/>
          </a:blip>
          <a:stretch>
            <a:fillRect/>
          </a:stretch>
        </p:blipFill>
        <p:spPr>
          <a:xfrm>
            <a:off x="869158" y="89763"/>
            <a:ext cx="5137384" cy="6858000"/>
          </a:xfrm>
          <a:prstGeom prst="rect">
            <a:avLst/>
          </a:prstGeom>
          <a:noFill/>
          <a:ln>
            <a:noFill/>
          </a:ln>
        </p:spPr>
      </p:pic>
      <p:pic>
        <p:nvPicPr>
          <p:cNvPr id="281" name="Google Shape;281;g81a4cb88f6_1_10"/>
          <p:cNvPicPr preferRelativeResize="0"/>
          <p:nvPr/>
        </p:nvPicPr>
        <p:blipFill>
          <a:blip r:embed="rId8">
            <a:alphaModFix/>
          </a:blip>
          <a:stretch>
            <a:fillRect/>
          </a:stretch>
        </p:blipFill>
        <p:spPr>
          <a:xfrm>
            <a:off x="6721682" y="89763"/>
            <a:ext cx="5135137" cy="6858000"/>
          </a:xfrm>
          <a:prstGeom prst="rect">
            <a:avLst/>
          </a:prstGeom>
          <a:noFill/>
          <a:ln>
            <a:noFill/>
          </a:ln>
        </p:spPr>
      </p:pic>
      <p:pic>
        <p:nvPicPr>
          <p:cNvPr id="282" name="Google Shape;282;g81a4cb88f6_1_10"/>
          <p:cNvPicPr preferRelativeResize="0"/>
          <p:nvPr/>
        </p:nvPicPr>
        <p:blipFill>
          <a:blip r:embed="rId9">
            <a:alphaModFix/>
          </a:blip>
          <a:stretch>
            <a:fillRect/>
          </a:stretch>
        </p:blipFill>
        <p:spPr>
          <a:xfrm>
            <a:off x="3225313" y="3333013"/>
            <a:ext cx="5934075" cy="3286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1000"/>
                                        <p:tgtEl>
                                          <p:spTgt spid="2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27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76"/>
                                        </p:tgtEl>
                                        <p:attrNameLst>
                                          <p:attrName>style.visibility</p:attrName>
                                        </p:attrNameLst>
                                      </p:cBhvr>
                                      <p:to>
                                        <p:strVal val="visible"/>
                                      </p:to>
                                    </p:set>
                                    <p:animEffect transition="in" filter="fade">
                                      <p:cBhvr>
                                        <p:cTn id="16" dur="1000"/>
                                        <p:tgtEl>
                                          <p:spTgt spid="27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27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7"/>
                                        </p:tgtEl>
                                        <p:attrNameLst>
                                          <p:attrName>style.visibility</p:attrName>
                                        </p:attrNameLst>
                                      </p:cBhvr>
                                      <p:to>
                                        <p:strVal val="visible"/>
                                      </p:to>
                                    </p:set>
                                    <p:animEffect transition="in" filter="fade">
                                      <p:cBhvr>
                                        <p:cTn id="25" dur="1000"/>
                                        <p:tgtEl>
                                          <p:spTgt spid="27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27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8"/>
                                        </p:tgtEl>
                                        <p:attrNameLst>
                                          <p:attrName>style.visibility</p:attrName>
                                        </p:attrNameLst>
                                      </p:cBhvr>
                                      <p:to>
                                        <p:strVal val="visible"/>
                                      </p:to>
                                    </p:set>
                                    <p:animEffect transition="in" filter="fade">
                                      <p:cBhvr>
                                        <p:cTn id="34" dur="1000"/>
                                        <p:tgtEl>
                                          <p:spTgt spid="27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000"/>
                                          </p:stCondLst>
                                        </p:cTn>
                                        <p:tgtEl>
                                          <p:spTgt spid="27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80"/>
                                        </p:tgtEl>
                                        <p:attrNameLst>
                                          <p:attrName>style.visibility</p:attrName>
                                        </p:attrNameLst>
                                      </p:cBhvr>
                                      <p:to>
                                        <p:strVal val="visible"/>
                                      </p:to>
                                    </p:set>
                                    <p:animEffect transition="in" filter="fade">
                                      <p:cBhvr>
                                        <p:cTn id="43" dur="1000"/>
                                        <p:tgtEl>
                                          <p:spTgt spid="28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000"/>
                                          </p:stCondLst>
                                        </p:cTn>
                                        <p:tgtEl>
                                          <p:spTgt spid="28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1"/>
                                        </p:tgtEl>
                                        <p:attrNameLst>
                                          <p:attrName>style.visibility</p:attrName>
                                        </p:attrNameLst>
                                      </p:cBhvr>
                                      <p:to>
                                        <p:strVal val="visible"/>
                                      </p:to>
                                    </p:set>
                                    <p:animEffect transition="in" filter="fade">
                                      <p:cBhvr>
                                        <p:cTn id="52" dur="1000"/>
                                        <p:tgtEl>
                                          <p:spTgt spid="28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1000"/>
                                          </p:stCondLst>
                                        </p:cTn>
                                        <p:tgtEl>
                                          <p:spTgt spid="28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82"/>
                                        </p:tgtEl>
                                        <p:attrNameLst>
                                          <p:attrName>style.visibility</p:attrName>
                                        </p:attrNameLst>
                                      </p:cBhvr>
                                      <p:to>
                                        <p:strVal val="visible"/>
                                      </p:to>
                                    </p:set>
                                    <p:animEffect transition="in" filter="fade">
                                      <p:cBhvr>
                                        <p:cTn id="61" dur="1200"/>
                                        <p:tgtEl>
                                          <p:spTgt spid="28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1000"/>
                                          </p:stCondLst>
                                        </p:cTn>
                                        <p:tgtEl>
                                          <p:spTgt spid="2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g81a4cb88f6_1_1"/>
          <p:cNvPicPr preferRelativeResize="0"/>
          <p:nvPr/>
        </p:nvPicPr>
        <p:blipFill>
          <a:blip r:embed="rId3">
            <a:alphaModFix/>
          </a:blip>
          <a:stretch>
            <a:fillRect/>
          </a:stretch>
        </p:blipFill>
        <p:spPr>
          <a:xfrm>
            <a:off x="2372825" y="78425"/>
            <a:ext cx="6772275" cy="1228725"/>
          </a:xfrm>
          <a:prstGeom prst="rect">
            <a:avLst/>
          </a:prstGeom>
          <a:noFill/>
          <a:ln>
            <a:noFill/>
          </a:ln>
        </p:spPr>
      </p:pic>
      <p:pic>
        <p:nvPicPr>
          <p:cNvPr id="288" name="Google Shape;288;g81a4cb88f6_1_1"/>
          <p:cNvPicPr preferRelativeResize="0"/>
          <p:nvPr/>
        </p:nvPicPr>
        <p:blipFill>
          <a:blip r:embed="rId4">
            <a:alphaModFix/>
          </a:blip>
          <a:stretch>
            <a:fillRect/>
          </a:stretch>
        </p:blipFill>
        <p:spPr>
          <a:xfrm>
            <a:off x="2372825" y="1676500"/>
            <a:ext cx="6943725" cy="1238250"/>
          </a:xfrm>
          <a:prstGeom prst="rect">
            <a:avLst/>
          </a:prstGeom>
          <a:noFill/>
          <a:ln>
            <a:noFill/>
          </a:ln>
        </p:spPr>
      </p:pic>
      <p:pic>
        <p:nvPicPr>
          <p:cNvPr id="289" name="Google Shape;289;g81a4cb88f6_1_1"/>
          <p:cNvPicPr preferRelativeResize="0"/>
          <p:nvPr/>
        </p:nvPicPr>
        <p:blipFill>
          <a:blip r:embed="rId5">
            <a:alphaModFix/>
          </a:blip>
          <a:stretch>
            <a:fillRect/>
          </a:stretch>
        </p:blipFill>
        <p:spPr>
          <a:xfrm>
            <a:off x="2434725" y="3284100"/>
            <a:ext cx="6819900" cy="1219200"/>
          </a:xfrm>
          <a:prstGeom prst="rect">
            <a:avLst/>
          </a:prstGeom>
          <a:noFill/>
          <a:ln>
            <a:noFill/>
          </a:ln>
        </p:spPr>
      </p:pic>
      <p:pic>
        <p:nvPicPr>
          <p:cNvPr id="290" name="Google Shape;290;g81a4cb88f6_1_1"/>
          <p:cNvPicPr preferRelativeResize="0"/>
          <p:nvPr/>
        </p:nvPicPr>
        <p:blipFill>
          <a:blip r:embed="rId6">
            <a:alphaModFix/>
          </a:blip>
          <a:stretch>
            <a:fillRect/>
          </a:stretch>
        </p:blipFill>
        <p:spPr>
          <a:xfrm>
            <a:off x="266250" y="1244025"/>
            <a:ext cx="4276725" cy="2286000"/>
          </a:xfrm>
          <a:prstGeom prst="rect">
            <a:avLst/>
          </a:prstGeom>
          <a:noFill/>
          <a:ln>
            <a:noFill/>
          </a:ln>
        </p:spPr>
      </p:pic>
      <p:pic>
        <p:nvPicPr>
          <p:cNvPr id="291" name="Google Shape;291;g81a4cb88f6_1_1"/>
          <p:cNvPicPr preferRelativeResize="0"/>
          <p:nvPr/>
        </p:nvPicPr>
        <p:blipFill>
          <a:blip r:embed="rId7">
            <a:alphaModFix/>
          </a:blip>
          <a:stretch>
            <a:fillRect/>
          </a:stretch>
        </p:blipFill>
        <p:spPr>
          <a:xfrm>
            <a:off x="8431250" y="1294100"/>
            <a:ext cx="3636686" cy="2003050"/>
          </a:xfrm>
          <a:prstGeom prst="rect">
            <a:avLst/>
          </a:prstGeom>
          <a:noFill/>
          <a:ln>
            <a:noFill/>
          </a:ln>
        </p:spPr>
      </p:pic>
      <p:pic>
        <p:nvPicPr>
          <p:cNvPr id="292" name="Google Shape;292;g81a4cb88f6_1_1"/>
          <p:cNvPicPr preferRelativeResize="0"/>
          <p:nvPr/>
        </p:nvPicPr>
        <p:blipFill>
          <a:blip r:embed="rId8">
            <a:alphaModFix/>
          </a:blip>
          <a:stretch>
            <a:fillRect/>
          </a:stretch>
        </p:blipFill>
        <p:spPr>
          <a:xfrm>
            <a:off x="3933275" y="3728200"/>
            <a:ext cx="3743325" cy="1771650"/>
          </a:xfrm>
          <a:prstGeom prst="rect">
            <a:avLst/>
          </a:prstGeom>
          <a:noFill/>
          <a:ln>
            <a:noFill/>
          </a:ln>
        </p:spPr>
      </p:pic>
      <p:pic>
        <p:nvPicPr>
          <p:cNvPr id="293" name="Google Shape;293;g81a4cb88f6_1_1"/>
          <p:cNvPicPr preferRelativeResize="0"/>
          <p:nvPr/>
        </p:nvPicPr>
        <p:blipFill>
          <a:blip r:embed="rId9">
            <a:alphaModFix/>
          </a:blip>
          <a:stretch>
            <a:fillRect/>
          </a:stretch>
        </p:blipFill>
        <p:spPr>
          <a:xfrm>
            <a:off x="3739650" y="5944475"/>
            <a:ext cx="4038600" cy="409575"/>
          </a:xfrm>
          <a:prstGeom prst="rect">
            <a:avLst/>
          </a:prstGeom>
          <a:noFill/>
          <a:ln>
            <a:noFill/>
          </a:ln>
        </p:spPr>
      </p:pic>
      <p:pic>
        <p:nvPicPr>
          <p:cNvPr id="294" name="Google Shape;294;g81a4cb88f6_1_1"/>
          <p:cNvPicPr preferRelativeResize="0"/>
          <p:nvPr/>
        </p:nvPicPr>
        <p:blipFill>
          <a:blip r:embed="rId10">
            <a:alphaModFix/>
          </a:blip>
          <a:stretch>
            <a:fillRect/>
          </a:stretch>
        </p:blipFill>
        <p:spPr>
          <a:xfrm>
            <a:off x="1167413" y="4646350"/>
            <a:ext cx="2632563" cy="989480"/>
          </a:xfrm>
          <a:prstGeom prst="rect">
            <a:avLst/>
          </a:prstGeom>
          <a:noFill/>
          <a:ln>
            <a:noFill/>
          </a:ln>
        </p:spPr>
      </p:pic>
      <p:pic>
        <p:nvPicPr>
          <p:cNvPr id="295" name="Google Shape;295;g81a4cb88f6_1_1"/>
          <p:cNvPicPr preferRelativeResize="0"/>
          <p:nvPr/>
        </p:nvPicPr>
        <p:blipFill>
          <a:blip r:embed="rId11">
            <a:alphaModFix/>
          </a:blip>
          <a:stretch>
            <a:fillRect/>
          </a:stretch>
        </p:blipFill>
        <p:spPr>
          <a:xfrm>
            <a:off x="7963050" y="4560063"/>
            <a:ext cx="2952750" cy="1162050"/>
          </a:xfrm>
          <a:prstGeom prst="rect">
            <a:avLst/>
          </a:prstGeom>
          <a:noFill/>
          <a:ln>
            <a:noFill/>
          </a:ln>
        </p:spPr>
      </p:pic>
      <p:pic>
        <p:nvPicPr>
          <p:cNvPr id="296" name="Google Shape;296;g81a4cb88f6_1_1"/>
          <p:cNvPicPr preferRelativeResize="0"/>
          <p:nvPr/>
        </p:nvPicPr>
        <p:blipFill>
          <a:blip r:embed="rId12">
            <a:alphaModFix/>
          </a:blip>
          <a:stretch>
            <a:fillRect/>
          </a:stretch>
        </p:blipFill>
        <p:spPr>
          <a:xfrm>
            <a:off x="4777875" y="5573000"/>
            <a:ext cx="1962150" cy="371475"/>
          </a:xfrm>
          <a:prstGeom prst="rect">
            <a:avLst/>
          </a:prstGeom>
          <a:noFill/>
          <a:ln>
            <a:noFill/>
          </a:ln>
        </p:spPr>
      </p:pic>
      <p:pic>
        <p:nvPicPr>
          <p:cNvPr id="297" name="Google Shape;297;g81a4cb88f6_1_1"/>
          <p:cNvPicPr preferRelativeResize="0"/>
          <p:nvPr/>
        </p:nvPicPr>
        <p:blipFill>
          <a:blip r:embed="rId13">
            <a:alphaModFix/>
          </a:blip>
          <a:stretch>
            <a:fillRect/>
          </a:stretch>
        </p:blipFill>
        <p:spPr>
          <a:xfrm>
            <a:off x="4700025" y="6354050"/>
            <a:ext cx="2209800" cy="38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2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8"/>
                                        </p:tgtEl>
                                        <p:attrNameLst>
                                          <p:attrName>style.visibility</p:attrName>
                                        </p:attrNameLst>
                                      </p:cBhvr>
                                      <p:to>
                                        <p:strVal val="visible"/>
                                      </p:to>
                                    </p:set>
                                    <p:animEffect transition="in" filter="fade">
                                      <p:cBhvr>
                                        <p:cTn id="16" dur="1000"/>
                                        <p:tgtEl>
                                          <p:spTgt spid="28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2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9"/>
                                        </p:tgtEl>
                                        <p:attrNameLst>
                                          <p:attrName>style.visibility</p:attrName>
                                        </p:attrNameLst>
                                      </p:cBhvr>
                                      <p:to>
                                        <p:strVal val="visible"/>
                                      </p:to>
                                    </p:set>
                                    <p:animEffect transition="in" filter="fade">
                                      <p:cBhvr>
                                        <p:cTn id="25" dur="1000"/>
                                        <p:tgtEl>
                                          <p:spTgt spid="28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28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90"/>
                                        </p:tgtEl>
                                        <p:attrNameLst>
                                          <p:attrName>style.visibility</p:attrName>
                                        </p:attrNameLst>
                                      </p:cBhvr>
                                      <p:to>
                                        <p:strVal val="visible"/>
                                      </p:to>
                                    </p:set>
                                    <p:animEffect transition="in" filter="fade">
                                      <p:cBhvr>
                                        <p:cTn id="34" dur="1000"/>
                                        <p:tgtEl>
                                          <p:spTgt spid="29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000"/>
                                          </p:stCondLst>
                                        </p:cTn>
                                        <p:tgtEl>
                                          <p:spTgt spid="29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91"/>
                                        </p:tgtEl>
                                        <p:attrNameLst>
                                          <p:attrName>style.visibility</p:attrName>
                                        </p:attrNameLst>
                                      </p:cBhvr>
                                      <p:to>
                                        <p:strVal val="visible"/>
                                      </p:to>
                                    </p:set>
                                    <p:animEffect transition="in" filter="fade">
                                      <p:cBhvr>
                                        <p:cTn id="43" dur="1000"/>
                                        <p:tgtEl>
                                          <p:spTgt spid="29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000"/>
                                          </p:stCondLst>
                                        </p:cTn>
                                        <p:tgtEl>
                                          <p:spTgt spid="29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2"/>
                                        </p:tgtEl>
                                        <p:attrNameLst>
                                          <p:attrName>style.visibility</p:attrName>
                                        </p:attrNameLst>
                                      </p:cBhvr>
                                      <p:to>
                                        <p:strVal val="visible"/>
                                      </p:to>
                                    </p:set>
                                    <p:animEffect transition="in" filter="fade">
                                      <p:cBhvr>
                                        <p:cTn id="52" dur="1000"/>
                                        <p:tgtEl>
                                          <p:spTgt spid="29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1000"/>
                                          </p:stCondLst>
                                        </p:cTn>
                                        <p:tgtEl>
                                          <p:spTgt spid="29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3"/>
                                        </p:tgtEl>
                                        <p:attrNameLst>
                                          <p:attrName>style.visibility</p:attrName>
                                        </p:attrNameLst>
                                      </p:cBhvr>
                                      <p:to>
                                        <p:strVal val="visible"/>
                                      </p:to>
                                    </p:set>
                                    <p:animEffect transition="in" filter="fade">
                                      <p:cBhvr>
                                        <p:cTn id="61" dur="1000"/>
                                        <p:tgtEl>
                                          <p:spTgt spid="29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1000"/>
                                          </p:stCondLst>
                                        </p:cTn>
                                        <p:tgtEl>
                                          <p:spTgt spid="29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94"/>
                                        </p:tgtEl>
                                        <p:attrNameLst>
                                          <p:attrName>style.visibility</p:attrName>
                                        </p:attrNameLst>
                                      </p:cBhvr>
                                      <p:to>
                                        <p:strVal val="visible"/>
                                      </p:to>
                                    </p:set>
                                    <p:animEffect transition="in" filter="fade">
                                      <p:cBhvr>
                                        <p:cTn id="70" dur="1000"/>
                                        <p:tgtEl>
                                          <p:spTgt spid="29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1000"/>
                                          </p:stCondLst>
                                        </p:cTn>
                                        <p:tgtEl>
                                          <p:spTgt spid="29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95"/>
                                        </p:tgtEl>
                                        <p:attrNameLst>
                                          <p:attrName>style.visibility</p:attrName>
                                        </p:attrNameLst>
                                      </p:cBhvr>
                                      <p:to>
                                        <p:strVal val="visible"/>
                                      </p:to>
                                    </p:set>
                                    <p:animEffect transition="in" filter="fade">
                                      <p:cBhvr>
                                        <p:cTn id="79" dur="1000"/>
                                        <p:tgtEl>
                                          <p:spTgt spid="295"/>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nodeType="clickEffect">
                                  <p:stCondLst>
                                    <p:cond delay="0"/>
                                  </p:stCondLst>
                                  <p:childTnLst>
                                    <p:set>
                                      <p:cBhvr>
                                        <p:cTn id="83" dur="1" fill="hold">
                                          <p:stCondLst>
                                            <p:cond delay="1000"/>
                                          </p:stCondLst>
                                        </p:cTn>
                                        <p:tgtEl>
                                          <p:spTgt spid="295"/>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6"/>
                                        </p:tgtEl>
                                        <p:attrNameLst>
                                          <p:attrName>style.visibility</p:attrName>
                                        </p:attrNameLst>
                                      </p:cBhvr>
                                      <p:to>
                                        <p:strVal val="visible"/>
                                      </p:to>
                                    </p:set>
                                    <p:animEffect transition="in" filter="fade">
                                      <p:cBhvr>
                                        <p:cTn id="88" dur="1000"/>
                                        <p:tgtEl>
                                          <p:spTgt spid="29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1000"/>
                                          </p:stCondLst>
                                        </p:cTn>
                                        <p:tgtEl>
                                          <p:spTgt spid="29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97"/>
                                        </p:tgtEl>
                                        <p:attrNameLst>
                                          <p:attrName>style.visibility</p:attrName>
                                        </p:attrNameLst>
                                      </p:cBhvr>
                                      <p:to>
                                        <p:strVal val="visible"/>
                                      </p:to>
                                    </p:set>
                                    <p:animEffect transition="in" filter="fade">
                                      <p:cBhvr>
                                        <p:cTn id="97" dur="1000"/>
                                        <p:tgtEl>
                                          <p:spTgt spid="29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1000"/>
                                          </p:stCondLst>
                                        </p:cTn>
                                        <p:tgtEl>
                                          <p:spTgt spid="2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12"/>
          <p:cNvPicPr preferRelativeResize="0"/>
          <p:nvPr/>
        </p:nvPicPr>
        <p:blipFill>
          <a:blip r:embed="rId3">
            <a:alphaModFix/>
          </a:blip>
          <a:stretch>
            <a:fillRect/>
          </a:stretch>
        </p:blipFill>
        <p:spPr>
          <a:xfrm>
            <a:off x="4333875" y="2600235"/>
            <a:ext cx="3524250" cy="504825"/>
          </a:xfrm>
          <a:prstGeom prst="rect">
            <a:avLst/>
          </a:prstGeom>
          <a:noFill/>
          <a:ln>
            <a:noFill/>
          </a:ln>
        </p:spPr>
      </p:pic>
      <p:pic>
        <p:nvPicPr>
          <p:cNvPr id="303" name="Google Shape;303;p12"/>
          <p:cNvPicPr preferRelativeResize="0"/>
          <p:nvPr/>
        </p:nvPicPr>
        <p:blipFill>
          <a:blip r:embed="rId4">
            <a:alphaModFix/>
          </a:blip>
          <a:stretch>
            <a:fillRect/>
          </a:stretch>
        </p:blipFill>
        <p:spPr>
          <a:xfrm>
            <a:off x="3364700" y="4208522"/>
            <a:ext cx="5895975" cy="657225"/>
          </a:xfrm>
          <a:prstGeom prst="rect">
            <a:avLst/>
          </a:prstGeom>
          <a:noFill/>
          <a:ln>
            <a:noFill/>
          </a:ln>
        </p:spPr>
      </p:pic>
      <p:pic>
        <p:nvPicPr>
          <p:cNvPr id="304" name="Google Shape;304;p12"/>
          <p:cNvPicPr preferRelativeResize="0"/>
          <p:nvPr/>
        </p:nvPicPr>
        <p:blipFill>
          <a:blip r:embed="rId5">
            <a:alphaModFix/>
          </a:blip>
          <a:stretch>
            <a:fillRect/>
          </a:stretch>
        </p:blipFill>
        <p:spPr>
          <a:xfrm>
            <a:off x="3364700" y="5509722"/>
            <a:ext cx="5610225" cy="476250"/>
          </a:xfrm>
          <a:prstGeom prst="rect">
            <a:avLst/>
          </a:prstGeom>
          <a:noFill/>
          <a:ln>
            <a:noFill/>
          </a:ln>
        </p:spPr>
      </p:pic>
      <p:pic>
        <p:nvPicPr>
          <p:cNvPr id="305" name="Google Shape;305;p12"/>
          <p:cNvPicPr preferRelativeResize="0"/>
          <p:nvPr/>
        </p:nvPicPr>
        <p:blipFill>
          <a:blip r:embed="rId6">
            <a:alphaModFix/>
          </a:blip>
          <a:stretch>
            <a:fillRect/>
          </a:stretch>
        </p:blipFill>
        <p:spPr>
          <a:xfrm>
            <a:off x="3348038" y="6321672"/>
            <a:ext cx="5495925" cy="485775"/>
          </a:xfrm>
          <a:prstGeom prst="rect">
            <a:avLst/>
          </a:prstGeom>
          <a:noFill/>
          <a:ln>
            <a:noFill/>
          </a:ln>
        </p:spPr>
      </p:pic>
      <p:pic>
        <p:nvPicPr>
          <p:cNvPr id="306" name="Google Shape;306;p12"/>
          <p:cNvPicPr preferRelativeResize="0"/>
          <p:nvPr/>
        </p:nvPicPr>
        <p:blipFill>
          <a:blip r:embed="rId7">
            <a:alphaModFix/>
          </a:blip>
          <a:stretch>
            <a:fillRect/>
          </a:stretch>
        </p:blipFill>
        <p:spPr>
          <a:xfrm>
            <a:off x="3064675" y="0"/>
            <a:ext cx="6496050" cy="2495550"/>
          </a:xfrm>
          <a:prstGeom prst="rect">
            <a:avLst/>
          </a:prstGeom>
          <a:noFill/>
          <a:ln>
            <a:noFill/>
          </a:ln>
        </p:spPr>
      </p:pic>
      <p:pic>
        <p:nvPicPr>
          <p:cNvPr id="307" name="Google Shape;307;p12"/>
          <p:cNvPicPr preferRelativeResize="0"/>
          <p:nvPr/>
        </p:nvPicPr>
        <p:blipFill>
          <a:blip r:embed="rId8">
            <a:alphaModFix/>
          </a:blip>
          <a:stretch>
            <a:fillRect/>
          </a:stretch>
        </p:blipFill>
        <p:spPr>
          <a:xfrm>
            <a:off x="4504288" y="2308775"/>
            <a:ext cx="3059912" cy="1824178"/>
          </a:xfrm>
          <a:prstGeom prst="rect">
            <a:avLst/>
          </a:prstGeom>
          <a:noFill/>
          <a:ln>
            <a:noFill/>
          </a:ln>
        </p:spPr>
      </p:pic>
      <p:pic>
        <p:nvPicPr>
          <p:cNvPr id="308" name="Google Shape;308;p12"/>
          <p:cNvPicPr preferRelativeResize="0"/>
          <p:nvPr/>
        </p:nvPicPr>
        <p:blipFill>
          <a:blip r:embed="rId9">
            <a:alphaModFix/>
          </a:blip>
          <a:stretch>
            <a:fillRect/>
          </a:stretch>
        </p:blipFill>
        <p:spPr>
          <a:xfrm>
            <a:off x="4448825" y="4618663"/>
            <a:ext cx="3043237" cy="12172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0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30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02"/>
                                        </p:tgtEl>
                                        <p:attrNameLst>
                                          <p:attrName>style.visibility</p:attrName>
                                        </p:attrNameLst>
                                      </p:cBhvr>
                                      <p:to>
                                        <p:strVal val="visible"/>
                                      </p:to>
                                    </p:set>
                                    <p:animEffect transition="in" filter="fade">
                                      <p:cBhvr>
                                        <p:cTn id="16" dur="1000"/>
                                        <p:tgtEl>
                                          <p:spTgt spid="30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30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
                                        </p:tgtEl>
                                        <p:attrNameLst>
                                          <p:attrName>style.visibility</p:attrName>
                                        </p:attrNameLst>
                                      </p:cBhvr>
                                      <p:to>
                                        <p:strVal val="visible"/>
                                      </p:to>
                                    </p:set>
                                    <p:animEffect transition="in" filter="fade">
                                      <p:cBhvr>
                                        <p:cTn id="25" dur="1000"/>
                                        <p:tgtEl>
                                          <p:spTgt spid="30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30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3"/>
                                        </p:tgtEl>
                                        <p:attrNameLst>
                                          <p:attrName>style.visibility</p:attrName>
                                        </p:attrNameLst>
                                      </p:cBhvr>
                                      <p:to>
                                        <p:strVal val="visible"/>
                                      </p:to>
                                    </p:set>
                                    <p:animEffect transition="in" filter="fade">
                                      <p:cBhvr>
                                        <p:cTn id="34" dur="1000"/>
                                        <p:tgtEl>
                                          <p:spTgt spid="30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000"/>
                                          </p:stCondLst>
                                        </p:cTn>
                                        <p:tgtEl>
                                          <p:spTgt spid="30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8"/>
                                        </p:tgtEl>
                                        <p:attrNameLst>
                                          <p:attrName>style.visibility</p:attrName>
                                        </p:attrNameLst>
                                      </p:cBhvr>
                                      <p:to>
                                        <p:strVal val="visible"/>
                                      </p:to>
                                    </p:set>
                                    <p:animEffect transition="in" filter="fade">
                                      <p:cBhvr>
                                        <p:cTn id="43" dur="1000"/>
                                        <p:tgtEl>
                                          <p:spTgt spid="30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000"/>
                                          </p:stCondLst>
                                        </p:cTn>
                                        <p:tgtEl>
                                          <p:spTgt spid="30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4"/>
                                        </p:tgtEl>
                                        <p:attrNameLst>
                                          <p:attrName>style.visibility</p:attrName>
                                        </p:attrNameLst>
                                      </p:cBhvr>
                                      <p:to>
                                        <p:strVal val="visible"/>
                                      </p:to>
                                    </p:set>
                                    <p:animEffect transition="in" filter="fade">
                                      <p:cBhvr>
                                        <p:cTn id="52" dur="1000"/>
                                        <p:tgtEl>
                                          <p:spTgt spid="304"/>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1000"/>
                                          </p:stCondLst>
                                        </p:cTn>
                                        <p:tgtEl>
                                          <p:spTgt spid="30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5"/>
                                        </p:tgtEl>
                                        <p:attrNameLst>
                                          <p:attrName>style.visibility</p:attrName>
                                        </p:attrNameLst>
                                      </p:cBhvr>
                                      <p:to>
                                        <p:strVal val="visible"/>
                                      </p:to>
                                    </p:set>
                                    <p:animEffect transition="in" filter="fade">
                                      <p:cBhvr>
                                        <p:cTn id="61" dur="10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g81a3c938a1_2_6"/>
          <p:cNvPicPr preferRelativeResize="0"/>
          <p:nvPr/>
        </p:nvPicPr>
        <p:blipFill>
          <a:blip r:embed="rId3">
            <a:alphaModFix/>
          </a:blip>
          <a:stretch>
            <a:fillRect/>
          </a:stretch>
        </p:blipFill>
        <p:spPr>
          <a:xfrm>
            <a:off x="189875" y="0"/>
            <a:ext cx="4849059" cy="6553201"/>
          </a:xfrm>
          <a:prstGeom prst="rect">
            <a:avLst/>
          </a:prstGeom>
          <a:noFill/>
          <a:ln>
            <a:noFill/>
          </a:ln>
        </p:spPr>
      </p:pic>
      <p:pic>
        <p:nvPicPr>
          <p:cNvPr id="314" name="Google Shape;314;g81a3c938a1_2_6"/>
          <p:cNvPicPr preferRelativeResize="0"/>
          <p:nvPr/>
        </p:nvPicPr>
        <p:blipFill>
          <a:blip r:embed="rId4">
            <a:alphaModFix/>
          </a:blip>
          <a:stretch>
            <a:fillRect/>
          </a:stretch>
        </p:blipFill>
        <p:spPr>
          <a:xfrm>
            <a:off x="6847134" y="93675"/>
            <a:ext cx="4970570" cy="6553200"/>
          </a:xfrm>
          <a:prstGeom prst="rect">
            <a:avLst/>
          </a:prstGeom>
          <a:noFill/>
          <a:ln>
            <a:noFill/>
          </a:ln>
        </p:spPr>
      </p:pic>
      <p:pic>
        <p:nvPicPr>
          <p:cNvPr id="315" name="Google Shape;315;g81a3c938a1_2_6"/>
          <p:cNvPicPr preferRelativeResize="0"/>
          <p:nvPr/>
        </p:nvPicPr>
        <p:blipFill>
          <a:blip r:embed="rId5">
            <a:alphaModFix/>
          </a:blip>
          <a:stretch>
            <a:fillRect/>
          </a:stretch>
        </p:blipFill>
        <p:spPr>
          <a:xfrm>
            <a:off x="3156363" y="2845800"/>
            <a:ext cx="5381625" cy="3267075"/>
          </a:xfrm>
          <a:prstGeom prst="rect">
            <a:avLst/>
          </a:prstGeom>
          <a:noFill/>
          <a:ln>
            <a:noFill/>
          </a:ln>
        </p:spPr>
      </p:pic>
      <p:pic>
        <p:nvPicPr>
          <p:cNvPr id="316" name="Google Shape;316;g81a3c938a1_2_6"/>
          <p:cNvPicPr preferRelativeResize="0"/>
          <p:nvPr/>
        </p:nvPicPr>
        <p:blipFill>
          <a:blip r:embed="rId6">
            <a:alphaModFix/>
          </a:blip>
          <a:stretch>
            <a:fillRect/>
          </a:stretch>
        </p:blipFill>
        <p:spPr>
          <a:xfrm>
            <a:off x="1561175" y="1788138"/>
            <a:ext cx="7810500" cy="50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31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3"/>
                                        </p:tgtEl>
                                        <p:attrNameLst>
                                          <p:attrName>style.visibility</p:attrName>
                                        </p:attrNameLst>
                                      </p:cBhvr>
                                      <p:to>
                                        <p:strVal val="visible"/>
                                      </p:to>
                                    </p:set>
                                    <p:animEffect transition="in" filter="fade">
                                      <p:cBhvr>
                                        <p:cTn id="16" dur="1000"/>
                                        <p:tgtEl>
                                          <p:spTgt spid="31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3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14"/>
                                        </p:tgtEl>
                                        <p:attrNameLst>
                                          <p:attrName>style.visibility</p:attrName>
                                        </p:attrNameLst>
                                      </p:cBhvr>
                                      <p:to>
                                        <p:strVal val="visible"/>
                                      </p:to>
                                    </p:set>
                                    <p:animEffect transition="in" filter="fade">
                                      <p:cBhvr>
                                        <p:cTn id="25" dur="1000"/>
                                        <p:tgtEl>
                                          <p:spTgt spid="3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31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5"/>
                                        </p:tgtEl>
                                        <p:attrNameLst>
                                          <p:attrName>style.visibility</p:attrName>
                                        </p:attrNameLst>
                                      </p:cBhvr>
                                      <p:to>
                                        <p:strVal val="visible"/>
                                      </p:to>
                                    </p:set>
                                    <p:animEffect transition="in" filter="fade">
                                      <p:cBhvr>
                                        <p:cTn id="34" dur="1000"/>
                                        <p:tgtEl>
                                          <p:spTgt spid="3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000"/>
                                          </p:stCondLst>
                                        </p:cTn>
                                        <p:tgtEl>
                                          <p:spTgt spid="3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g81a3c938a1_2_14"/>
          <p:cNvPicPr preferRelativeResize="0"/>
          <p:nvPr/>
        </p:nvPicPr>
        <p:blipFill>
          <a:blip r:embed="rId3">
            <a:alphaModFix/>
          </a:blip>
          <a:stretch>
            <a:fillRect/>
          </a:stretch>
        </p:blipFill>
        <p:spPr>
          <a:xfrm>
            <a:off x="4419575" y="2309650"/>
            <a:ext cx="3352800" cy="428625"/>
          </a:xfrm>
          <a:prstGeom prst="rect">
            <a:avLst/>
          </a:prstGeom>
          <a:noFill/>
          <a:ln>
            <a:noFill/>
          </a:ln>
        </p:spPr>
      </p:pic>
      <p:pic>
        <p:nvPicPr>
          <p:cNvPr id="322" name="Google Shape;322;g81a3c938a1_2_14"/>
          <p:cNvPicPr preferRelativeResize="0"/>
          <p:nvPr/>
        </p:nvPicPr>
        <p:blipFill>
          <a:blip r:embed="rId4">
            <a:alphaModFix/>
          </a:blip>
          <a:stretch>
            <a:fillRect/>
          </a:stretch>
        </p:blipFill>
        <p:spPr>
          <a:xfrm>
            <a:off x="4424338" y="3962875"/>
            <a:ext cx="3343275" cy="476250"/>
          </a:xfrm>
          <a:prstGeom prst="rect">
            <a:avLst/>
          </a:prstGeom>
          <a:noFill/>
          <a:ln>
            <a:noFill/>
          </a:ln>
        </p:spPr>
      </p:pic>
      <p:pic>
        <p:nvPicPr>
          <p:cNvPr id="323" name="Google Shape;323;g81a3c938a1_2_14"/>
          <p:cNvPicPr preferRelativeResize="0"/>
          <p:nvPr/>
        </p:nvPicPr>
        <p:blipFill>
          <a:blip r:embed="rId5">
            <a:alphaModFix/>
          </a:blip>
          <a:stretch>
            <a:fillRect/>
          </a:stretch>
        </p:blipFill>
        <p:spPr>
          <a:xfrm>
            <a:off x="4891063" y="3026725"/>
            <a:ext cx="2409825" cy="647700"/>
          </a:xfrm>
          <a:prstGeom prst="rect">
            <a:avLst/>
          </a:prstGeom>
          <a:noFill/>
          <a:ln>
            <a:noFill/>
          </a:ln>
        </p:spPr>
      </p:pic>
      <p:pic>
        <p:nvPicPr>
          <p:cNvPr id="324" name="Google Shape;324;g81a3c938a1_2_14"/>
          <p:cNvPicPr preferRelativeResize="0"/>
          <p:nvPr/>
        </p:nvPicPr>
        <p:blipFill>
          <a:blip r:embed="rId6">
            <a:alphaModFix/>
          </a:blip>
          <a:stretch>
            <a:fillRect/>
          </a:stretch>
        </p:blipFill>
        <p:spPr>
          <a:xfrm>
            <a:off x="3748075" y="5392375"/>
            <a:ext cx="4695825" cy="590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3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23"/>
                                        </p:tgtEl>
                                        <p:attrNameLst>
                                          <p:attrName>style.visibility</p:attrName>
                                        </p:attrNameLst>
                                      </p:cBhvr>
                                      <p:to>
                                        <p:strVal val="visible"/>
                                      </p:to>
                                    </p:set>
                                    <p:animEffect transition="in" filter="fade">
                                      <p:cBhvr>
                                        <p:cTn id="16" dur="1000"/>
                                        <p:tgtEl>
                                          <p:spTgt spid="3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3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2"/>
                                        </p:tgtEl>
                                        <p:attrNameLst>
                                          <p:attrName>style.visibility</p:attrName>
                                        </p:attrNameLst>
                                      </p:cBhvr>
                                      <p:to>
                                        <p:strVal val="visible"/>
                                      </p:to>
                                    </p:set>
                                    <p:animEffect transition="in" filter="fade">
                                      <p:cBhvr>
                                        <p:cTn id="25" dur="1000"/>
                                        <p:tgtEl>
                                          <p:spTgt spid="32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3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24"/>
                                        </p:tgtEl>
                                        <p:attrNameLst>
                                          <p:attrName>style.visibility</p:attrName>
                                        </p:attrNameLst>
                                      </p:cBhvr>
                                      <p:to>
                                        <p:strVal val="visible"/>
                                      </p:to>
                                    </p:set>
                                    <p:animEffect transition="in" filter="fade">
                                      <p:cBhvr>
                                        <p:cTn id="34" dur="10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g81a3c938a1_2_23"/>
          <p:cNvPicPr preferRelativeResize="0"/>
          <p:nvPr/>
        </p:nvPicPr>
        <p:blipFill>
          <a:blip r:embed="rId3">
            <a:alphaModFix/>
          </a:blip>
          <a:stretch>
            <a:fillRect/>
          </a:stretch>
        </p:blipFill>
        <p:spPr>
          <a:xfrm>
            <a:off x="1299750" y="363575"/>
            <a:ext cx="4016175" cy="3014250"/>
          </a:xfrm>
          <a:prstGeom prst="rect">
            <a:avLst/>
          </a:prstGeom>
          <a:noFill/>
          <a:ln>
            <a:noFill/>
          </a:ln>
        </p:spPr>
      </p:pic>
      <p:pic>
        <p:nvPicPr>
          <p:cNvPr id="330" name="Google Shape;330;g81a3c938a1_2_23"/>
          <p:cNvPicPr preferRelativeResize="0"/>
          <p:nvPr/>
        </p:nvPicPr>
        <p:blipFill>
          <a:blip r:embed="rId4">
            <a:alphaModFix/>
          </a:blip>
          <a:stretch>
            <a:fillRect/>
          </a:stretch>
        </p:blipFill>
        <p:spPr>
          <a:xfrm>
            <a:off x="7333625" y="571950"/>
            <a:ext cx="4333875" cy="2381250"/>
          </a:xfrm>
          <a:prstGeom prst="rect">
            <a:avLst/>
          </a:prstGeom>
          <a:noFill/>
          <a:ln>
            <a:noFill/>
          </a:ln>
        </p:spPr>
      </p:pic>
      <p:pic>
        <p:nvPicPr>
          <p:cNvPr id="331" name="Google Shape;331;g81a3c938a1_2_23"/>
          <p:cNvPicPr preferRelativeResize="0"/>
          <p:nvPr/>
        </p:nvPicPr>
        <p:blipFill>
          <a:blip r:embed="rId5">
            <a:alphaModFix/>
          </a:blip>
          <a:stretch>
            <a:fillRect/>
          </a:stretch>
        </p:blipFill>
        <p:spPr>
          <a:xfrm>
            <a:off x="4273675" y="363575"/>
            <a:ext cx="4488273" cy="6130851"/>
          </a:xfrm>
          <a:prstGeom prst="rect">
            <a:avLst/>
          </a:prstGeom>
          <a:noFill/>
          <a:ln>
            <a:noFill/>
          </a:ln>
        </p:spPr>
      </p:pic>
      <p:pic>
        <p:nvPicPr>
          <p:cNvPr id="332" name="Google Shape;332;g81a3c938a1_2_23"/>
          <p:cNvPicPr preferRelativeResize="0"/>
          <p:nvPr/>
        </p:nvPicPr>
        <p:blipFill>
          <a:blip r:embed="rId6">
            <a:alphaModFix/>
          </a:blip>
          <a:stretch>
            <a:fillRect/>
          </a:stretch>
        </p:blipFill>
        <p:spPr>
          <a:xfrm>
            <a:off x="4309938" y="3493600"/>
            <a:ext cx="4415742" cy="3283501"/>
          </a:xfrm>
          <a:prstGeom prst="rect">
            <a:avLst/>
          </a:prstGeom>
          <a:noFill/>
          <a:ln>
            <a:noFill/>
          </a:ln>
        </p:spPr>
      </p:pic>
      <p:pic>
        <p:nvPicPr>
          <p:cNvPr id="333" name="Google Shape;333;g81a3c938a1_2_23"/>
          <p:cNvPicPr preferRelativeResize="0"/>
          <p:nvPr/>
        </p:nvPicPr>
        <p:blipFill>
          <a:blip r:embed="rId7">
            <a:alphaModFix/>
          </a:blip>
          <a:stretch>
            <a:fillRect/>
          </a:stretch>
        </p:blipFill>
        <p:spPr>
          <a:xfrm>
            <a:off x="2693525" y="3276888"/>
            <a:ext cx="7791450" cy="1495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1000"/>
                                          </p:stCondLst>
                                        </p:cTn>
                                        <p:tgtEl>
                                          <p:spTgt spid="33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31"/>
                                        </p:tgtEl>
                                        <p:attrNameLst>
                                          <p:attrName>style.visibility</p:attrName>
                                        </p:attrNameLst>
                                      </p:cBhvr>
                                      <p:to>
                                        <p:strVal val="visible"/>
                                      </p:to>
                                    </p:set>
                                    <p:animEffect transition="in" filter="fade">
                                      <p:cBhvr>
                                        <p:cTn id="16" dur="1000"/>
                                        <p:tgtEl>
                                          <p:spTgt spid="3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33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2"/>
                                        </p:tgtEl>
                                        <p:attrNameLst>
                                          <p:attrName>style.visibility</p:attrName>
                                        </p:attrNameLst>
                                      </p:cBhvr>
                                      <p:to>
                                        <p:strVal val="visible"/>
                                      </p:to>
                                    </p:set>
                                    <p:animEffect transition="in" filter="fade">
                                      <p:cBhvr>
                                        <p:cTn id="25" dur="1000"/>
                                        <p:tgtEl>
                                          <p:spTgt spid="33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1000"/>
                                          </p:stCondLst>
                                        </p:cTn>
                                        <p:tgtEl>
                                          <p:spTgt spid="3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30"/>
                                        </p:tgtEl>
                                        <p:attrNameLst>
                                          <p:attrName>style.visibility</p:attrName>
                                        </p:attrNameLst>
                                      </p:cBhvr>
                                      <p:to>
                                        <p:strVal val="visible"/>
                                      </p:to>
                                    </p:set>
                                    <p:animEffect transition="in" filter="fade">
                                      <p:cBhvr>
                                        <p:cTn id="34" dur="1000"/>
                                        <p:tgtEl>
                                          <p:spTgt spid="33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000"/>
                                          </p:stCondLst>
                                        </p:cTn>
                                        <p:tgtEl>
                                          <p:spTgt spid="33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9"/>
                                        </p:tgtEl>
                                        <p:attrNameLst>
                                          <p:attrName>style.visibility</p:attrName>
                                        </p:attrNameLst>
                                      </p:cBhvr>
                                      <p:to>
                                        <p:strVal val="visible"/>
                                      </p:to>
                                    </p:set>
                                    <p:animEffect transition="in" filter="fade">
                                      <p:cBhvr>
                                        <p:cTn id="43" dur="1000"/>
                                        <p:tgtEl>
                                          <p:spTgt spid="32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1000"/>
                                          </p:stCondLst>
                                        </p:cTn>
                                        <p:tgtEl>
                                          <p:spTgt spid="3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F6F6F6"/>
            </a:gs>
          </a:gsLst>
          <a:path path="circle">
            <a:fillToRect r="100000" b="100000"/>
          </a:path>
          <a:tileRect l="-100000" t="-100000"/>
        </a:gradFill>
        <a:effectLst/>
      </p:bgPr>
    </p:bg>
    <p:spTree>
      <p:nvGrpSpPr>
        <p:cNvPr id="1" name="Shape 220"/>
        <p:cNvGrpSpPr/>
        <p:nvPr/>
      </p:nvGrpSpPr>
      <p:grpSpPr>
        <a:xfrm>
          <a:off x="0" y="0"/>
          <a:ext cx="0" cy="0"/>
          <a:chOff x="0" y="0"/>
          <a:chExt cx="0" cy="0"/>
        </a:xfrm>
      </p:grpSpPr>
      <p:sp>
        <p:nvSpPr>
          <p:cNvPr id="221" name="Google Shape;221;p2"/>
          <p:cNvSpPr/>
          <p:nvPr/>
        </p:nvSpPr>
        <p:spPr>
          <a:xfrm>
            <a:off x="0" y="0"/>
            <a:ext cx="12192000" cy="6854038"/>
          </a:xfrm>
          <a:prstGeom prst="rect">
            <a:avLst/>
          </a:prstGeom>
          <a:gradFill>
            <a:gsLst>
              <a:gs pos="0">
                <a:schemeClr val="lt1"/>
              </a:gs>
              <a:gs pos="100000">
                <a:srgbClr val="F6F6F6"/>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2"/>
          <p:cNvSpPr txBox="1">
            <a:spLocks noGrp="1"/>
          </p:cNvSpPr>
          <p:nvPr>
            <p:ph type="title"/>
          </p:nvPr>
        </p:nvSpPr>
        <p:spPr>
          <a:xfrm>
            <a:off x="7534655" y="646148"/>
            <a:ext cx="4092173" cy="132434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2200"/>
              <a:buFont typeface="Century Gothic"/>
              <a:buNone/>
            </a:pPr>
            <a:br>
              <a:rPr lang="en-US" sz="2200"/>
            </a:br>
            <a:r>
              <a:rPr lang="en-US" sz="2200"/>
              <a:t>Topic Chosen:</a:t>
            </a:r>
            <a:br>
              <a:rPr lang="en-US" sz="2200"/>
            </a:br>
            <a:r>
              <a:rPr lang="en-US" sz="2200"/>
              <a:t> Smash Bro’s Ultimate Tier List</a:t>
            </a:r>
            <a:endParaRPr/>
          </a:p>
        </p:txBody>
      </p:sp>
      <p:sp>
        <p:nvSpPr>
          <p:cNvPr id="223" name="Google Shape;223;p2"/>
          <p:cNvSpPr/>
          <p:nvPr/>
        </p:nvSpPr>
        <p:spPr>
          <a:xfrm>
            <a:off x="0" y="0"/>
            <a:ext cx="18288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p2" descr="Image result for Smash bros ultimate logo pictures 1080p"/>
          <p:cNvPicPr preferRelativeResize="0"/>
          <p:nvPr/>
        </p:nvPicPr>
        <p:blipFill rotWithShape="1">
          <a:blip r:embed="rId3">
            <a:alphaModFix/>
          </a:blip>
          <a:srcRect/>
          <a:stretch/>
        </p:blipFill>
        <p:spPr>
          <a:xfrm>
            <a:off x="1643262" y="1813726"/>
            <a:ext cx="5247068" cy="2829301"/>
          </a:xfrm>
          <a:prstGeom prst="rect">
            <a:avLst/>
          </a:prstGeom>
          <a:noFill/>
          <a:ln>
            <a:noFill/>
          </a:ln>
        </p:spPr>
      </p:pic>
      <p:sp>
        <p:nvSpPr>
          <p:cNvPr id="225" name="Google Shape;225;p2"/>
          <p:cNvSpPr txBox="1">
            <a:spLocks noGrp="1"/>
          </p:cNvSpPr>
          <p:nvPr>
            <p:ph type="body" idx="1"/>
          </p:nvPr>
        </p:nvSpPr>
        <p:spPr>
          <a:xfrm>
            <a:off x="7532950" y="2255492"/>
            <a:ext cx="4093878" cy="446061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600"/>
              <a:buChar char="🠶"/>
            </a:pPr>
            <a:r>
              <a:rPr lang="en-US" sz="1600" b="1"/>
              <a:t>Project Background:</a:t>
            </a:r>
            <a:endParaRPr/>
          </a:p>
          <a:p>
            <a:pPr marL="0" lvl="0" indent="0" algn="l" rtl="0">
              <a:lnSpc>
                <a:spcPct val="90000"/>
              </a:lnSpc>
              <a:spcBef>
                <a:spcPts val="1000"/>
              </a:spcBef>
              <a:spcAft>
                <a:spcPts val="0"/>
              </a:spcAft>
              <a:buSzPts val="1000"/>
              <a:buNone/>
            </a:pPr>
            <a:r>
              <a:rPr lang="en-US" sz="1000"/>
              <a:t>       </a:t>
            </a:r>
            <a:endParaRPr/>
          </a:p>
          <a:p>
            <a:pPr marL="0" lvl="0" indent="0" algn="l" rtl="0">
              <a:lnSpc>
                <a:spcPct val="90000"/>
              </a:lnSpc>
              <a:spcBef>
                <a:spcPts val="1000"/>
              </a:spcBef>
              <a:spcAft>
                <a:spcPts val="0"/>
              </a:spcAft>
              <a:buSzPts val="1200"/>
              <a:buNone/>
            </a:pPr>
            <a:r>
              <a:rPr lang="en-US" sz="1200"/>
              <a:t>     1) Why Smash Bro’s Ultimate.</a:t>
            </a:r>
            <a:endParaRPr/>
          </a:p>
          <a:p>
            <a:pPr marL="0" lvl="0" indent="0" algn="l" rtl="0">
              <a:lnSpc>
                <a:spcPct val="90000"/>
              </a:lnSpc>
              <a:spcBef>
                <a:spcPts val="1000"/>
              </a:spcBef>
              <a:spcAft>
                <a:spcPts val="0"/>
              </a:spcAft>
              <a:buSzPts val="1200"/>
              <a:buNone/>
            </a:pPr>
            <a:r>
              <a:rPr lang="en-US" sz="1200"/>
              <a:t>       </a:t>
            </a:r>
            <a:endParaRPr/>
          </a:p>
          <a:p>
            <a:pPr marL="0" lvl="0" indent="0" algn="l" rtl="0">
              <a:lnSpc>
                <a:spcPct val="90000"/>
              </a:lnSpc>
              <a:spcBef>
                <a:spcPts val="1000"/>
              </a:spcBef>
              <a:spcAft>
                <a:spcPts val="0"/>
              </a:spcAft>
              <a:buSzPts val="1200"/>
              <a:buNone/>
            </a:pPr>
            <a:r>
              <a:rPr lang="en-US" sz="1200"/>
              <a:t>      2) Design concept: Preface</a:t>
            </a:r>
            <a:endParaRPr/>
          </a:p>
          <a:p>
            <a:pPr marL="0" lvl="0" indent="0" algn="l" rtl="0">
              <a:lnSpc>
                <a:spcPct val="90000"/>
              </a:lnSpc>
              <a:spcBef>
                <a:spcPts val="1000"/>
              </a:spcBef>
              <a:spcAft>
                <a:spcPts val="0"/>
              </a:spcAft>
              <a:buSzPts val="1200"/>
              <a:buNone/>
            </a:pPr>
            <a:r>
              <a:rPr lang="en-US" sz="1200"/>
              <a:t>      </a:t>
            </a:r>
            <a:endParaRPr/>
          </a:p>
          <a:p>
            <a:pPr marL="0" lvl="0" indent="0" algn="l" rtl="0">
              <a:lnSpc>
                <a:spcPct val="90000"/>
              </a:lnSpc>
              <a:spcBef>
                <a:spcPts val="1000"/>
              </a:spcBef>
              <a:spcAft>
                <a:spcPts val="0"/>
              </a:spcAft>
              <a:buSzPts val="1200"/>
              <a:buNone/>
            </a:pPr>
            <a:r>
              <a:rPr lang="en-US" sz="1200"/>
              <a:t>      3) Logical Design</a:t>
            </a:r>
            <a:endParaRPr/>
          </a:p>
          <a:p>
            <a:pPr marL="0" lvl="0" indent="0" algn="l" rtl="0">
              <a:lnSpc>
                <a:spcPct val="90000"/>
              </a:lnSpc>
              <a:spcBef>
                <a:spcPts val="1000"/>
              </a:spcBef>
              <a:spcAft>
                <a:spcPts val="0"/>
              </a:spcAft>
              <a:buSzPts val="1200"/>
              <a:buNone/>
            </a:pPr>
            <a:r>
              <a:rPr lang="en-US" sz="1200"/>
              <a:t>     </a:t>
            </a:r>
            <a:endParaRPr/>
          </a:p>
          <a:p>
            <a:pPr marL="0" lvl="0" indent="0" algn="l" rtl="0">
              <a:lnSpc>
                <a:spcPct val="90000"/>
              </a:lnSpc>
              <a:spcBef>
                <a:spcPts val="1000"/>
              </a:spcBef>
              <a:spcAft>
                <a:spcPts val="0"/>
              </a:spcAft>
              <a:buSzPts val="1200"/>
              <a:buNone/>
            </a:pPr>
            <a:r>
              <a:rPr lang="en-US" sz="1200"/>
              <a:t>      4)Conceptual Front-End Use</a:t>
            </a:r>
            <a:endParaRPr/>
          </a:p>
          <a:p>
            <a:pPr marL="0" lvl="0" indent="0" algn="l" rtl="0">
              <a:lnSpc>
                <a:spcPct val="90000"/>
              </a:lnSpc>
              <a:spcBef>
                <a:spcPts val="1000"/>
              </a:spcBef>
              <a:spcAft>
                <a:spcPts val="0"/>
              </a:spcAft>
              <a:buSzPts val="1200"/>
              <a:buNone/>
            </a:pPr>
            <a:endParaRPr sz="1200"/>
          </a:p>
          <a:p>
            <a:pPr marL="0" lvl="0" indent="0" algn="l" rtl="0">
              <a:lnSpc>
                <a:spcPct val="90000"/>
              </a:lnSpc>
              <a:spcBef>
                <a:spcPts val="1000"/>
              </a:spcBef>
              <a:spcAft>
                <a:spcPts val="0"/>
              </a:spcAft>
              <a:buSzPts val="1200"/>
              <a:buNone/>
            </a:pPr>
            <a:r>
              <a:rPr lang="en-US" sz="1200"/>
              <a:t>      5)Challenges </a:t>
            </a:r>
            <a:endParaRPr/>
          </a:p>
          <a:p>
            <a:pPr marL="0" lvl="0" indent="0" algn="l" rtl="0">
              <a:lnSpc>
                <a:spcPct val="90000"/>
              </a:lnSpc>
              <a:spcBef>
                <a:spcPts val="1000"/>
              </a:spcBef>
              <a:spcAft>
                <a:spcPts val="0"/>
              </a:spcAft>
              <a:buSzPts val="1200"/>
              <a:buNone/>
            </a:pPr>
            <a:r>
              <a:rPr lang="en-US" sz="1200"/>
              <a:t>                        </a:t>
            </a:r>
            <a:endParaRPr/>
          </a:p>
          <a:p>
            <a:pPr marL="0" lvl="0" indent="0" algn="l" rtl="0">
              <a:lnSpc>
                <a:spcPct val="90000"/>
              </a:lnSpc>
              <a:spcBef>
                <a:spcPts val="1000"/>
              </a:spcBef>
              <a:spcAft>
                <a:spcPts val="0"/>
              </a:spcAft>
              <a:buSzPts val="1200"/>
              <a:buNone/>
            </a:pPr>
            <a:r>
              <a:rPr lang="en-US" sz="1200"/>
              <a:t>      6)Coded Samples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229"/>
        <p:cNvGrpSpPr/>
        <p:nvPr/>
      </p:nvGrpSpPr>
      <p:grpSpPr>
        <a:xfrm>
          <a:off x="0" y="0"/>
          <a:ext cx="0" cy="0"/>
          <a:chOff x="0" y="0"/>
          <a:chExt cx="0" cy="0"/>
        </a:xfrm>
      </p:grpSpPr>
      <p:pic>
        <p:nvPicPr>
          <p:cNvPr id="230" name="Google Shape;230;p3" descr="Image result for Smash bros pictures 1080p"/>
          <p:cNvPicPr preferRelativeResize="0"/>
          <p:nvPr/>
        </p:nvPicPr>
        <p:blipFill rotWithShape="1">
          <a:blip r:embed="rId3">
            <a:alphaModFix/>
          </a:blip>
          <a:srcRect t="9091" r="9091"/>
          <a:stretch/>
        </p:blipFill>
        <p:spPr>
          <a:xfrm>
            <a:off x="20" y="10"/>
            <a:ext cx="12191980" cy="6857990"/>
          </a:xfrm>
          <a:prstGeom prst="rect">
            <a:avLst/>
          </a:prstGeom>
          <a:noFill/>
          <a:ln>
            <a:noFill/>
          </a:ln>
        </p:spPr>
      </p:pic>
      <p:sp>
        <p:nvSpPr>
          <p:cNvPr id="231" name="Google Shape;231;p3"/>
          <p:cNvSpPr/>
          <p:nvPr/>
        </p:nvSpPr>
        <p:spPr>
          <a:xfrm>
            <a:off x="0" y="0"/>
            <a:ext cx="10391775" cy="6858000"/>
          </a:xfrm>
          <a:custGeom>
            <a:avLst/>
            <a:gdLst/>
            <a:ahLst/>
            <a:cxnLst/>
            <a:rect l="l" t="t" r="r" b="b"/>
            <a:pathLst>
              <a:path w="2184" h="1441" extrusionOk="0">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rgbClr val="1A1E0D">
              <a:alpha val="8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3"/>
          <p:cNvSpPr txBox="1">
            <a:spLocks noGrp="1"/>
          </p:cNvSpPr>
          <p:nvPr>
            <p:ph type="title"/>
          </p:nvPr>
        </p:nvSpPr>
        <p:spPr>
          <a:xfrm>
            <a:off x="541867" y="626533"/>
            <a:ext cx="7128933" cy="12784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EFFFF"/>
              </a:buClr>
              <a:buSzPts val="3200"/>
              <a:buFont typeface="Century Gothic"/>
              <a:buNone/>
            </a:pPr>
            <a:r>
              <a:rPr lang="en-US" sz="3200">
                <a:solidFill>
                  <a:srgbClr val="FEFFFF"/>
                </a:solidFill>
              </a:rPr>
              <a:t>Why Super Smash Bro’s Ultimate</a:t>
            </a:r>
            <a:endParaRPr/>
          </a:p>
        </p:txBody>
      </p:sp>
      <p:sp>
        <p:nvSpPr>
          <p:cNvPr id="233" name="Google Shape;233;p3"/>
          <p:cNvSpPr txBox="1">
            <a:spLocks noGrp="1"/>
          </p:cNvSpPr>
          <p:nvPr>
            <p:ph type="body" idx="1"/>
          </p:nvPr>
        </p:nvSpPr>
        <p:spPr>
          <a:xfrm>
            <a:off x="541868" y="2133599"/>
            <a:ext cx="7493000" cy="3809999"/>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500"/>
              <a:buChar char="🠶"/>
            </a:pPr>
            <a:r>
              <a:rPr lang="en-US" sz="1500">
                <a:solidFill>
                  <a:srgbClr val="FEFFFF"/>
                </a:solidFill>
              </a:rPr>
              <a:t>The game is known to be competitive and has skyrocket in popularity with Esports fans around the world since its first competitions started in 2002</a:t>
            </a:r>
            <a:endParaRPr/>
          </a:p>
          <a:p>
            <a:pPr marL="342900" lvl="0" indent="-342900" algn="l" rtl="0">
              <a:lnSpc>
                <a:spcPct val="90000"/>
              </a:lnSpc>
              <a:spcBef>
                <a:spcPts val="1000"/>
              </a:spcBef>
              <a:spcAft>
                <a:spcPts val="0"/>
              </a:spcAft>
              <a:buSzPts val="1500"/>
              <a:buChar char="🠶"/>
            </a:pPr>
            <a:r>
              <a:rPr lang="en-US" sz="1500">
                <a:solidFill>
                  <a:srgbClr val="FEFFFF"/>
                </a:solidFill>
              </a:rPr>
              <a:t>This boom in popularity started a trend of websites with Tier List for the purpose of helping others enter the competitive scene or just learn how to counter characters when playing with friends  </a:t>
            </a:r>
            <a:endParaRPr/>
          </a:p>
          <a:p>
            <a:pPr marL="342900" lvl="0" indent="-342900" algn="l" rtl="0">
              <a:lnSpc>
                <a:spcPct val="90000"/>
              </a:lnSpc>
              <a:spcBef>
                <a:spcPts val="1000"/>
              </a:spcBef>
              <a:spcAft>
                <a:spcPts val="0"/>
              </a:spcAft>
              <a:buSzPts val="1500"/>
              <a:buChar char="🠶"/>
            </a:pPr>
            <a:r>
              <a:rPr lang="en-US" sz="1500">
                <a:solidFill>
                  <a:srgbClr val="FEFFFF"/>
                </a:solidFill>
              </a:rPr>
              <a:t>We ourselves as a team are either Esports fans or competitive player and felt it would be a good fit to help others enjoy and understand the competitive scene.</a:t>
            </a:r>
            <a:endParaRPr/>
          </a:p>
          <a:p>
            <a:pPr marL="342900" lvl="0" indent="-342900" algn="l" rtl="0">
              <a:lnSpc>
                <a:spcPct val="90000"/>
              </a:lnSpc>
              <a:spcBef>
                <a:spcPts val="1000"/>
              </a:spcBef>
              <a:spcAft>
                <a:spcPts val="0"/>
              </a:spcAft>
              <a:buSzPts val="1500"/>
              <a:buChar char="🠶"/>
            </a:pPr>
            <a:r>
              <a:rPr lang="en-US" sz="1500">
                <a:solidFill>
                  <a:srgbClr val="FEFFFF"/>
                </a:solidFill>
              </a:rPr>
              <a:t>What we saw was that most current websites that provide a tier list for the game lacked key functions:</a:t>
            </a:r>
            <a:endParaRPr/>
          </a:p>
          <a:p>
            <a:pPr marL="0" lvl="0" indent="0" algn="l" rtl="0">
              <a:lnSpc>
                <a:spcPct val="90000"/>
              </a:lnSpc>
              <a:spcBef>
                <a:spcPts val="1000"/>
              </a:spcBef>
              <a:spcAft>
                <a:spcPts val="0"/>
              </a:spcAft>
              <a:buSzPts val="1500"/>
              <a:buNone/>
            </a:pPr>
            <a:r>
              <a:rPr lang="en-US" sz="1500">
                <a:solidFill>
                  <a:srgbClr val="FEFFFF"/>
                </a:solidFill>
              </a:rPr>
              <a:t>        -basic character information</a:t>
            </a:r>
            <a:endParaRPr/>
          </a:p>
          <a:p>
            <a:pPr marL="0" lvl="0" indent="0" algn="l" rtl="0">
              <a:lnSpc>
                <a:spcPct val="90000"/>
              </a:lnSpc>
              <a:spcBef>
                <a:spcPts val="1000"/>
              </a:spcBef>
              <a:spcAft>
                <a:spcPts val="0"/>
              </a:spcAft>
              <a:buSzPts val="1500"/>
              <a:buNone/>
            </a:pPr>
            <a:r>
              <a:rPr lang="en-US" sz="1500">
                <a:solidFill>
                  <a:srgbClr val="FEFFFF"/>
                </a:solidFill>
              </a:rPr>
              <a:t>        -social sharing of tier list</a:t>
            </a:r>
            <a:endParaRPr/>
          </a:p>
          <a:p>
            <a:pPr marL="0" lvl="0" indent="0" algn="l" rtl="0">
              <a:lnSpc>
                <a:spcPct val="90000"/>
              </a:lnSpc>
              <a:spcBef>
                <a:spcPts val="1000"/>
              </a:spcBef>
              <a:spcAft>
                <a:spcPts val="0"/>
              </a:spcAft>
              <a:buSzPts val="1500"/>
              <a:buNone/>
            </a:pPr>
            <a:r>
              <a:rPr lang="en-US" sz="1500">
                <a:solidFill>
                  <a:srgbClr val="FEFFFF"/>
                </a:solidFill>
              </a:rPr>
              <a:t>       -Meta updates (Patch updates to keep game competitive)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Conceptual Design: Preface</a:t>
            </a:r>
            <a:endParaRPr/>
          </a:p>
        </p:txBody>
      </p:sp>
      <p:sp>
        <p:nvSpPr>
          <p:cNvPr id="239" name="Google Shape;239;p4"/>
          <p:cNvSpPr txBox="1">
            <a:spLocks noGrp="1"/>
          </p:cNvSpPr>
          <p:nvPr>
            <p:ph type="body" idx="1"/>
          </p:nvPr>
        </p:nvSpPr>
        <p:spPr>
          <a:xfrm>
            <a:off x="906326" y="2026596"/>
            <a:ext cx="9843449" cy="4207294"/>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None/>
            </a:pPr>
            <a:endParaRPr/>
          </a:p>
          <a:p>
            <a:pPr marL="342900" lvl="0" indent="-342900" algn="l" rtl="0">
              <a:spcBef>
                <a:spcPts val="1000"/>
              </a:spcBef>
              <a:spcAft>
                <a:spcPts val="0"/>
              </a:spcAft>
              <a:buSzPts val="1800"/>
              <a:buChar char="🠶"/>
            </a:pPr>
            <a:r>
              <a:rPr lang="en-US"/>
              <a:t>For our project to work we had to determine what our entities would be and how they would be related with each other.</a:t>
            </a:r>
            <a:endParaRPr/>
          </a:p>
          <a:p>
            <a:pPr marL="342900" lvl="0" indent="-342900" algn="l" rtl="0">
              <a:spcBef>
                <a:spcPts val="1000"/>
              </a:spcBef>
              <a:spcAft>
                <a:spcPts val="0"/>
              </a:spcAft>
              <a:buSzPts val="1800"/>
              <a:buChar char="🠶"/>
            </a:pPr>
            <a:r>
              <a:rPr lang="en-US"/>
              <a:t>Our First attempt we had a total of 9 tables</a:t>
            </a:r>
            <a:endParaRPr/>
          </a:p>
          <a:p>
            <a:pPr marL="342900" lvl="0" indent="-342900" algn="l" rtl="0">
              <a:spcBef>
                <a:spcPts val="1000"/>
              </a:spcBef>
              <a:spcAft>
                <a:spcPts val="0"/>
              </a:spcAft>
              <a:buSzPts val="1800"/>
              <a:buChar char="🠶"/>
            </a:pPr>
            <a:r>
              <a:rPr lang="en-US"/>
              <a:t>With in those 9 tables we hade 65 Entities </a:t>
            </a:r>
            <a:endParaRPr/>
          </a:p>
          <a:p>
            <a:pPr marL="342900" lvl="0" indent="-342900" algn="l" rtl="0">
              <a:spcBef>
                <a:spcPts val="1000"/>
              </a:spcBef>
              <a:spcAft>
                <a:spcPts val="0"/>
              </a:spcAft>
              <a:buSzPts val="1800"/>
              <a:buChar char="🠶"/>
            </a:pPr>
            <a:r>
              <a:rPr lang="en-US"/>
              <a:t>2 tables where 2 total dependencies </a:t>
            </a:r>
            <a:endParaRPr/>
          </a:p>
          <a:p>
            <a:pPr marL="342900" lvl="0" indent="-342900" algn="l" rtl="0">
              <a:spcBef>
                <a:spcPts val="1000"/>
              </a:spcBef>
              <a:spcAft>
                <a:spcPts val="0"/>
              </a:spcAft>
              <a:buSzPts val="1800"/>
              <a:buChar char="🠶"/>
            </a:pPr>
            <a:r>
              <a:rPr lang="en-US"/>
              <a:t>Out of the 65 entitles We had 5 Primary Keys with no foreign keys </a:t>
            </a:r>
            <a:endParaRPr/>
          </a:p>
          <a:p>
            <a:pPr marL="342900" lvl="0" indent="-342900" algn="l" rtl="0">
              <a:spcBef>
                <a:spcPts val="1000"/>
              </a:spcBef>
              <a:spcAft>
                <a:spcPts val="0"/>
              </a:spcAft>
              <a:buSzPts val="1800"/>
              <a:buChar char="🠶"/>
            </a:pPr>
            <a:r>
              <a:rPr lang="en-US"/>
              <a:t>At this time the logical design had not been done so we expected an increase of tables and foreign keys.    </a:t>
            </a: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a:p>
            <a:pPr marL="342900" lvl="0" indent="-228600" algn="l" rtl="0">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A19D8F"/>
            </a:gs>
            <a:gs pos="100000">
              <a:srgbClr val="746B4D"/>
            </a:gs>
          </a:gsLst>
          <a:path path="circle">
            <a:fillToRect r="100000" b="100000"/>
          </a:path>
          <a:tileRect l="-100000" t="-100000"/>
        </a:gradFill>
        <a:effectLst/>
      </p:bgPr>
    </p:bg>
    <p:spTree>
      <p:nvGrpSpPr>
        <p:cNvPr id="1" name="Shape 243"/>
        <p:cNvGrpSpPr/>
        <p:nvPr/>
      </p:nvGrpSpPr>
      <p:grpSpPr>
        <a:xfrm>
          <a:off x="0" y="0"/>
          <a:ext cx="0" cy="0"/>
          <a:chOff x="0" y="0"/>
          <a:chExt cx="0" cy="0"/>
        </a:xfrm>
      </p:grpSpPr>
      <p:sp>
        <p:nvSpPr>
          <p:cNvPr id="244" name="Google Shape;244;p5"/>
          <p:cNvSpPr/>
          <p:nvPr/>
        </p:nvSpPr>
        <p:spPr>
          <a:xfrm>
            <a:off x="0" y="-786"/>
            <a:ext cx="4619543" cy="6854038"/>
          </a:xfrm>
          <a:prstGeom prst="rect">
            <a:avLst/>
          </a:prstGeom>
          <a:solidFill>
            <a:srgbClr val="1A1E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45" name="Google Shape;245;p5"/>
          <p:cNvSpPr txBox="1">
            <a:spLocks noGrp="1"/>
          </p:cNvSpPr>
          <p:nvPr>
            <p:ph type="title"/>
          </p:nvPr>
        </p:nvSpPr>
        <p:spPr>
          <a:xfrm>
            <a:off x="0" y="202534"/>
            <a:ext cx="11083159" cy="12598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EFEFE"/>
              </a:buClr>
              <a:buSzPts val="3600"/>
              <a:buFont typeface="Century Gothic"/>
              <a:buNone/>
            </a:pPr>
            <a:r>
              <a:rPr lang="en-US"/>
              <a:t>Conceptual Design: Preface continued </a:t>
            </a:r>
            <a:endParaRPr/>
          </a:p>
        </p:txBody>
      </p:sp>
      <p:sp>
        <p:nvSpPr>
          <p:cNvPr id="246" name="Google Shape;246;p5"/>
          <p:cNvSpPr txBox="1">
            <a:spLocks noGrp="1"/>
          </p:cNvSpPr>
          <p:nvPr>
            <p:ph type="body" idx="1"/>
          </p:nvPr>
        </p:nvSpPr>
        <p:spPr>
          <a:xfrm>
            <a:off x="649225" y="2133600"/>
            <a:ext cx="3650278" cy="375925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Our initial thoughts  for the conceptual design:</a:t>
            </a:r>
            <a:endParaRPr/>
          </a:p>
          <a:p>
            <a:pPr marL="0" lvl="0" indent="0" algn="l" rtl="0">
              <a:spcBef>
                <a:spcPts val="1000"/>
              </a:spcBef>
              <a:spcAft>
                <a:spcPts val="0"/>
              </a:spcAft>
              <a:buSzPts val="1800"/>
              <a:buNone/>
            </a:pPr>
            <a:r>
              <a:rPr lang="en-US"/>
              <a:t>       -  </a:t>
            </a:r>
            <a:endParaRPr/>
          </a:p>
        </p:txBody>
      </p:sp>
      <p:pic>
        <p:nvPicPr>
          <p:cNvPr id="247" name="Google Shape;247;p5" descr="A close up of a map&#10;&#10;Description automatically generated"/>
          <p:cNvPicPr preferRelativeResize="0"/>
          <p:nvPr/>
        </p:nvPicPr>
        <p:blipFill rotWithShape="1">
          <a:blip r:embed="rId3">
            <a:alphaModFix/>
          </a:blip>
          <a:srcRect/>
          <a:stretch/>
        </p:blipFill>
        <p:spPr>
          <a:xfrm>
            <a:off x="0" y="965148"/>
            <a:ext cx="12192000" cy="59769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
          <p:cNvSpPr txBox="1">
            <a:spLocks noGrp="1"/>
          </p:cNvSpPr>
          <p:nvPr>
            <p:ph type="title"/>
          </p:nvPr>
        </p:nvSpPr>
        <p:spPr>
          <a:xfrm>
            <a:off x="1702676" y="624110"/>
            <a:ext cx="980193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Logical Design: </a:t>
            </a:r>
            <a:br>
              <a:rPr lang="en-US"/>
            </a:br>
            <a:endParaRPr/>
          </a:p>
        </p:txBody>
      </p:sp>
      <p:sp>
        <p:nvSpPr>
          <p:cNvPr id="253" name="Google Shape;253;p6"/>
          <p:cNvSpPr txBox="1">
            <a:spLocks noGrp="1"/>
          </p:cNvSpPr>
          <p:nvPr>
            <p:ph type="body" idx="1"/>
          </p:nvPr>
        </p:nvSpPr>
        <p:spPr>
          <a:xfrm>
            <a:off x="882869" y="2133600"/>
            <a:ext cx="9616965" cy="410029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During this phase we:</a:t>
            </a:r>
            <a:endParaRPr/>
          </a:p>
          <a:p>
            <a:pPr marL="0" lvl="0" indent="0" algn="l" rtl="0">
              <a:spcBef>
                <a:spcPts val="1000"/>
              </a:spcBef>
              <a:spcAft>
                <a:spcPts val="0"/>
              </a:spcAft>
              <a:buSzPts val="1800"/>
              <a:buNone/>
            </a:pPr>
            <a:r>
              <a:rPr lang="en-US"/>
              <a:t>          - Looked back at our first attempt on the conceptual design for improvements 	     to our initial submission </a:t>
            </a:r>
            <a:endParaRPr/>
          </a:p>
          <a:p>
            <a:pPr marL="0" lvl="0" indent="0" algn="l" rtl="0">
              <a:spcBef>
                <a:spcPts val="1000"/>
              </a:spcBef>
              <a:spcAft>
                <a:spcPts val="0"/>
              </a:spcAft>
              <a:buSzPts val="1800"/>
              <a:buNone/>
            </a:pPr>
            <a:r>
              <a:rPr lang="en-US"/>
              <a:t>          - We looked at the Function dependencies to make sure we didn’t miss any 		     relationships </a:t>
            </a:r>
            <a:endParaRPr/>
          </a:p>
          <a:p>
            <a:pPr marL="0" lvl="0" indent="0" algn="l" rtl="0">
              <a:spcBef>
                <a:spcPts val="1000"/>
              </a:spcBef>
              <a:spcAft>
                <a:spcPts val="0"/>
              </a:spcAft>
              <a:buSzPts val="1800"/>
              <a:buNone/>
            </a:pPr>
            <a:r>
              <a:rPr lang="en-US"/>
              <a:t>	   - We made sure our relational schema is in Boyce-Codd Normal Form (BCNF),    	     which means that all redundancy based on functional dependency has 	   	     been removed.</a:t>
            </a:r>
            <a:endParaRPr/>
          </a:p>
          <a:p>
            <a:pPr marL="0" lvl="0" indent="0" algn="l" rtl="0">
              <a:spcBef>
                <a:spcPts val="1000"/>
              </a:spcBef>
              <a:spcAft>
                <a:spcPts val="0"/>
              </a:spcAft>
              <a:buSzPts val="1800"/>
              <a:buNone/>
            </a:pPr>
            <a:r>
              <a:rPr lang="en-US"/>
              <a:t>           - Made Final revisions to our conceptual design and made an Enhanced ER 		      Diagram  to show how it all ties in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Examples: ERD</a:t>
            </a:r>
            <a:endParaRPr/>
          </a:p>
        </p:txBody>
      </p:sp>
      <p:pic>
        <p:nvPicPr>
          <p:cNvPr id="259" name="Google Shape;259;p7"/>
          <p:cNvPicPr preferRelativeResize="0"/>
          <p:nvPr/>
        </p:nvPicPr>
        <p:blipFill>
          <a:blip r:embed="rId3">
            <a:alphaModFix/>
          </a:blip>
          <a:stretch>
            <a:fillRect/>
          </a:stretch>
        </p:blipFill>
        <p:spPr>
          <a:xfrm>
            <a:off x="0" y="1143000"/>
            <a:ext cx="12191998" cy="571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a:spLocks noGrp="1"/>
          </p:cNvSpPr>
          <p:nvPr>
            <p:ph type="title"/>
          </p:nvPr>
        </p:nvSpPr>
        <p:spPr>
          <a:xfrm>
            <a:off x="2539334" y="4412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Conceptual Front-End Use:</a:t>
            </a:r>
            <a:br>
              <a:rPr lang="en-US"/>
            </a:br>
            <a:endParaRPr/>
          </a:p>
        </p:txBody>
      </p:sp>
      <p:sp>
        <p:nvSpPr>
          <p:cNvPr id="265" name="Google Shape;265;p9"/>
          <p:cNvSpPr txBox="1">
            <a:spLocks noGrp="1"/>
          </p:cNvSpPr>
          <p:nvPr>
            <p:ph type="body" idx="1"/>
          </p:nvPr>
        </p:nvSpPr>
        <p:spPr>
          <a:xfrm>
            <a:off x="740979" y="1387366"/>
            <a:ext cx="10763633" cy="5265682"/>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SzPts val="1530"/>
              <a:buChar char="🠶"/>
            </a:pPr>
            <a:r>
              <a:rPr lang="en-US" sz="1530"/>
              <a:t>Our Web site will run php commands that will allow the front end to access the backend database once a user is logged in to keep track of:</a:t>
            </a:r>
            <a:endParaRPr/>
          </a:p>
          <a:p>
            <a:pPr marL="0" lvl="0" indent="0" algn="l" rtl="0">
              <a:lnSpc>
                <a:spcPct val="80000"/>
              </a:lnSpc>
              <a:spcBef>
                <a:spcPts val="1000"/>
              </a:spcBef>
              <a:spcAft>
                <a:spcPts val="0"/>
              </a:spcAft>
              <a:buSzPts val="1530"/>
              <a:buNone/>
            </a:pPr>
            <a:r>
              <a:rPr lang="en-US" sz="1530"/>
              <a:t>            - Comments</a:t>
            </a:r>
            <a:endParaRPr/>
          </a:p>
          <a:p>
            <a:pPr marL="0" lvl="0" indent="0" algn="l" rtl="0">
              <a:lnSpc>
                <a:spcPct val="80000"/>
              </a:lnSpc>
              <a:spcBef>
                <a:spcPts val="1000"/>
              </a:spcBef>
              <a:spcAft>
                <a:spcPts val="0"/>
              </a:spcAft>
              <a:buSzPts val="1530"/>
              <a:buNone/>
            </a:pPr>
            <a:r>
              <a:rPr lang="en-US" sz="1530"/>
              <a:t>			∙ All users can comment on any tier list, but not no one user can delete any other  		                 			  user’s comments or keep track of other comments apart from theirs </a:t>
            </a:r>
            <a:endParaRPr/>
          </a:p>
          <a:p>
            <a:pPr marL="0" lvl="0" indent="0" algn="l" rtl="0">
              <a:lnSpc>
                <a:spcPct val="80000"/>
              </a:lnSpc>
              <a:spcBef>
                <a:spcPts val="1000"/>
              </a:spcBef>
              <a:spcAft>
                <a:spcPts val="0"/>
              </a:spcAft>
              <a:buSzPts val="1530"/>
              <a:buNone/>
            </a:pPr>
            <a:r>
              <a:rPr lang="en-US" sz="1530"/>
              <a:t>            - Tier list</a:t>
            </a:r>
            <a:endParaRPr/>
          </a:p>
          <a:p>
            <a:pPr marL="0" lvl="0" indent="0" algn="l" rtl="0">
              <a:lnSpc>
                <a:spcPct val="80000"/>
              </a:lnSpc>
              <a:spcBef>
                <a:spcPts val="1000"/>
              </a:spcBef>
              <a:spcAft>
                <a:spcPts val="0"/>
              </a:spcAft>
              <a:buSzPts val="1530"/>
              <a:buNone/>
            </a:pPr>
            <a:r>
              <a:rPr lang="en-US" sz="1530"/>
              <a:t>			∙ will be linked to the primary key: username </a:t>
            </a:r>
            <a:endParaRPr/>
          </a:p>
          <a:p>
            <a:pPr marL="0" lvl="0" indent="0" algn="l" rtl="0">
              <a:lnSpc>
                <a:spcPct val="80000"/>
              </a:lnSpc>
              <a:spcBef>
                <a:spcPts val="1000"/>
              </a:spcBef>
              <a:spcAft>
                <a:spcPts val="0"/>
              </a:spcAft>
              <a:buSzPts val="1530"/>
              <a:buNone/>
            </a:pPr>
            <a:r>
              <a:rPr lang="en-US" sz="1530"/>
              <a:t>                         ∙  this will make keeping track of tier list much easier than having a designated 			                  			  table do the sorting and management of tear list </a:t>
            </a:r>
            <a:endParaRPr/>
          </a:p>
          <a:p>
            <a:pPr marL="0" lvl="0" indent="0" algn="l" rtl="0">
              <a:lnSpc>
                <a:spcPct val="80000"/>
              </a:lnSpc>
              <a:spcBef>
                <a:spcPts val="1000"/>
              </a:spcBef>
              <a:spcAft>
                <a:spcPts val="0"/>
              </a:spcAft>
              <a:buSzPts val="1530"/>
              <a:buNone/>
            </a:pPr>
            <a:r>
              <a:rPr lang="en-US" sz="1530"/>
              <a:t>			∙ having front end handle modifying tier list will allow for reuse of rank list values </a:t>
            </a:r>
            <a:endParaRPr sz="1530"/>
          </a:p>
          <a:p>
            <a:pPr marL="0" lvl="0" indent="0" algn="l" rtl="0">
              <a:lnSpc>
                <a:spcPct val="80000"/>
              </a:lnSpc>
              <a:spcBef>
                <a:spcPts val="1000"/>
              </a:spcBef>
              <a:spcAft>
                <a:spcPts val="0"/>
              </a:spcAft>
              <a:buSzPts val="1530"/>
              <a:buNone/>
            </a:pPr>
            <a:endParaRPr sz="1530"/>
          </a:p>
          <a:p>
            <a:pPr marL="0" lvl="0" indent="0" algn="l" rtl="0">
              <a:lnSpc>
                <a:spcPct val="80000"/>
              </a:lnSpc>
              <a:spcBef>
                <a:spcPts val="1000"/>
              </a:spcBef>
              <a:spcAft>
                <a:spcPts val="0"/>
              </a:spcAft>
              <a:buSzPts val="1530"/>
              <a:buNone/>
            </a:pPr>
            <a:r>
              <a:rPr lang="en-US" sz="1530"/>
              <a:t>            - search queries:</a:t>
            </a:r>
            <a:endParaRPr/>
          </a:p>
          <a:p>
            <a:pPr marL="0" lvl="0" indent="0" algn="l" rtl="0">
              <a:lnSpc>
                <a:spcPct val="80000"/>
              </a:lnSpc>
              <a:spcBef>
                <a:spcPts val="1000"/>
              </a:spcBef>
              <a:spcAft>
                <a:spcPts val="0"/>
              </a:spcAft>
              <a:buSzPts val="1530"/>
              <a:buNone/>
            </a:pPr>
            <a:r>
              <a:rPr lang="en-US" sz="1530"/>
              <a:t>                       	∙ users will be able to track tier list by other users they follow, search my character         			            		           rank in a list, search by character name, search character bio</a:t>
            </a:r>
            <a:endParaRPr/>
          </a:p>
          <a:p>
            <a:pPr marL="0" lvl="0" indent="0" algn="l" rtl="0">
              <a:lnSpc>
                <a:spcPct val="80000"/>
              </a:lnSpc>
              <a:spcBef>
                <a:spcPts val="1000"/>
              </a:spcBef>
              <a:spcAft>
                <a:spcPts val="0"/>
              </a:spcAft>
              <a:buSzPts val="1530"/>
              <a:buNone/>
            </a:pPr>
            <a:endParaRPr/>
          </a:p>
          <a:p>
            <a:pPr marL="0" lvl="0" indent="0" algn="l" rtl="0">
              <a:lnSpc>
                <a:spcPct val="80000"/>
              </a:lnSpc>
              <a:spcBef>
                <a:spcPts val="1000"/>
              </a:spcBef>
              <a:spcAft>
                <a:spcPts val="0"/>
              </a:spcAft>
              <a:buSzPts val="1530"/>
              <a:buNone/>
            </a:pPr>
            <a:r>
              <a:rPr lang="en-US" sz="1530"/>
              <a:t>	    - Followers and followings</a:t>
            </a:r>
            <a:endParaRPr/>
          </a:p>
          <a:p>
            <a:pPr marL="0" lvl="0" indent="0" algn="l" rtl="0">
              <a:lnSpc>
                <a:spcPct val="80000"/>
              </a:lnSpc>
              <a:spcBef>
                <a:spcPts val="1000"/>
              </a:spcBef>
              <a:spcAft>
                <a:spcPts val="0"/>
              </a:spcAft>
              <a:buSzPts val="1530"/>
              <a:buNone/>
            </a:pPr>
            <a:r>
              <a:rPr lang="en-US" sz="1530"/>
              <a:t>                        ∙ user will be able to interact with each other by accessing the back end to following each others 				content, profile, tier list, and comment on other user tier list. 				 </a:t>
            </a:r>
            <a:endParaRPr/>
          </a:p>
          <a:p>
            <a:pPr marL="0" lvl="0" indent="0" algn="l" rtl="0">
              <a:lnSpc>
                <a:spcPct val="80000"/>
              </a:lnSpc>
              <a:spcBef>
                <a:spcPts val="1000"/>
              </a:spcBef>
              <a:spcAft>
                <a:spcPts val="0"/>
              </a:spcAft>
              <a:buSzPts val="1530"/>
              <a:buNone/>
            </a:pPr>
            <a:r>
              <a:rPr lang="en-US" sz="153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Challenges:</a:t>
            </a:r>
            <a:endParaRPr/>
          </a:p>
        </p:txBody>
      </p:sp>
      <p:sp>
        <p:nvSpPr>
          <p:cNvPr id="271" name="Google Shape;271;p10"/>
          <p:cNvSpPr txBox="1">
            <a:spLocks noGrp="1"/>
          </p:cNvSpPr>
          <p:nvPr>
            <p:ph type="body" idx="1"/>
          </p:nvPr>
        </p:nvSpPr>
        <p:spPr>
          <a:xfrm>
            <a:off x="787513" y="1513115"/>
            <a:ext cx="11093100" cy="51816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US"/>
              <a:t>Triggers were one of the most challenging parts of the project that we had to work with</a:t>
            </a:r>
            <a:endParaRPr/>
          </a:p>
          <a:p>
            <a:pPr marL="0" lvl="0" indent="0" algn="l" rtl="0">
              <a:spcBef>
                <a:spcPts val="0"/>
              </a:spcBef>
              <a:spcAft>
                <a:spcPts val="0"/>
              </a:spcAft>
              <a:buNone/>
            </a:pPr>
            <a:r>
              <a:rPr lang="en-US"/>
              <a:t>       as we found out that you can’t change a table using a trigger</a:t>
            </a:r>
            <a:endParaRPr/>
          </a:p>
          <a:p>
            <a:pPr marL="457200" lvl="0" indent="0" algn="l" rtl="0">
              <a:spcBef>
                <a:spcPts val="0"/>
              </a:spcBef>
              <a:spcAft>
                <a:spcPts val="0"/>
              </a:spcAft>
              <a:buNone/>
            </a:pPr>
            <a:r>
              <a:rPr lang="en-US"/>
              <a:t>       - We overcame this creating new seperate table that we could update. </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With different schedules and other group project we had to find time to work as a group</a:t>
            </a:r>
            <a:endParaRPr/>
          </a:p>
          <a:p>
            <a:pPr marL="914400" lvl="0" indent="0" algn="l" rtl="0">
              <a:spcBef>
                <a:spcPts val="0"/>
              </a:spcBef>
              <a:spcAft>
                <a:spcPts val="0"/>
              </a:spcAft>
              <a:buNone/>
            </a:pPr>
            <a:r>
              <a:rPr lang="en-US"/>
              <a:t>- For the most part all member had availability at some point during the weekends and that was the time we were most productive. </a:t>
            </a:r>
            <a:endParaRPr/>
          </a:p>
          <a:p>
            <a:pPr marL="914400" lvl="0" indent="0" algn="l" rtl="0">
              <a:spcBef>
                <a:spcPts val="0"/>
              </a:spcBef>
              <a:spcAft>
                <a:spcPts val="0"/>
              </a:spcAft>
              <a:buNone/>
            </a:pPr>
            <a:endParaRPr/>
          </a:p>
          <a:p>
            <a:pPr marL="457200" lvl="0" indent="-342900" algn="l" rtl="0">
              <a:spcBef>
                <a:spcPts val="0"/>
              </a:spcBef>
              <a:spcAft>
                <a:spcPts val="0"/>
              </a:spcAft>
              <a:buSzPts val="1800"/>
              <a:buChar char="🠶"/>
            </a:pPr>
            <a:r>
              <a:rPr lang="en-US"/>
              <a:t>We had to look at some extra SQL syntax terms that were not covered in class to make our code work as well as spend extra time on syntax that was briefly discussed such as constraints and triggers </a:t>
            </a:r>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72</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Noto Sans Symbols</vt:lpstr>
      <vt:lpstr>Arial</vt:lpstr>
      <vt:lpstr>Century Gothic</vt:lpstr>
      <vt:lpstr>Wisp</vt:lpstr>
      <vt:lpstr>Wisp</vt:lpstr>
      <vt:lpstr>Group 10:  Final Project Presentation</vt:lpstr>
      <vt:lpstr> Topic Chosen:  Smash Bro’s Ultimate Tier List</vt:lpstr>
      <vt:lpstr>Why Super Smash Bro’s Ultimate</vt:lpstr>
      <vt:lpstr>Conceptual Design: Preface</vt:lpstr>
      <vt:lpstr>Conceptual Design: Preface continued </vt:lpstr>
      <vt:lpstr>Logical Design:  </vt:lpstr>
      <vt:lpstr>Examples: ERD</vt:lpstr>
      <vt:lpstr>Conceptual Front-End Use: </vt:lpstr>
      <vt:lpstr>Challenges: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  Final Project Presentation</dc:title>
  <dc:creator>Ivan Calderon</dc:creator>
  <cp:lastModifiedBy>Ivan</cp:lastModifiedBy>
  <cp:revision>1</cp:revision>
  <dcterms:created xsi:type="dcterms:W3CDTF">2020-03-18T23:20:40Z</dcterms:created>
  <dcterms:modified xsi:type="dcterms:W3CDTF">2021-12-15T21:35:56Z</dcterms:modified>
</cp:coreProperties>
</file>