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8824-4280-4E06-B075-3B274E2F6359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47C83-C354-4856-86E3-5D9A994BED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3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7C83-C354-4856-86E3-5D9A994BEDE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73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32C55-E097-B7D9-601A-9AC7B718B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23C74C-F43A-D5C3-113E-C6DEAAD89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8A21D-EBC3-D7A1-0885-3E680389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23-230B-4617-A567-C129EA9FDC20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BA4BF-E914-3189-5114-494975FA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91B3F3-7C53-7B8A-4ABF-CC75821B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DF6-8956-4DAA-A010-5152431BA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9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09C73-518A-E2C0-A7AF-4F6F82A7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F561FD-D81F-5A8F-F18A-C3985C92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712448-094A-A33E-359B-727E2B8F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23-230B-4617-A567-C129EA9FDC20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7E5D8B-14E6-B3FA-BC5D-793C3D09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33A1F7-08C3-4D2C-D0C9-AE870840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DF6-8956-4DAA-A010-5152431BA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70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EB2AE0-FF8F-01A5-5DF0-A4268D60E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C3B0C9-7669-A633-405E-228CFBF40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94D3F-9FD8-E18D-B253-5622337F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23-230B-4617-A567-C129EA9FDC20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360894-7C88-2381-F207-A03C021F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26FD3-585A-1023-F3EA-4F292965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DF6-8956-4DAA-A010-5152431BA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47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2E917-CCB9-4A57-993B-2A9F7CF8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B3DCC7-B622-3A5A-66D0-31F5A35F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037272-2B10-0B2B-53F7-95D410BF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23-230B-4617-A567-C129EA9FDC20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A7C20C-1E20-294C-F363-20B30FE7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5CFC2-E72A-DE3F-B79D-12EE4C46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DF6-8956-4DAA-A010-5152431BA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49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93109-FD02-1D36-8372-12C485B4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7F09CD-25C5-7F98-0305-1844431BD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A216BE-E90E-B2FC-43D0-F7934F61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23-230B-4617-A567-C129EA9FDC20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F531D0-05C1-43D8-8718-45D8872C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4F122C-FBB1-9BF3-81BF-ADA49AB4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DF6-8956-4DAA-A010-5152431BA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0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1321C-25A8-353B-41E4-295463E1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67F52-981C-4D91-06E4-E3B61623D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9F1224-CAA3-1071-2E39-A5AF2517F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9FA89F-7376-E7F5-2A15-45350DE0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23-230B-4617-A567-C129EA9FDC20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F007D8-FDD5-0C80-4F48-D8061F1D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4F65FB-8F62-7C39-6BA8-AC24FDB0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DF6-8956-4DAA-A010-5152431BA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00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BAB0E-240A-860B-E550-51438F95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DD6B5E-BF75-75F0-7E23-93396F496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5219D7-08FC-EB5D-33E0-19EDF2A34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1D36D8-C8D4-9B6F-A8FD-F6BA50451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46B16F-62DA-6319-9AB5-4FC99BDB3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04A847-817E-F58C-0AAF-B31AECD4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23-230B-4617-A567-C129EA9FDC20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B0153A-3B56-24FA-81A6-051EBC5E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EC8920-5ECE-A1A0-3127-78A2003E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DF6-8956-4DAA-A010-5152431BA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5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A65DE-E15C-4168-D5BB-407D9D7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D521FF-0D66-B6F8-CD77-25BBD388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23-230B-4617-A567-C129EA9FDC20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1A1E25-BDCC-0640-EE90-26FBA0E6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796F30-2501-CE74-AC36-80141BF8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DF6-8956-4DAA-A010-5152431BA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18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FADBB0-D127-DA90-DC23-5D8E3040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23-230B-4617-A567-C129EA9FDC20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95855A-AB93-8AEF-C6CB-3E6D4986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E0D67-18F8-2C7F-30F3-32733EC5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DF6-8956-4DAA-A010-5152431BA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44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AC34B-0B1D-E96A-B417-54941D8A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69852A-63AD-35E2-B23F-1C58D233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C611D7-93EA-109E-9AE5-662F77740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0CFA6-FD14-D1CD-F141-A804C5A0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23-230B-4617-A567-C129EA9FDC20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93CDA2-FFDA-B6DF-4F52-423BB90C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909AD1-0ABA-8419-AB7E-14689E08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DF6-8956-4DAA-A010-5152431BA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72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57B04-AE6E-DCF5-0CBA-AA248373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8FB12B-9B15-73E7-8045-12BFBE809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E62D19-8F5D-1B69-22FE-3F8A6E007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91082-83C5-8A9D-9B26-631858AC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023-230B-4617-A567-C129EA9FDC20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485453-F548-B2D4-2FC3-9E209935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9712DC-C852-2758-731E-FE988DBB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DF6-8956-4DAA-A010-5152431BA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1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E61451-485D-3CCB-1462-66D292E6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5A8812-BB45-9915-39D4-FEEB047A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F8DBF6-053D-89EA-43A8-37845B9B9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4F023-230B-4617-A567-C129EA9FDC20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482908-E064-3C7B-0D4A-E9222EDCF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4E2BAF-193B-DBDB-32BD-47D5C8F9C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83FDF6-8956-4DAA-A010-5152431BA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0C893-C70F-4423-3A90-AD4D11B60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650" y="1147763"/>
            <a:ext cx="9144000" cy="2387600"/>
          </a:xfrm>
        </p:spPr>
        <p:txBody>
          <a:bodyPr/>
          <a:lstStyle/>
          <a:p>
            <a:pPr algn="l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Data Analytics Capstone: Fitbit Case Study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FAD221-9D22-0450-A824-D5E398D9A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150" y="3683000"/>
            <a:ext cx="9144000" cy="1568449"/>
          </a:xfrm>
        </p:spPr>
        <p:txBody>
          <a:bodyPr>
            <a:normAutofit fontScale="92500" lnSpcReduction="10000"/>
          </a:bodyPr>
          <a:lstStyle/>
          <a:p>
            <a:pPr algn="l"/>
            <a:endParaRPr lang="en-GB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altLang="zh-TW" dirty="0">
                <a:latin typeface="Calibri" panose="020F0502020204030204" pitchFamily="34" charset="0"/>
                <a:cs typeface="Calibri" panose="020F0502020204030204" pitchFamily="34" charset="0"/>
              </a:rPr>
              <a:t>Presented by: Wai Nam Hill Lam</a:t>
            </a:r>
          </a:p>
          <a:p>
            <a:pPr algn="l"/>
            <a:r>
              <a:rPr lang="en-GB" altLang="zh-TW" dirty="0">
                <a:latin typeface="Calibri" panose="020F0502020204030204" pitchFamily="34" charset="0"/>
                <a:cs typeface="Calibri" panose="020F0502020204030204" pitchFamily="34" charset="0"/>
              </a:rPr>
              <a:t>Last Updated: September 2nd, 2025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FA22D56-D437-D9B1-4DEF-DDD63626517D}"/>
              </a:ext>
            </a:extLst>
          </p:cNvPr>
          <p:cNvCxnSpPr>
            <a:cxnSpLocks/>
          </p:cNvCxnSpPr>
          <p:nvPr/>
        </p:nvCxnSpPr>
        <p:spPr>
          <a:xfrm flipH="1">
            <a:off x="508000" y="3535363"/>
            <a:ext cx="8337550" cy="0"/>
          </a:xfrm>
          <a:prstGeom prst="line">
            <a:avLst/>
          </a:prstGeom>
          <a:ln>
            <a:solidFill>
              <a:schemeClr val="accent2">
                <a:alpha val="34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12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02C8D58-494C-0F0A-507D-22C63D4F4301}"/>
              </a:ext>
            </a:extLst>
          </p:cNvPr>
          <p:cNvSpPr/>
          <p:nvPr/>
        </p:nvSpPr>
        <p:spPr>
          <a:xfrm>
            <a:off x="0" y="1"/>
            <a:ext cx="4114801" cy="6857999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157117-A0C7-5BAC-13E9-157D62F823E4}"/>
              </a:ext>
            </a:extLst>
          </p:cNvPr>
          <p:cNvSpPr txBox="1"/>
          <p:nvPr/>
        </p:nvSpPr>
        <p:spPr>
          <a:xfrm>
            <a:off x="300446" y="2277756"/>
            <a:ext cx="3166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Problem:</a:t>
            </a:r>
          </a:p>
          <a:p>
            <a:endParaRPr lang="en-GB" altLang="zh-TW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we leverage user activity data to increase long-term app engagement and prevent user churn?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AAE824-76DA-3150-26D5-CBB528EC8CC0}"/>
              </a:ext>
            </a:extLst>
          </p:cNvPr>
          <p:cNvSpPr txBox="1"/>
          <p:nvPr/>
        </p:nvSpPr>
        <p:spPr>
          <a:xfrm>
            <a:off x="6096000" y="2283879"/>
            <a:ext cx="317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</a:t>
            </a:r>
          </a:p>
          <a:p>
            <a:endParaRPr lang="en-GB" altLang="zh-TW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TW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 activity patterns to identify key trends and relationships. 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8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0C4D5D1-35C5-7202-A76B-580AC0321145}"/>
              </a:ext>
            </a:extLst>
          </p:cNvPr>
          <p:cNvSpPr txBox="1"/>
          <p:nvPr/>
        </p:nvSpPr>
        <p:spPr>
          <a:xfrm>
            <a:off x="144372" y="87065"/>
            <a:ext cx="20246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Analytical Goals</a:t>
            </a:r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F2A437B-20F0-9428-F62A-DD26BF23730F}"/>
              </a:ext>
            </a:extLst>
          </p:cNvPr>
          <p:cNvCxnSpPr>
            <a:cxnSpLocks/>
          </p:cNvCxnSpPr>
          <p:nvPr/>
        </p:nvCxnSpPr>
        <p:spPr>
          <a:xfrm flipH="1">
            <a:off x="144372" y="491878"/>
            <a:ext cx="1926726" cy="0"/>
          </a:xfrm>
          <a:prstGeom prst="line">
            <a:avLst/>
          </a:prstGeom>
          <a:ln>
            <a:solidFill>
              <a:schemeClr val="accent2">
                <a:alpha val="34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B661A9B-3B6D-2B8E-BB94-CF0D2E470000}"/>
              </a:ext>
            </a:extLst>
          </p:cNvPr>
          <p:cNvSpPr txBox="1"/>
          <p:nvPr/>
        </p:nvSpPr>
        <p:spPr>
          <a:xfrm>
            <a:off x="2169024" y="2751892"/>
            <a:ext cx="1075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Discover:	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056B7F7-B944-7730-1437-D776504FCF73}"/>
              </a:ext>
            </a:extLst>
          </p:cNvPr>
          <p:cNvSpPr txBox="1"/>
          <p:nvPr/>
        </p:nvSpPr>
        <p:spPr>
          <a:xfrm>
            <a:off x="3337424" y="275189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walking help or improve users’ health? 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83F67C-4857-D6AC-FA2D-29015D594410}"/>
              </a:ext>
            </a:extLst>
          </p:cNvPr>
          <p:cNvSpPr txBox="1"/>
          <p:nvPr/>
        </p:nvSpPr>
        <p:spPr>
          <a:xfrm>
            <a:off x="3337424" y="318278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What are the key daily activity patterns that can inform engagement strategies?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831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45E1AF4-9C70-5992-719A-066C49345227}"/>
              </a:ext>
            </a:extLst>
          </p:cNvPr>
          <p:cNvSpPr/>
          <p:nvPr/>
        </p:nvSpPr>
        <p:spPr>
          <a:xfrm>
            <a:off x="-1" y="-1"/>
            <a:ext cx="4114801" cy="6857999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CEC4F53-F70D-32EB-4AC4-1C8727731985}"/>
              </a:ext>
            </a:extLst>
          </p:cNvPr>
          <p:cNvSpPr txBox="1"/>
          <p:nvPr/>
        </p:nvSpPr>
        <p:spPr>
          <a:xfrm>
            <a:off x="144372" y="87065"/>
            <a:ext cx="20246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9E67DD8-6160-1CAD-9A20-9344B9009E1E}"/>
              </a:ext>
            </a:extLst>
          </p:cNvPr>
          <p:cNvCxnSpPr>
            <a:cxnSpLocks/>
          </p:cNvCxnSpPr>
          <p:nvPr/>
        </p:nvCxnSpPr>
        <p:spPr>
          <a:xfrm flipH="1">
            <a:off x="144372" y="491878"/>
            <a:ext cx="1926726" cy="0"/>
          </a:xfrm>
          <a:prstGeom prst="line">
            <a:avLst/>
          </a:prstGeom>
          <a:ln>
            <a:solidFill>
              <a:schemeClr val="accent2">
                <a:alpha val="34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utoShape 2">
            <a:extLst>
              <a:ext uri="{FF2B5EF4-FFF2-40B4-BE49-F238E27FC236}">
                <a16:creationId xmlns:a16="http://schemas.microsoft.com/office/drawing/2014/main" id="{55D8CCBE-19FE-2631-AABD-B418BC50C7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80410" cy="358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B2FC35E-0779-7B1A-58EC-13F796AECD7D}"/>
              </a:ext>
            </a:extLst>
          </p:cNvPr>
          <p:cNvSpPr txBox="1"/>
          <p:nvPr/>
        </p:nvSpPr>
        <p:spPr>
          <a:xfrm>
            <a:off x="353922" y="2142292"/>
            <a:ext cx="2516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who walk more have a higher calorie burn 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CC5366-5466-8FD8-E480-C5B84E20BDBE}"/>
              </a:ext>
            </a:extLst>
          </p:cNvPr>
          <p:cNvSpPr txBox="1"/>
          <p:nvPr/>
        </p:nvSpPr>
        <p:spPr>
          <a:xfrm>
            <a:off x="348570" y="3136612"/>
            <a:ext cx="2516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past 20k steps per day, the growth slows down</a:t>
            </a:r>
            <a:endParaRPr lang="zh-TW" alt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FDF488-3AE4-69A7-F5C1-69F75CC573C3}"/>
              </a:ext>
            </a:extLst>
          </p:cNvPr>
          <p:cNvSpPr txBox="1"/>
          <p:nvPr/>
        </p:nvSpPr>
        <p:spPr>
          <a:xfrm>
            <a:off x="9154595" y="3598276"/>
            <a:ext cx="22241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00" dirty="0"/>
              <a:t>correlation (r ≈ 0.59)</a:t>
            </a:r>
            <a:endParaRPr lang="zh-TW" altLang="en-US" sz="1000" dirty="0"/>
          </a:p>
        </p:txBody>
      </p:sp>
      <p:pic>
        <p:nvPicPr>
          <p:cNvPr id="3" name="圖片 2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067B8F2F-1662-7FDC-AD7D-F6D16453B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99" y="1675181"/>
            <a:ext cx="4735557" cy="29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2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EFFB5587-2D78-41C7-0D1A-C737C8262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12" y="491877"/>
            <a:ext cx="4378001" cy="2702173"/>
          </a:xfrm>
          <a:prstGeom prst="rect">
            <a:avLst/>
          </a:prstGeom>
        </p:spPr>
      </p:pic>
      <p:pic>
        <p:nvPicPr>
          <p:cNvPr id="15" name="圖片 14" descr="一張含有 文字, 地圖, 圖表, 螢幕擷取畫面 的圖片&#10;&#10;AI 產生的內容可能不正確。">
            <a:extLst>
              <a:ext uri="{FF2B5EF4-FFF2-40B4-BE49-F238E27FC236}">
                <a16:creationId xmlns:a16="http://schemas.microsoft.com/office/drawing/2014/main" id="{EC5CF8F1-EAFF-443A-F434-9794EC171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1" y="3570923"/>
            <a:ext cx="4484640" cy="2767992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2ECCD3DF-95A0-1A93-302A-FFF4D0A7F5B8}"/>
              </a:ext>
            </a:extLst>
          </p:cNvPr>
          <p:cNvSpPr/>
          <p:nvPr/>
        </p:nvSpPr>
        <p:spPr>
          <a:xfrm>
            <a:off x="-1" y="-1"/>
            <a:ext cx="4114801" cy="6857999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88615F-2914-C1B1-6817-C785113BD9CC}"/>
              </a:ext>
            </a:extLst>
          </p:cNvPr>
          <p:cNvSpPr txBox="1"/>
          <p:nvPr/>
        </p:nvSpPr>
        <p:spPr>
          <a:xfrm>
            <a:off x="144372" y="87065"/>
            <a:ext cx="20246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5585B7C-CCE7-2BD4-9688-949E8285800F}"/>
              </a:ext>
            </a:extLst>
          </p:cNvPr>
          <p:cNvCxnSpPr>
            <a:cxnSpLocks/>
          </p:cNvCxnSpPr>
          <p:nvPr/>
        </p:nvCxnSpPr>
        <p:spPr>
          <a:xfrm flipH="1">
            <a:off x="144372" y="491878"/>
            <a:ext cx="1926726" cy="0"/>
          </a:xfrm>
          <a:prstGeom prst="line">
            <a:avLst/>
          </a:prstGeom>
          <a:ln>
            <a:solidFill>
              <a:schemeClr val="accent2">
                <a:alpha val="34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CB2F4F1-3665-7596-4571-964CF6448FDE}"/>
              </a:ext>
            </a:extLst>
          </p:cNvPr>
          <p:cNvSpPr txBox="1"/>
          <p:nvPr/>
        </p:nvSpPr>
        <p:spPr>
          <a:xfrm>
            <a:off x="9095449" y="2480846"/>
            <a:ext cx="16505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00" dirty="0"/>
              <a:t>correlation (r ≈ -0.1 ~ -0.2)</a:t>
            </a:r>
            <a:endParaRPr lang="zh-TW" altLang="en-US" sz="1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383DBF-C30F-9F71-CCFB-31BC0E0E546C}"/>
              </a:ext>
            </a:extLst>
          </p:cNvPr>
          <p:cNvSpPr txBox="1"/>
          <p:nvPr/>
        </p:nvSpPr>
        <p:spPr>
          <a:xfrm>
            <a:off x="361542" y="2065347"/>
            <a:ext cx="25162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who walk and burn more do not necessarily sleep better</a:t>
            </a:r>
            <a:endParaRPr lang="zh-TW" altLang="en-US" sz="16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89D56D0-EDD8-E68A-F003-CC61FD19B90B}"/>
              </a:ext>
            </a:extLst>
          </p:cNvPr>
          <p:cNvSpPr txBox="1"/>
          <p:nvPr/>
        </p:nvSpPr>
        <p:spPr>
          <a:xfrm>
            <a:off x="9095449" y="5544086"/>
            <a:ext cx="16505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00" dirty="0"/>
              <a:t>correlation (r ≈ -0.1 ~ -0.2)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2460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/>
      <p:bldP spid="10" grpId="0"/>
      <p:bldP spid="1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DC6D581-8D43-F218-8269-B3EBA281F134}"/>
              </a:ext>
            </a:extLst>
          </p:cNvPr>
          <p:cNvSpPr/>
          <p:nvPr/>
        </p:nvSpPr>
        <p:spPr>
          <a:xfrm>
            <a:off x="-1" y="-1"/>
            <a:ext cx="4114801" cy="6857999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F4914D-860E-AF49-9661-3F5E1A5D045E}"/>
              </a:ext>
            </a:extLst>
          </p:cNvPr>
          <p:cNvSpPr txBox="1"/>
          <p:nvPr/>
        </p:nvSpPr>
        <p:spPr>
          <a:xfrm>
            <a:off x="144372" y="87065"/>
            <a:ext cx="20246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B4C092F-31E2-4C07-BB12-710EDC0A193C}"/>
              </a:ext>
            </a:extLst>
          </p:cNvPr>
          <p:cNvCxnSpPr>
            <a:cxnSpLocks/>
          </p:cNvCxnSpPr>
          <p:nvPr/>
        </p:nvCxnSpPr>
        <p:spPr>
          <a:xfrm flipH="1">
            <a:off x="144372" y="491878"/>
            <a:ext cx="1926726" cy="0"/>
          </a:xfrm>
          <a:prstGeom prst="line">
            <a:avLst/>
          </a:prstGeom>
          <a:ln>
            <a:solidFill>
              <a:schemeClr val="accent2">
                <a:alpha val="34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一張含有 文字, 螢幕擷取畫面, 圖表, 繪圖 的圖片&#10;&#10;AI 產生的內容可能不正確。">
            <a:extLst>
              <a:ext uri="{FF2B5EF4-FFF2-40B4-BE49-F238E27FC236}">
                <a16:creationId xmlns:a16="http://schemas.microsoft.com/office/drawing/2014/main" id="{1D7FFDB3-7B67-2BD2-19A4-A2E930CE2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5181"/>
            <a:ext cx="4913357" cy="303260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93CEE0F-BED8-5E1A-4368-DBEDCD21317F}"/>
              </a:ext>
            </a:extLst>
          </p:cNvPr>
          <p:cNvSpPr txBox="1"/>
          <p:nvPr/>
        </p:nvSpPr>
        <p:spPr>
          <a:xfrm>
            <a:off x="353922" y="2142292"/>
            <a:ext cx="2516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at 12 pm and 7 pm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17B1D8-2F60-C7C8-90D9-76A8D0C0B861}"/>
              </a:ext>
            </a:extLst>
          </p:cNvPr>
          <p:cNvSpPr txBox="1"/>
          <p:nvPr/>
        </p:nvSpPr>
        <p:spPr>
          <a:xfrm>
            <a:off x="348570" y="3136612"/>
            <a:ext cx="25162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and walk efficiency are overall stable during the day</a:t>
            </a:r>
            <a:endParaRPr lang="en-GB" altLang="zh-TW" dirty="0"/>
          </a:p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01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BAE5584-3053-B41F-D30D-09D841918BAF}"/>
              </a:ext>
            </a:extLst>
          </p:cNvPr>
          <p:cNvSpPr txBox="1"/>
          <p:nvPr/>
        </p:nvSpPr>
        <p:spPr>
          <a:xfrm>
            <a:off x="144372" y="87065"/>
            <a:ext cx="2545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Suggestion</a:t>
            </a:r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D8D9106-192B-7870-77E7-85182560B9AA}"/>
              </a:ext>
            </a:extLst>
          </p:cNvPr>
          <p:cNvCxnSpPr>
            <a:cxnSpLocks/>
          </p:cNvCxnSpPr>
          <p:nvPr/>
        </p:nvCxnSpPr>
        <p:spPr>
          <a:xfrm flipH="1">
            <a:off x="144372" y="491878"/>
            <a:ext cx="1926726" cy="0"/>
          </a:xfrm>
          <a:prstGeom prst="line">
            <a:avLst/>
          </a:prstGeom>
          <a:ln>
            <a:solidFill>
              <a:schemeClr val="accent2">
                <a:alpha val="34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1AFA6A-9B36-2242-757B-0A309B9C8182}"/>
              </a:ext>
            </a:extLst>
          </p:cNvPr>
          <p:cNvSpPr txBox="1"/>
          <p:nvPr/>
        </p:nvSpPr>
        <p:spPr>
          <a:xfrm>
            <a:off x="964933" y="2492811"/>
            <a:ext cx="22861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users with motivational notifications shortly before peak activity times (e.g., 11:30 AM and 6:30 PM) to encourage movement.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F5CE2A9-DE1E-9342-74B6-E9130D629224}"/>
              </a:ext>
            </a:extLst>
          </p:cNvPr>
          <p:cNvCxnSpPr>
            <a:cxnSpLocks/>
          </p:cNvCxnSpPr>
          <p:nvPr/>
        </p:nvCxnSpPr>
        <p:spPr>
          <a:xfrm>
            <a:off x="3915513" y="2025849"/>
            <a:ext cx="0" cy="2919532"/>
          </a:xfrm>
          <a:prstGeom prst="line">
            <a:avLst/>
          </a:prstGeom>
          <a:ln>
            <a:solidFill>
              <a:schemeClr val="accent2">
                <a:alpha val="34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451A9B9-7B60-FA47-3E89-7542E417A37D}"/>
              </a:ext>
            </a:extLst>
          </p:cNvPr>
          <p:cNvSpPr txBox="1"/>
          <p:nvPr/>
        </p:nvSpPr>
        <p:spPr>
          <a:xfrm>
            <a:off x="4909820" y="2492811"/>
            <a:ext cx="21082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 gamification challenge, for example, </a:t>
            </a:r>
            <a:r>
              <a:rPr lang="en-US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 15k steps on 10 different days this month.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8BC35A0-DE35-EA6E-D523-FADC09A69A77}"/>
              </a:ext>
            </a:extLst>
          </p:cNvPr>
          <p:cNvCxnSpPr>
            <a:cxnSpLocks/>
          </p:cNvCxnSpPr>
          <p:nvPr/>
        </p:nvCxnSpPr>
        <p:spPr>
          <a:xfrm>
            <a:off x="7946624" y="2025849"/>
            <a:ext cx="0" cy="2919532"/>
          </a:xfrm>
          <a:prstGeom prst="line">
            <a:avLst/>
          </a:prstGeom>
          <a:ln>
            <a:solidFill>
              <a:schemeClr val="accent2">
                <a:alpha val="34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9CCA2C-5C36-79CA-D015-572CEFA53DAC}"/>
              </a:ext>
            </a:extLst>
          </p:cNvPr>
          <p:cNvSpPr txBox="1"/>
          <p:nvPr/>
        </p:nvSpPr>
        <p:spPr>
          <a:xfrm>
            <a:off x="8940931" y="2492811"/>
            <a:ext cx="2286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walking </a:t>
            </a:r>
            <a:r>
              <a:rPr lang="en-US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matter when; walking is always healthy.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2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C1B59B5-D550-7FF1-99F8-8B0338E1CB9B}"/>
              </a:ext>
            </a:extLst>
          </p:cNvPr>
          <p:cNvSpPr txBox="1"/>
          <p:nvPr/>
        </p:nvSpPr>
        <p:spPr>
          <a:xfrm>
            <a:off x="144372" y="87065"/>
            <a:ext cx="2545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improvement  </a:t>
            </a:r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FA7D6CC-1631-517B-D3BF-F3F740080EA6}"/>
              </a:ext>
            </a:extLst>
          </p:cNvPr>
          <p:cNvCxnSpPr>
            <a:cxnSpLocks/>
          </p:cNvCxnSpPr>
          <p:nvPr/>
        </p:nvCxnSpPr>
        <p:spPr>
          <a:xfrm flipH="1">
            <a:off x="144372" y="491878"/>
            <a:ext cx="1926726" cy="0"/>
          </a:xfrm>
          <a:prstGeom prst="line">
            <a:avLst/>
          </a:prstGeom>
          <a:ln>
            <a:solidFill>
              <a:schemeClr val="accent2">
                <a:alpha val="34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4FC894-221B-2457-779F-5C376A0AC5AB}"/>
              </a:ext>
            </a:extLst>
          </p:cNvPr>
          <p:cNvSpPr txBox="1"/>
          <p:nvPr/>
        </p:nvSpPr>
        <p:spPr>
          <a:xfrm>
            <a:off x="2071098" y="288455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larger simple size: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3295AC6-D045-E408-89B7-9B9C2E138057}"/>
              </a:ext>
            </a:extLst>
          </p:cNvPr>
          <p:cNvSpPr txBox="1"/>
          <p:nvPr/>
        </p:nvSpPr>
        <p:spPr>
          <a:xfrm>
            <a:off x="3616960" y="2884557"/>
            <a:ext cx="622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the simple size with more users’ data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801DD1D-54A6-9FAD-5D99-F21ADD5A52A1}"/>
              </a:ext>
            </a:extLst>
          </p:cNvPr>
          <p:cNvSpPr txBox="1"/>
          <p:nvPr/>
        </p:nvSpPr>
        <p:spPr>
          <a:xfrm>
            <a:off x="3616960" y="419592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include a longer timeline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850B9C-83A6-E5D2-E42E-EF2A19385A84}"/>
              </a:ext>
            </a:extLst>
          </p:cNvPr>
          <p:cNvSpPr txBox="1"/>
          <p:nvPr/>
        </p:nvSpPr>
        <p:spPr>
          <a:xfrm>
            <a:off x="3616960" y="355562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include more user information </a:t>
            </a:r>
          </a:p>
        </p:txBody>
      </p:sp>
    </p:spTree>
    <p:extLst>
      <p:ext uri="{BB962C8B-B14F-4D97-AF65-F5344CB8AC3E}">
        <p14:creationId xmlns:p14="http://schemas.microsoft.com/office/powerpoint/2010/main" val="412953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15" grpId="0"/>
      <p:bldP spid="16" grpId="0" build="p"/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7BE56B5-426A-7AC6-498B-BB92B9AC8D75}"/>
              </a:ext>
            </a:extLst>
          </p:cNvPr>
          <p:cNvSpPr/>
          <p:nvPr/>
        </p:nvSpPr>
        <p:spPr>
          <a:xfrm>
            <a:off x="-1" y="-1"/>
            <a:ext cx="12192001" cy="6857999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C7DD802-34F5-1BD2-7ABC-E7B3F4894AE5}"/>
              </a:ext>
            </a:extLst>
          </p:cNvPr>
          <p:cNvSpPr txBox="1">
            <a:spLocks/>
          </p:cNvSpPr>
          <p:nvPr/>
        </p:nvSpPr>
        <p:spPr>
          <a:xfrm>
            <a:off x="4810124" y="2654296"/>
            <a:ext cx="2571750" cy="77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257</Words>
  <Application>Microsoft Office PowerPoint</Application>
  <PresentationFormat>寬螢幕</PresentationFormat>
  <Paragraphs>38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佈景主題</vt:lpstr>
      <vt:lpstr>Google Data Analytics Capstone: Fitbit Case Study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Nam Hill Lam (s5087362)</dc:creator>
  <cp:lastModifiedBy>Wai Nam Hill Lam (s5087362)</cp:lastModifiedBy>
  <cp:revision>6</cp:revision>
  <dcterms:created xsi:type="dcterms:W3CDTF">2025-09-02T17:25:40Z</dcterms:created>
  <dcterms:modified xsi:type="dcterms:W3CDTF">2025-09-04T17:58:08Z</dcterms:modified>
</cp:coreProperties>
</file>