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0" r:id="rId4"/>
    <p:sldId id="263" r:id="rId5"/>
    <p:sldId id="264" r:id="rId6"/>
    <p:sldId id="267" r:id="rId7"/>
    <p:sldId id="266" r:id="rId8"/>
    <p:sldId id="274" r:id="rId9"/>
    <p:sldId id="275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22B22-81B2-426B-B13F-917D5E416A93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819A-7291-4B76-8FE1-C8D3FE5A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1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3800" y="48260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8928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A3B5-A89D-4720-99BE-E8228072A383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88E8-13B8-4502-ADDA-818E563F924C}" type="datetime1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1967-DC9D-4CBC-9000-169C0B401FD7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E23-AD5F-4E2B-AB48-4A48F9A6C24C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779D-FD8F-474D-84E8-B7FD44D8EA93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73998"/>
            <a:ext cx="7924800" cy="462200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1C93-4665-487C-8712-10DCF8DA738F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3190-D744-4FC1-98F6-F6F9B2A3FB6E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80FD-E627-4057-ADBA-4E97494F3D12}" type="datetime1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FB74-BFAC-4751-95FD-42CF827C2A51}" type="datetime1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94941" y="6319579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2DEC-5725-4AC3-821A-0742989A29C8}" type="datetime1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D054-F64D-48ED-8628-175793F934BA}" type="datetime1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7D84-D046-4F12-BC2B-66A1B322559B}" type="datetime1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D4D7F-EF61-4823-A143-1357BB2E1111}" type="datetime1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685800"/>
            <a:ext cx="5029200" cy="3810000"/>
          </a:xfrm>
        </p:spPr>
        <p:txBody>
          <a:bodyPr>
            <a:normAutofit/>
          </a:bodyPr>
          <a:lstStyle/>
          <a:p>
            <a:r>
              <a:rPr lang="en-US" sz="4200" dirty="0"/>
              <a:t>NBA Win Rate and</a:t>
            </a:r>
            <a:br>
              <a:rPr lang="en-US" sz="4200" dirty="0"/>
            </a:br>
            <a:r>
              <a:rPr lang="en-US" sz="4200" dirty="0"/>
              <a:t>Betting Predictions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ECE 143 Project</a:t>
            </a:r>
            <a:br>
              <a:rPr lang="en-US" sz="3000" dirty="0"/>
            </a:br>
            <a:r>
              <a:rPr lang="en-US" sz="3000" dirty="0"/>
              <a:t>Fall 2018</a:t>
            </a:r>
            <a:br>
              <a:rPr lang="en-US" sz="3000" dirty="0"/>
            </a:br>
            <a:r>
              <a:rPr lang="en-US" sz="3000" dirty="0"/>
              <a:t>Professor José </a:t>
            </a:r>
            <a:r>
              <a:rPr lang="en-US" sz="3000" dirty="0" err="1"/>
              <a:t>Unpingco</a:t>
            </a:r>
            <a:endParaRPr lang="en-US" sz="30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35F07C7-CC32-4E53-A2D2-89E1C3F97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9800" y="4938253"/>
            <a:ext cx="2648597" cy="773543"/>
          </a:xfrm>
        </p:spPr>
        <p:txBody>
          <a:bodyPr>
            <a:normAutofit/>
          </a:bodyPr>
          <a:lstStyle/>
          <a:p>
            <a:r>
              <a:rPr lang="en-US" dirty="0"/>
              <a:t>Jeffrey Yeung</a:t>
            </a:r>
          </a:p>
          <a:p>
            <a:r>
              <a:rPr lang="en-US" dirty="0" err="1"/>
              <a:t>Yidi</a:t>
            </a:r>
            <a:r>
              <a:rPr lang="en-US" dirty="0"/>
              <a:t> Zhu</a:t>
            </a:r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D35F07C7-CC32-4E53-A2D2-89E1C3F9748A}"/>
              </a:ext>
            </a:extLst>
          </p:cNvPr>
          <p:cNvSpPr txBox="1">
            <a:spLocks/>
          </p:cNvSpPr>
          <p:nvPr/>
        </p:nvSpPr>
        <p:spPr>
          <a:xfrm>
            <a:off x="4191000" y="4927988"/>
            <a:ext cx="2648597" cy="773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icrosoft New Tai Lue" pitchFamily="34" charset="0"/>
                <a:ea typeface="+mn-ea"/>
                <a:cs typeface="Microsoft New Tai Lue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Jiachen</a:t>
            </a:r>
            <a:r>
              <a:rPr lang="en-US" dirty="0" smtClean="0"/>
              <a:t> Li</a:t>
            </a:r>
            <a:endParaRPr lang="en-US" dirty="0"/>
          </a:p>
          <a:p>
            <a:r>
              <a:rPr lang="en-US" dirty="0" err="1" smtClean="0"/>
              <a:t>Weixin</a:t>
            </a:r>
            <a:r>
              <a:rPr lang="en-US" dirty="0" smtClean="0"/>
              <a:t> Li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72" y="457200"/>
            <a:ext cx="6815138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Betting Recommendations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1828D7-AA7A-4F42-AFCE-35573AED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2209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every match in a year, we recommend the optimal team to bet on based on their predicted win rates and the actual betting odds</a:t>
            </a:r>
          </a:p>
          <a:p>
            <a:r>
              <a:rPr lang="en-US" dirty="0"/>
              <a:t>We can see that although in general it is better to bet on the predicted winning team, sometimes it is optimal to bet on the predicted losing team if the </a:t>
            </a:r>
            <a:r>
              <a:rPr lang="en-US" dirty="0" smtClean="0"/>
              <a:t>odds are skewed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05200"/>
            <a:ext cx="735676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3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199"/>
            <a:ext cx="7305628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Recommendation Evaluation</a:t>
            </a:r>
            <a:endParaRPr lang="en-US" sz="40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1828D7-AA7A-4F42-AFCE-35573AED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295400"/>
            <a:ext cx="3157076" cy="51765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5 Methods:</a:t>
            </a:r>
          </a:p>
          <a:p>
            <a:pPr lvl="1"/>
            <a:r>
              <a:rPr lang="en-US" dirty="0" smtClean="0"/>
              <a:t>Our model</a:t>
            </a:r>
          </a:p>
          <a:p>
            <a:pPr lvl="1"/>
            <a:r>
              <a:rPr lang="en-US" dirty="0" smtClean="0"/>
              <a:t>Greedy (Choose most positive)</a:t>
            </a:r>
          </a:p>
          <a:p>
            <a:pPr lvl="1"/>
            <a:r>
              <a:rPr lang="en-US" dirty="0" smtClean="0"/>
              <a:t>Greedy (Choose most negative)</a:t>
            </a:r>
          </a:p>
          <a:p>
            <a:pPr lvl="1"/>
            <a:r>
              <a:rPr lang="en-US" dirty="0" smtClean="0"/>
              <a:t>Highest Win % (Choose predicted winner)</a:t>
            </a:r>
          </a:p>
          <a:p>
            <a:pPr lvl="1"/>
            <a:r>
              <a:rPr lang="en-US" dirty="0" smtClean="0"/>
              <a:t>Random selection</a:t>
            </a:r>
            <a:endParaRPr lang="en-US" dirty="0"/>
          </a:p>
          <a:p>
            <a:r>
              <a:rPr lang="en-US" dirty="0" smtClean="0"/>
              <a:t>Baseline $656200</a:t>
            </a:r>
          </a:p>
          <a:p>
            <a:pPr lvl="1"/>
            <a:r>
              <a:rPr lang="en-US" dirty="0" smtClean="0"/>
              <a:t>Amount remaining if zero bets are made in last 5 years)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276" y="1149402"/>
            <a:ext cx="5224510" cy="49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4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FE9A-07E1-4AFF-9F5F-AFE4078D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90767"/>
            <a:ext cx="3352800" cy="994870"/>
          </a:xfrm>
        </p:spPr>
        <p:txBody>
          <a:bodyPr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1235-3004-45D9-AFD8-BCEED8458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82" y="1443835"/>
            <a:ext cx="8161635" cy="1985165"/>
          </a:xfrm>
        </p:spPr>
        <p:txBody>
          <a:bodyPr>
            <a:normAutofit/>
          </a:bodyPr>
          <a:lstStyle/>
          <a:p>
            <a:r>
              <a:rPr lang="en-US" sz="2400" dirty="0"/>
              <a:t>The NBA is one of the most popular sports in the world</a:t>
            </a:r>
          </a:p>
          <a:p>
            <a:r>
              <a:rPr lang="en-US" sz="2400" dirty="0"/>
              <a:t>Teams with overall better players do not always win</a:t>
            </a:r>
          </a:p>
          <a:p>
            <a:r>
              <a:rPr lang="en-US" sz="2400" dirty="0"/>
              <a:t>NBA betting is a multibillion dollar industry</a:t>
            </a:r>
          </a:p>
          <a:p>
            <a:r>
              <a:rPr lang="en-US" sz="2400" dirty="0"/>
              <a:t>Every single NBA match has different betting odds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03A36-E05F-4EE4-8A16-5BF5DF88E4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21" y="3607598"/>
            <a:ext cx="4513758" cy="2362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24600"/>
            <a:ext cx="2133600" cy="365125"/>
          </a:xfrm>
        </p:spPr>
        <p:txBody>
          <a:bodyPr/>
          <a:lstStyle/>
          <a:p>
            <a:fld id="{B82CCC60-E8CD-4174-8B1A-7DF615B22EEF}" type="slidenum">
              <a:rPr lang="en-US" sz="1400" smtClean="0">
                <a:solidFill>
                  <a:schemeClr val="bg1"/>
                </a:solidFill>
              </a:rPr>
              <a:pPr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91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54" y="444809"/>
            <a:ext cx="2909888" cy="893759"/>
          </a:xfrm>
        </p:spPr>
        <p:txBody>
          <a:bodyPr>
            <a:noAutofit/>
          </a:bodyPr>
          <a:lstStyle/>
          <a:p>
            <a:r>
              <a:rPr lang="en-US" sz="4000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51054-75B5-432E-8ABC-5A8E22D5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47" y="1338568"/>
            <a:ext cx="8267701" cy="23952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Correctly predicting match outcomes provides more information for betting decisions</a:t>
            </a:r>
          </a:p>
          <a:p>
            <a:r>
              <a:rPr lang="en-US" dirty="0"/>
              <a:t>Betting on the appropriate team improves earnings</a:t>
            </a:r>
          </a:p>
          <a:p>
            <a:r>
              <a:rPr lang="en-US" dirty="0"/>
              <a:t>Real world application of winning or losing money</a:t>
            </a:r>
          </a:p>
          <a:p>
            <a:r>
              <a:rPr lang="en-US" dirty="0"/>
              <a:t>Not necessarily optimal to always bet on the better winning team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0E6803-930E-4707-9F83-4E753748D6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86200"/>
            <a:ext cx="4267200" cy="208011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2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48" y="466393"/>
            <a:ext cx="2552700" cy="850591"/>
          </a:xfrm>
        </p:spPr>
        <p:txBody>
          <a:bodyPr>
            <a:noAutofit/>
          </a:bodyPr>
          <a:lstStyle/>
          <a:p>
            <a:r>
              <a:rPr lang="en-US" sz="4000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51054-75B5-432E-8ABC-5A8E22D5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47" y="1371600"/>
            <a:ext cx="8267701" cy="2395232"/>
          </a:xfrm>
        </p:spPr>
        <p:txBody>
          <a:bodyPr>
            <a:normAutofit/>
          </a:bodyPr>
          <a:lstStyle/>
          <a:p>
            <a:r>
              <a:rPr lang="en-US" dirty="0"/>
              <a:t>Our objective is to predict each NBA team’s overall yearly win rate, and predict, for any given match, each team’s likelihood of winning based on the team rosters</a:t>
            </a:r>
          </a:p>
          <a:p>
            <a:r>
              <a:rPr lang="en-US" dirty="0"/>
              <a:t>We will also calculate the optimal team to bet on </a:t>
            </a:r>
            <a:r>
              <a:rPr lang="en-US" dirty="0" smtClean="0"/>
              <a:t>for each match based </a:t>
            </a:r>
            <a:r>
              <a:rPr lang="en-US" dirty="0"/>
              <a:t>on actual betting odds given by betting sites and our predicted win </a:t>
            </a:r>
            <a:r>
              <a:rPr lang="en-US" dirty="0" smtClean="0"/>
              <a:t>probabilities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732254"/>
            <a:ext cx="4572000" cy="22997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6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922" y="466393"/>
            <a:ext cx="3486152" cy="850591"/>
          </a:xfrm>
        </p:spPr>
        <p:txBody>
          <a:bodyPr>
            <a:noAutofit/>
          </a:bodyPr>
          <a:lstStyle/>
          <a:p>
            <a:r>
              <a:rPr lang="en-US" sz="4000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51054-75B5-432E-8ABC-5A8E22D5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47" y="1452868"/>
            <a:ext cx="8267701" cy="4566932"/>
          </a:xfrm>
        </p:spPr>
        <p:txBody>
          <a:bodyPr>
            <a:normAutofit/>
          </a:bodyPr>
          <a:lstStyle/>
          <a:p>
            <a:r>
              <a:rPr lang="en-US" dirty="0"/>
              <a:t>Scrape NBA players’ stats, each match’s outcome, and each NBA team’s overall win rate for each of the last 30 years and </a:t>
            </a:r>
            <a:r>
              <a:rPr lang="en-US" dirty="0" smtClean="0"/>
              <a:t>split</a:t>
            </a:r>
          </a:p>
          <a:p>
            <a:r>
              <a:rPr lang="en-US" dirty="0" smtClean="0"/>
              <a:t>Scrape </a:t>
            </a:r>
            <a:r>
              <a:rPr lang="en-US" dirty="0"/>
              <a:t>actual historical betting odds for the last 10 years</a:t>
            </a:r>
          </a:p>
          <a:p>
            <a:r>
              <a:rPr lang="en-US" dirty="0"/>
              <a:t>Calculate the most impactful advanced player metrics</a:t>
            </a:r>
          </a:p>
          <a:p>
            <a:r>
              <a:rPr lang="en-US" dirty="0"/>
              <a:t>Predict team’s overall yearly win rate based on each player’s contributions to the team</a:t>
            </a:r>
          </a:p>
          <a:p>
            <a:r>
              <a:rPr lang="en-US" dirty="0"/>
              <a:t>Calculate each team’s win probability for every match</a:t>
            </a:r>
          </a:p>
          <a:p>
            <a:r>
              <a:rPr lang="en-US" dirty="0"/>
              <a:t>Recommend the optimal team to bet on win probability and actual betting odds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0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2" y="457200"/>
            <a:ext cx="6162676" cy="6858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Advanced Player Stats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1828D7-AA7A-4F42-AFCE-35573AED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092" y="1169255"/>
            <a:ext cx="3329108" cy="5002944"/>
          </a:xfrm>
        </p:spPr>
        <p:txBody>
          <a:bodyPr>
            <a:normAutofit/>
          </a:bodyPr>
          <a:lstStyle/>
          <a:p>
            <a:r>
              <a:rPr lang="en-US" sz="1800" dirty="0"/>
              <a:t>Most important metrics: </a:t>
            </a:r>
          </a:p>
          <a:p>
            <a:pPr lvl="1"/>
            <a:r>
              <a:rPr lang="en-US" sz="1800" dirty="0"/>
              <a:t>PER (Player Efficiency Rating)</a:t>
            </a:r>
          </a:p>
          <a:p>
            <a:pPr lvl="1"/>
            <a:r>
              <a:rPr lang="en-US" sz="1800" dirty="0"/>
              <a:t>TRB%/DRB% (Total/Defensive Rebounds Percentage)</a:t>
            </a:r>
          </a:p>
          <a:p>
            <a:pPr lvl="1"/>
            <a:r>
              <a:rPr lang="en-US" sz="1800" dirty="0"/>
              <a:t>USG% (Usage Rate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TOV% (Turnover Rate)</a:t>
            </a:r>
            <a:endParaRPr lang="en-US" sz="1800" dirty="0"/>
          </a:p>
          <a:p>
            <a:r>
              <a:rPr lang="en-US" sz="1800" dirty="0"/>
              <a:t>Incorporated all metrics for our model because even the relatively low-weighted stats </a:t>
            </a:r>
            <a:r>
              <a:rPr lang="en-US" sz="1800" dirty="0" smtClean="0"/>
              <a:t>affect a </a:t>
            </a:r>
            <a:r>
              <a:rPr lang="en-US" sz="1800" dirty="0"/>
              <a:t>team’s performance</a:t>
            </a:r>
          </a:p>
          <a:p>
            <a:pPr lvl="1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904" y="1114824"/>
            <a:ext cx="5338686" cy="50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3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098" y="447343"/>
            <a:ext cx="6781800" cy="850591"/>
          </a:xfrm>
        </p:spPr>
        <p:txBody>
          <a:bodyPr>
            <a:noAutofit/>
          </a:bodyPr>
          <a:lstStyle/>
          <a:p>
            <a:r>
              <a:rPr lang="en-US" sz="4000" dirty="0"/>
              <a:t>Predicted Teams Win Rates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828D7-AA7A-4F42-AFCE-35573AED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752600"/>
            <a:ext cx="3352800" cy="35052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colored dot represents a different team</a:t>
            </a:r>
          </a:p>
          <a:p>
            <a:r>
              <a:rPr lang="en-US" dirty="0"/>
              <a:t>Compared our predicted win rate for every team to the actual win rate (2018)</a:t>
            </a:r>
          </a:p>
          <a:p>
            <a:r>
              <a:rPr lang="en-US" dirty="0"/>
              <a:t>Mean squared error </a:t>
            </a:r>
            <a:r>
              <a:rPr lang="en-US" dirty="0" smtClean="0"/>
              <a:t>0.1893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04" y="1219200"/>
            <a:ext cx="5001132" cy="497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0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098" y="447343"/>
            <a:ext cx="6781800" cy="850591"/>
          </a:xfrm>
        </p:spPr>
        <p:txBody>
          <a:bodyPr>
            <a:noAutofit/>
          </a:bodyPr>
          <a:lstStyle/>
          <a:p>
            <a:r>
              <a:rPr lang="en-US" sz="4000" dirty="0"/>
              <a:t>Predicted Teams Win Rates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4922"/>
            <a:ext cx="7755546" cy="5154657"/>
          </a:xfrm>
        </p:spPr>
      </p:pic>
    </p:spTree>
    <p:extLst>
      <p:ext uri="{BB962C8B-B14F-4D97-AF65-F5344CB8AC3E}">
        <p14:creationId xmlns:p14="http://schemas.microsoft.com/office/powerpoint/2010/main" val="230696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82" y="1112246"/>
            <a:ext cx="5052826" cy="5095543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622C76-1B4D-46DB-91AF-97C1B84A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1000"/>
            <a:ext cx="6362702" cy="619457"/>
          </a:xfrm>
        </p:spPr>
        <p:txBody>
          <a:bodyPr>
            <a:noAutofit/>
          </a:bodyPr>
          <a:lstStyle/>
          <a:p>
            <a:r>
              <a:rPr lang="en-US" sz="4000" dirty="0"/>
              <a:t>Predicted </a:t>
            </a:r>
            <a:r>
              <a:rPr lang="en-US" sz="4000" dirty="0" smtClean="0"/>
              <a:t>2019 Win Rates </a:t>
            </a:r>
            <a:endParaRPr lang="en-US" sz="40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71828D7-AA7A-4F42-AFCE-35573AED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219200"/>
            <a:ext cx="3352800" cy="35052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Overall reasonable predictions based on how well these teams usually perform</a:t>
            </a:r>
            <a:endParaRPr lang="en-US" dirty="0"/>
          </a:p>
          <a:p>
            <a:r>
              <a:rPr lang="en-US" dirty="0" smtClean="0"/>
              <a:t>MIL had a strong season start despite being historically average</a:t>
            </a:r>
          </a:p>
          <a:p>
            <a:r>
              <a:rPr lang="en-US" dirty="0" smtClean="0"/>
              <a:t>GSW has many key players injured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29976"/>
      </p:ext>
    </p:extLst>
  </p:cSld>
  <p:clrMapOvr>
    <a:masterClrMapping/>
  </p:clrMapOvr>
</p:sld>
</file>

<file path=ppt/theme/theme1.xml><?xml version="1.0" encoding="utf-8"?>
<a:theme xmlns:a="http://schemas.openxmlformats.org/drawingml/2006/main" name="20028-nb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20028-nba-with-logo-ppt-template</Template>
  <TotalTime>502</TotalTime>
  <Words>457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Microsoft Himalaya</vt:lpstr>
      <vt:lpstr>Microsoft New Tai Lue</vt:lpstr>
      <vt:lpstr>20028-nba</vt:lpstr>
      <vt:lpstr>NBA Win Rate and Betting Predictions   ECE 143 Project Fall 2018 Professor José Unpingco</vt:lpstr>
      <vt:lpstr>Background</vt:lpstr>
      <vt:lpstr>Motivation</vt:lpstr>
      <vt:lpstr>Objective</vt:lpstr>
      <vt:lpstr>Methodology</vt:lpstr>
      <vt:lpstr>Advanced Player Stats</vt:lpstr>
      <vt:lpstr>Predicted Teams Win Rates</vt:lpstr>
      <vt:lpstr>Predicted Teams Win Rates</vt:lpstr>
      <vt:lpstr>Predicted 2019 Win Rates </vt:lpstr>
      <vt:lpstr>Betting Recommendations</vt:lpstr>
      <vt:lpstr>Recommendation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Win Rate and Betting Predictions</dc:title>
  <dc:creator>Jeffrey C Yeung</dc:creator>
  <cp:lastModifiedBy>Jeffrey C Yeung</cp:lastModifiedBy>
  <cp:revision>54</cp:revision>
  <dcterms:created xsi:type="dcterms:W3CDTF">2018-11-19T02:28:19Z</dcterms:created>
  <dcterms:modified xsi:type="dcterms:W3CDTF">2018-11-29T00:09:03Z</dcterms:modified>
</cp:coreProperties>
</file>