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62" r:id="rId3"/>
    <p:sldId id="260" r:id="rId4"/>
    <p:sldId id="263" r:id="rId5"/>
    <p:sldId id="264" r:id="rId6"/>
    <p:sldId id="267" r:id="rId7"/>
    <p:sldId id="266" r:id="rId8"/>
    <p:sldId id="274" r:id="rId9"/>
    <p:sldId id="270" r:id="rId10"/>
    <p:sldId id="271" r:id="rId11"/>
    <p:sldId id="272" r:id="rId12"/>
    <p:sldId id="27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8E00"/>
    <a:srgbClr val="DE7400"/>
    <a:srgbClr val="4E863A"/>
    <a:srgbClr val="6BA4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4" d="100"/>
          <a:sy n="124" d="100"/>
        </p:scale>
        <p:origin x="1224" y="108"/>
      </p:cViewPr>
      <p:guideLst>
        <p:guide orient="horz" pos="2160"/>
        <p:guide pos="2880"/>
      </p:guideLst>
    </p:cSldViewPr>
  </p:slideViewPr>
  <p:notesTextViewPr>
    <p:cViewPr>
      <p:scale>
        <a:sx n="1" d="1"/>
        <a:sy n="1" d="1"/>
      </p:scale>
      <p:origin x="0" y="0"/>
    </p:cViewPr>
  </p:notesTextViewPr>
  <p:notesViewPr>
    <p:cSldViewPr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F22B22-81B2-426B-B13F-917D5E416A93}" type="datetimeFigureOut">
              <a:rPr lang="en-US" smtClean="0"/>
              <a:t>11/26/2018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D40819A-7291-4B76-8FE1-C8D3FE5A5678}" type="slidenum">
              <a:rPr lang="en-US" smtClean="0"/>
              <a:t>‹#›</a:t>
            </a:fld>
            <a:endParaRPr lang="en-US"/>
          </a:p>
        </p:txBody>
      </p:sp>
    </p:spTree>
    <p:extLst>
      <p:ext uri="{BB962C8B-B14F-4D97-AF65-F5344CB8AC3E}">
        <p14:creationId xmlns:p14="http://schemas.microsoft.com/office/powerpoint/2010/main" val="16046611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5B8DFF-3B96-41A0-9B28-6E55A2E48E01}" type="datetimeFigureOut">
              <a:rPr lang="en-US" smtClean="0"/>
              <a:t>11/26/2018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DAC6CA-E053-4EC7-B801-A64BBB9841B3}" type="slidenum">
              <a:rPr lang="en-US" smtClean="0"/>
              <a:t>‹#›</a:t>
            </a:fld>
            <a:endParaRPr lang="en-US"/>
          </a:p>
        </p:txBody>
      </p:sp>
    </p:spTree>
    <p:extLst>
      <p:ext uri="{BB962C8B-B14F-4D97-AF65-F5344CB8AC3E}">
        <p14:creationId xmlns:p14="http://schemas.microsoft.com/office/powerpoint/2010/main" val="2932717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733800" y="4826000"/>
            <a:ext cx="5105400" cy="1066800"/>
          </a:xfrm>
        </p:spPr>
        <p:txBody>
          <a:bodyPr>
            <a:normAutofit/>
          </a:bodyPr>
          <a:lstStyle>
            <a:lvl1pPr algn="ctr">
              <a:defRPr sz="4400" baseline="0">
                <a:solidFill>
                  <a:schemeClr val="bg1"/>
                </a:solidFill>
              </a:defRPr>
            </a:lvl1pPr>
          </a:lstStyle>
          <a:p>
            <a:r>
              <a:rPr lang="en-US" dirty="0"/>
              <a:t>Your Master Title</a:t>
            </a:r>
          </a:p>
        </p:txBody>
      </p:sp>
      <p:sp>
        <p:nvSpPr>
          <p:cNvPr id="3" name="Subtitle 2"/>
          <p:cNvSpPr>
            <a:spLocks noGrp="1"/>
          </p:cNvSpPr>
          <p:nvPr>
            <p:ph type="subTitle" idx="1"/>
          </p:nvPr>
        </p:nvSpPr>
        <p:spPr>
          <a:xfrm>
            <a:off x="3810000" y="5892800"/>
            <a:ext cx="4953000" cy="914400"/>
          </a:xfrm>
        </p:spPr>
        <p:txBody>
          <a:bodyPr>
            <a:norm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A8A3B5-A89D-4720-99BE-E8228072A383}" type="datetime1">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400">
                <a:solidFill>
                  <a:schemeClr val="bg1"/>
                </a:solidFill>
              </a:defRPr>
            </a:lvl1p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60188E8-13B8-4502-ADDA-818E563F924C}" type="datetime1">
              <a:rPr lang="en-US" smtClean="0"/>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3D1967-DC9D-4CBC-9000-169C0B401FD7}" type="datetime1">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BADE23-AD5F-4E2B-AB48-4A48F9A6C24C}" type="datetime1">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48130"/>
            <a:ext cx="8229600" cy="1143000"/>
          </a:xfrm>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48965" y="1443835"/>
            <a:ext cx="8229600" cy="4525963"/>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6F779D-FD8F-474D-84E8-B7FD44D8EA93}" type="datetime1">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924800" cy="1143000"/>
          </a:xfrm>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914400" y="1473998"/>
            <a:ext cx="7924800" cy="4622002"/>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141C93-4665-487C-8712-10DCF8DA738F}" type="datetime1">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E33190-D744-4FC1-98F6-F6F9B2A3FB6E}" type="datetime1">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A280FD-E627-4057-ADBA-4E97494F3D12}" type="datetime1">
              <a:rPr lang="en-US" smtClean="0"/>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8130"/>
            <a:ext cx="8229600" cy="1143000"/>
          </a:xfrm>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1443835"/>
            <a:ext cx="4040188"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073697"/>
            <a:ext cx="4040188" cy="3798583"/>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443835"/>
            <a:ext cx="4041775"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073697"/>
            <a:ext cx="4041775" cy="3798583"/>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73FB74-BFAC-4751-95FD-42CF827C2A51}" type="datetime1">
              <a:rPr lang="en-US" smtClean="0"/>
              <a:t>11/26/2018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694941" y="6319579"/>
            <a:ext cx="2133600" cy="365125"/>
          </a:xfrm>
        </p:spPr>
        <p:txBody>
          <a:bodyPr/>
          <a:lstStyle>
            <a:lvl1pPr>
              <a:defRPr sz="1600">
                <a:solidFill>
                  <a:schemeClr val="bg1"/>
                </a:solidFill>
              </a:defRPr>
            </a:lvl1p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1229119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F22DEC-5725-4AC3-821A-0742989A29C8}" type="datetime1">
              <a:rPr lang="en-US" smtClean="0"/>
              <a:t>11/26/2018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E9D054-F64D-48ED-8628-175793F934BA}" type="datetime1">
              <a:rPr lang="en-US" smtClean="0"/>
              <a:t>11/26/2018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9047D84-D046-4F12-BC2B-66A1B322559B}" type="datetime1">
              <a:rPr lang="en-US" smtClean="0"/>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3D4D7F-EF61-4823-A143-1357BB2E1111}" type="datetime1">
              <a:rPr lang="en-US" smtClean="0"/>
              <a:t>11/26/2018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hf hdr="0" ftr="0" dt="0"/>
  <p:txStyles>
    <p:titleStyle>
      <a:lvl1pPr algn="ctr" defTabSz="914400" rtl="0" eaLnBrk="1" latinLnBrk="0" hangingPunct="1">
        <a:spcBef>
          <a:spcPct val="0"/>
        </a:spcBef>
        <a:buNone/>
        <a:defRPr sz="4400" b="1" kern="1200">
          <a:solidFill>
            <a:schemeClr val="bg1"/>
          </a:solidFill>
          <a:effectLst>
            <a:outerShdw blurRad="38100" dist="38100" dir="2700000" algn="tl">
              <a:srgbClr val="000000">
                <a:alpha val="43137"/>
              </a:srgbClr>
            </a:outerShdw>
          </a:effectLst>
          <a:latin typeface="Microsoft New Tai Lue" pitchFamily="34" charset="0"/>
          <a:ea typeface="Microsoft Himalaya" pitchFamily="2" charset="0"/>
          <a:cs typeface="Microsoft New Tai Lue"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bg1"/>
          </a:solidFill>
          <a:latin typeface="Microsoft New Tai Lue" pitchFamily="34" charset="0"/>
          <a:ea typeface="+mn-ea"/>
          <a:cs typeface="Microsoft New Tai Lue" pitchFamily="34" charset="0"/>
        </a:defRPr>
      </a:lvl1pPr>
      <a:lvl2pPr marL="742950" indent="-285750" algn="l" defTabSz="914400" rtl="0" eaLnBrk="1" latinLnBrk="0" hangingPunct="1">
        <a:spcBef>
          <a:spcPct val="20000"/>
        </a:spcBef>
        <a:buFont typeface="Arial" pitchFamily="34" charset="0"/>
        <a:buChar char="–"/>
        <a:defRPr sz="2400" kern="1200">
          <a:solidFill>
            <a:schemeClr val="bg1"/>
          </a:solidFill>
          <a:latin typeface="Microsoft New Tai Lue" pitchFamily="34" charset="0"/>
          <a:ea typeface="+mn-ea"/>
          <a:cs typeface="Microsoft New Tai Lue" pitchFamily="34" charset="0"/>
        </a:defRPr>
      </a:lvl2pPr>
      <a:lvl3pPr marL="11430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3pPr>
      <a:lvl4pPr marL="1600200" indent="-228600" algn="l" defTabSz="914400" rtl="0" eaLnBrk="1" latinLnBrk="0" hangingPunct="1">
        <a:spcBef>
          <a:spcPct val="20000"/>
        </a:spcBef>
        <a:buFont typeface="Arial" pitchFamily="34" charset="0"/>
        <a:buChar char="–"/>
        <a:defRPr sz="1800" kern="1200">
          <a:solidFill>
            <a:schemeClr val="bg1"/>
          </a:solidFill>
          <a:latin typeface="Microsoft New Tai Lue" pitchFamily="34" charset="0"/>
          <a:ea typeface="+mn-ea"/>
          <a:cs typeface="Microsoft New Tai Lue" pitchFamily="34" charset="0"/>
        </a:defRPr>
      </a:lvl4pPr>
      <a:lvl5pPr marL="2057400" indent="-228600" algn="l" defTabSz="914400" rtl="0" eaLnBrk="1" latinLnBrk="0" hangingPunct="1">
        <a:spcBef>
          <a:spcPct val="20000"/>
        </a:spcBef>
        <a:buFont typeface="Arial" pitchFamily="34" charset="0"/>
        <a:buChar char="»"/>
        <a:defRPr sz="1800" kern="1200">
          <a:solidFill>
            <a:schemeClr val="bg1"/>
          </a:solidFill>
          <a:latin typeface="Microsoft New Tai Lue" pitchFamily="34" charset="0"/>
          <a:ea typeface="+mn-ea"/>
          <a:cs typeface="Microsoft New Tai Lu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33800" y="685800"/>
            <a:ext cx="5029200" cy="3810000"/>
          </a:xfrm>
        </p:spPr>
        <p:txBody>
          <a:bodyPr>
            <a:normAutofit/>
          </a:bodyPr>
          <a:lstStyle/>
          <a:p>
            <a:r>
              <a:rPr lang="en-US" sz="4200" dirty="0"/>
              <a:t>NBA Win Rate and</a:t>
            </a:r>
            <a:br>
              <a:rPr lang="en-US" sz="4200" dirty="0"/>
            </a:br>
            <a:r>
              <a:rPr lang="en-US" sz="4200" dirty="0"/>
              <a:t>Betting Predictions</a:t>
            </a:r>
            <a:r>
              <a:rPr lang="en-US" sz="3000" dirty="0"/>
              <a:t/>
            </a:r>
            <a:br>
              <a:rPr lang="en-US" sz="3000" dirty="0"/>
            </a:br>
            <a:r>
              <a:rPr lang="en-US" sz="3000" dirty="0"/>
              <a:t/>
            </a:r>
            <a:br>
              <a:rPr lang="en-US" sz="3000" dirty="0"/>
            </a:br>
            <a:r>
              <a:rPr lang="en-US" sz="3000" dirty="0"/>
              <a:t/>
            </a:r>
            <a:br>
              <a:rPr lang="en-US" sz="3000" dirty="0"/>
            </a:br>
            <a:r>
              <a:rPr lang="en-US" sz="3000" dirty="0"/>
              <a:t>ECE 143 Project</a:t>
            </a:r>
            <a:br>
              <a:rPr lang="en-US" sz="3000" dirty="0"/>
            </a:br>
            <a:r>
              <a:rPr lang="en-US" sz="3000" dirty="0"/>
              <a:t>Fall 2018</a:t>
            </a:r>
            <a:br>
              <a:rPr lang="en-US" sz="3000" dirty="0"/>
            </a:br>
            <a:r>
              <a:rPr lang="en-US" sz="3000" dirty="0"/>
              <a:t>Professor José </a:t>
            </a:r>
            <a:r>
              <a:rPr lang="en-US" sz="3000" dirty="0" err="1"/>
              <a:t>Unpingco</a:t>
            </a:r>
            <a:endParaRPr lang="en-US" sz="3000" dirty="0"/>
          </a:p>
        </p:txBody>
      </p:sp>
      <p:sp>
        <p:nvSpPr>
          <p:cNvPr id="6" name="Subtitle 5">
            <a:extLst>
              <a:ext uri="{FF2B5EF4-FFF2-40B4-BE49-F238E27FC236}">
                <a16:creationId xmlns:a16="http://schemas.microsoft.com/office/drawing/2014/main" id="{D35F07C7-CC32-4E53-A2D2-89E1C3F9748A}"/>
              </a:ext>
            </a:extLst>
          </p:cNvPr>
          <p:cNvSpPr>
            <a:spLocks noGrp="1"/>
          </p:cNvSpPr>
          <p:nvPr>
            <p:ph type="subTitle" idx="1"/>
          </p:nvPr>
        </p:nvSpPr>
        <p:spPr>
          <a:xfrm>
            <a:off x="6019800" y="4938253"/>
            <a:ext cx="2648597" cy="773543"/>
          </a:xfrm>
        </p:spPr>
        <p:txBody>
          <a:bodyPr>
            <a:normAutofit/>
          </a:bodyPr>
          <a:lstStyle/>
          <a:p>
            <a:r>
              <a:rPr lang="en-US" dirty="0" smtClean="0"/>
              <a:t>Jeffrey Yeung</a:t>
            </a:r>
          </a:p>
          <a:p>
            <a:r>
              <a:rPr lang="en-US" dirty="0" err="1" smtClean="0"/>
              <a:t>Yidi</a:t>
            </a:r>
            <a:r>
              <a:rPr lang="en-US" dirty="0" smtClean="0"/>
              <a:t> Zhu</a:t>
            </a:r>
            <a:endParaRPr lang="en-US" dirty="0"/>
          </a:p>
        </p:txBody>
      </p:sp>
      <p:sp>
        <p:nvSpPr>
          <p:cNvPr id="5" name="Subtitle 5">
            <a:extLst>
              <a:ext uri="{FF2B5EF4-FFF2-40B4-BE49-F238E27FC236}">
                <a16:creationId xmlns:a16="http://schemas.microsoft.com/office/drawing/2014/main" id="{D35F07C7-CC32-4E53-A2D2-89E1C3F9748A}"/>
              </a:ext>
            </a:extLst>
          </p:cNvPr>
          <p:cNvSpPr txBox="1">
            <a:spLocks/>
          </p:cNvSpPr>
          <p:nvPr/>
        </p:nvSpPr>
        <p:spPr>
          <a:xfrm>
            <a:off x="3886200" y="4938252"/>
            <a:ext cx="2648597" cy="77354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kern="1200">
                <a:solidFill>
                  <a:schemeClr val="bg1"/>
                </a:solidFill>
                <a:latin typeface="Microsoft New Tai Lue" pitchFamily="34" charset="0"/>
                <a:ea typeface="+mn-ea"/>
                <a:cs typeface="Microsoft New Tai Lue" pitchFamily="34" charset="0"/>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icrosoft New Tai Lue" pitchFamily="34" charset="0"/>
                <a:ea typeface="+mn-ea"/>
                <a:cs typeface="Microsoft New Tai Lue" pitchFamily="34" charset="0"/>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icrosoft New Tai Lue" pitchFamily="34" charset="0"/>
                <a:ea typeface="+mn-ea"/>
                <a:cs typeface="Microsoft New Tai Lue" pitchFamily="34" charset="0"/>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icrosoft New Tai Lue" pitchFamily="34" charset="0"/>
                <a:ea typeface="+mn-ea"/>
                <a:cs typeface="Microsoft New Tai Lue" pitchFamily="34" charset="0"/>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icrosoft New Tai Lue" pitchFamily="34" charset="0"/>
                <a:ea typeface="+mn-ea"/>
                <a:cs typeface="Microsoft New Tai Lue"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name</a:t>
            </a:r>
          </a:p>
          <a:p>
            <a:r>
              <a:rPr lang="en-US" dirty="0" smtClean="0"/>
              <a:t>name</a:t>
            </a:r>
            <a:endParaRPr lang="en-US" dirty="0"/>
          </a:p>
        </p:txBody>
      </p:sp>
      <p:sp>
        <p:nvSpPr>
          <p:cNvPr id="3" name="Slide Number Placeholder 2"/>
          <p:cNvSpPr>
            <a:spLocks noGrp="1"/>
          </p:cNvSpPr>
          <p:nvPr>
            <p:ph type="sldNum" sz="quarter" idx="12"/>
          </p:nvPr>
        </p:nvSpPr>
        <p:spPr/>
        <p:txBody>
          <a:bodyPr/>
          <a:lstStyle/>
          <a:p>
            <a:fld id="{B82CCC60-E8CD-4174-8B1A-7DF615B22EEF}" type="slidenum">
              <a:rPr lang="en-US" smtClean="0"/>
              <a:pPr/>
              <a:t>1</a:t>
            </a:fld>
            <a:endParaRPr lang="en-US"/>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22C76-1B4D-46DB-91AF-97C1B84A2289}"/>
              </a:ext>
            </a:extLst>
          </p:cNvPr>
          <p:cNvSpPr>
            <a:spLocks noGrp="1"/>
          </p:cNvSpPr>
          <p:nvPr>
            <p:ph type="title"/>
          </p:nvPr>
        </p:nvSpPr>
        <p:spPr>
          <a:xfrm>
            <a:off x="1228772" y="457200"/>
            <a:ext cx="6815138" cy="685800"/>
          </a:xfrm>
        </p:spPr>
        <p:txBody>
          <a:bodyPr>
            <a:noAutofit/>
          </a:bodyPr>
          <a:lstStyle/>
          <a:p>
            <a:pPr algn="ctr"/>
            <a:r>
              <a:rPr lang="en-US" sz="4000" dirty="0" smtClean="0"/>
              <a:t>Slide about how good our recommendations are</a:t>
            </a:r>
            <a:endParaRPr lang="en-US" sz="4000" dirty="0"/>
          </a:p>
        </p:txBody>
      </p:sp>
      <p:sp>
        <p:nvSpPr>
          <p:cNvPr id="9" name="Content Placeholder 3">
            <a:extLst>
              <a:ext uri="{FF2B5EF4-FFF2-40B4-BE49-F238E27FC236}">
                <a16:creationId xmlns:a16="http://schemas.microsoft.com/office/drawing/2014/main" id="{571828D7-AA7A-4F42-AFCE-35573AED3DC4}"/>
              </a:ext>
            </a:extLst>
          </p:cNvPr>
          <p:cNvSpPr>
            <a:spLocks noGrp="1"/>
          </p:cNvSpPr>
          <p:nvPr>
            <p:ph sz="half" idx="2"/>
          </p:nvPr>
        </p:nvSpPr>
        <p:spPr>
          <a:xfrm>
            <a:off x="457200" y="1143000"/>
            <a:ext cx="8229600" cy="2209800"/>
          </a:xfrm>
        </p:spPr>
        <p:txBody>
          <a:bodyPr>
            <a:normAutofit/>
          </a:bodyPr>
          <a:lstStyle/>
          <a:p>
            <a:r>
              <a:rPr lang="en-US" dirty="0" smtClean="0"/>
              <a:t>Text</a:t>
            </a:r>
          </a:p>
          <a:p>
            <a:r>
              <a:rPr lang="en-US" dirty="0" smtClean="0"/>
              <a:t>Text</a:t>
            </a:r>
          </a:p>
          <a:p>
            <a:endParaRPr lang="en-US" dirty="0"/>
          </a:p>
        </p:txBody>
      </p:sp>
      <p:sp>
        <p:nvSpPr>
          <p:cNvPr id="3" name="Slide Number Placeholder 2"/>
          <p:cNvSpPr>
            <a:spLocks noGrp="1"/>
          </p:cNvSpPr>
          <p:nvPr>
            <p:ph type="sldNum" sz="quarter" idx="12"/>
          </p:nvPr>
        </p:nvSpPr>
        <p:spPr/>
        <p:txBody>
          <a:bodyPr/>
          <a:lstStyle/>
          <a:p>
            <a:fld id="{B82CCC60-E8CD-4174-8B1A-7DF615B22EEF}" type="slidenum">
              <a:rPr lang="en-US" smtClean="0"/>
              <a:pPr/>
              <a:t>10</a:t>
            </a:fld>
            <a:endParaRPr lang="en-US"/>
          </a:p>
        </p:txBody>
      </p:sp>
    </p:spTree>
    <p:extLst>
      <p:ext uri="{BB962C8B-B14F-4D97-AF65-F5344CB8AC3E}">
        <p14:creationId xmlns:p14="http://schemas.microsoft.com/office/powerpoint/2010/main" val="11695496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22C76-1B4D-46DB-91AF-97C1B84A2289}"/>
              </a:ext>
            </a:extLst>
          </p:cNvPr>
          <p:cNvSpPr>
            <a:spLocks noGrp="1"/>
          </p:cNvSpPr>
          <p:nvPr>
            <p:ph type="title"/>
          </p:nvPr>
        </p:nvSpPr>
        <p:spPr>
          <a:xfrm>
            <a:off x="1228772" y="457200"/>
            <a:ext cx="6815138" cy="685800"/>
          </a:xfrm>
        </p:spPr>
        <p:txBody>
          <a:bodyPr>
            <a:noAutofit/>
          </a:bodyPr>
          <a:lstStyle/>
          <a:p>
            <a:pPr algn="ctr"/>
            <a:r>
              <a:rPr lang="en-US" sz="4000" dirty="0" smtClean="0"/>
              <a:t>Slide about other methods (greedy)</a:t>
            </a:r>
            <a:endParaRPr lang="en-US" sz="4000" dirty="0"/>
          </a:p>
        </p:txBody>
      </p:sp>
      <p:sp>
        <p:nvSpPr>
          <p:cNvPr id="9" name="Content Placeholder 3">
            <a:extLst>
              <a:ext uri="{FF2B5EF4-FFF2-40B4-BE49-F238E27FC236}">
                <a16:creationId xmlns:a16="http://schemas.microsoft.com/office/drawing/2014/main" id="{571828D7-AA7A-4F42-AFCE-35573AED3DC4}"/>
              </a:ext>
            </a:extLst>
          </p:cNvPr>
          <p:cNvSpPr>
            <a:spLocks noGrp="1"/>
          </p:cNvSpPr>
          <p:nvPr>
            <p:ph sz="half" idx="2"/>
          </p:nvPr>
        </p:nvSpPr>
        <p:spPr>
          <a:xfrm>
            <a:off x="457200" y="1143000"/>
            <a:ext cx="8229600" cy="2209800"/>
          </a:xfrm>
        </p:spPr>
        <p:txBody>
          <a:bodyPr>
            <a:normAutofit/>
          </a:bodyPr>
          <a:lstStyle/>
          <a:p>
            <a:r>
              <a:rPr lang="en-US" dirty="0" smtClean="0"/>
              <a:t>Text</a:t>
            </a:r>
          </a:p>
          <a:p>
            <a:r>
              <a:rPr lang="en-US" dirty="0" smtClean="0"/>
              <a:t>Text</a:t>
            </a:r>
          </a:p>
          <a:p>
            <a:endParaRPr lang="en-US" dirty="0"/>
          </a:p>
        </p:txBody>
      </p:sp>
      <p:sp>
        <p:nvSpPr>
          <p:cNvPr id="3" name="Slide Number Placeholder 2"/>
          <p:cNvSpPr>
            <a:spLocks noGrp="1"/>
          </p:cNvSpPr>
          <p:nvPr>
            <p:ph type="sldNum" sz="quarter" idx="12"/>
          </p:nvPr>
        </p:nvSpPr>
        <p:spPr/>
        <p:txBody>
          <a:bodyPr/>
          <a:lstStyle/>
          <a:p>
            <a:fld id="{B82CCC60-E8CD-4174-8B1A-7DF615B22EEF}" type="slidenum">
              <a:rPr lang="en-US" smtClean="0"/>
              <a:pPr/>
              <a:t>11</a:t>
            </a:fld>
            <a:endParaRPr lang="en-US"/>
          </a:p>
        </p:txBody>
      </p:sp>
    </p:spTree>
    <p:extLst>
      <p:ext uri="{BB962C8B-B14F-4D97-AF65-F5344CB8AC3E}">
        <p14:creationId xmlns:p14="http://schemas.microsoft.com/office/powerpoint/2010/main" val="33861652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22C76-1B4D-46DB-91AF-97C1B84A2289}"/>
              </a:ext>
            </a:extLst>
          </p:cNvPr>
          <p:cNvSpPr>
            <a:spLocks noGrp="1"/>
          </p:cNvSpPr>
          <p:nvPr>
            <p:ph type="title"/>
          </p:nvPr>
        </p:nvSpPr>
        <p:spPr>
          <a:xfrm>
            <a:off x="1228772" y="457200"/>
            <a:ext cx="6815138" cy="685800"/>
          </a:xfrm>
        </p:spPr>
        <p:txBody>
          <a:bodyPr>
            <a:noAutofit/>
          </a:bodyPr>
          <a:lstStyle/>
          <a:p>
            <a:pPr algn="ctr"/>
            <a:r>
              <a:rPr lang="en-US" sz="4000" dirty="0" smtClean="0"/>
              <a:t>Randomly picking bets</a:t>
            </a:r>
            <a:endParaRPr lang="en-US" sz="4000" dirty="0"/>
          </a:p>
        </p:txBody>
      </p:sp>
      <p:sp>
        <p:nvSpPr>
          <p:cNvPr id="9" name="Content Placeholder 3">
            <a:extLst>
              <a:ext uri="{FF2B5EF4-FFF2-40B4-BE49-F238E27FC236}">
                <a16:creationId xmlns:a16="http://schemas.microsoft.com/office/drawing/2014/main" id="{571828D7-AA7A-4F42-AFCE-35573AED3DC4}"/>
              </a:ext>
            </a:extLst>
          </p:cNvPr>
          <p:cNvSpPr>
            <a:spLocks noGrp="1"/>
          </p:cNvSpPr>
          <p:nvPr>
            <p:ph sz="half" idx="2"/>
          </p:nvPr>
        </p:nvSpPr>
        <p:spPr>
          <a:xfrm>
            <a:off x="457200" y="1143000"/>
            <a:ext cx="8229600" cy="2209800"/>
          </a:xfrm>
        </p:spPr>
        <p:txBody>
          <a:bodyPr>
            <a:normAutofit/>
          </a:bodyPr>
          <a:lstStyle/>
          <a:p>
            <a:r>
              <a:rPr lang="en-US" dirty="0" smtClean="0"/>
              <a:t>Text</a:t>
            </a:r>
          </a:p>
          <a:p>
            <a:r>
              <a:rPr lang="en-US" dirty="0" smtClean="0"/>
              <a:t>Text</a:t>
            </a:r>
          </a:p>
          <a:p>
            <a:endParaRPr lang="en-US" dirty="0"/>
          </a:p>
        </p:txBody>
      </p:sp>
      <p:sp>
        <p:nvSpPr>
          <p:cNvPr id="3" name="Slide Number Placeholder 2"/>
          <p:cNvSpPr>
            <a:spLocks noGrp="1"/>
          </p:cNvSpPr>
          <p:nvPr>
            <p:ph type="sldNum" sz="quarter" idx="12"/>
          </p:nvPr>
        </p:nvSpPr>
        <p:spPr/>
        <p:txBody>
          <a:bodyPr/>
          <a:lstStyle/>
          <a:p>
            <a:fld id="{B82CCC60-E8CD-4174-8B1A-7DF615B22EEF}" type="slidenum">
              <a:rPr lang="en-US" smtClean="0"/>
              <a:pPr/>
              <a:t>12</a:t>
            </a:fld>
            <a:endParaRPr lang="en-US"/>
          </a:p>
        </p:txBody>
      </p:sp>
    </p:spTree>
    <p:extLst>
      <p:ext uri="{BB962C8B-B14F-4D97-AF65-F5344CB8AC3E}">
        <p14:creationId xmlns:p14="http://schemas.microsoft.com/office/powerpoint/2010/main" val="18473742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FE9A-07E1-4AFF-9F5F-AFE4078D6E25}"/>
              </a:ext>
            </a:extLst>
          </p:cNvPr>
          <p:cNvSpPr>
            <a:spLocks noGrp="1"/>
          </p:cNvSpPr>
          <p:nvPr>
            <p:ph type="title"/>
          </p:nvPr>
        </p:nvSpPr>
        <p:spPr>
          <a:xfrm>
            <a:off x="2895600" y="390767"/>
            <a:ext cx="3352800" cy="994870"/>
          </a:xfrm>
        </p:spPr>
        <p:txBody>
          <a:bodyPr>
            <a:normAutofit/>
          </a:bodyPr>
          <a:lstStyle/>
          <a:p>
            <a:r>
              <a:rPr lang="en-US" sz="4000" dirty="0"/>
              <a:t>Background</a:t>
            </a:r>
          </a:p>
        </p:txBody>
      </p:sp>
      <p:sp>
        <p:nvSpPr>
          <p:cNvPr id="3" name="Content Placeholder 2">
            <a:extLst>
              <a:ext uri="{FF2B5EF4-FFF2-40B4-BE49-F238E27FC236}">
                <a16:creationId xmlns:a16="http://schemas.microsoft.com/office/drawing/2014/main" id="{D5551235-3004-45D9-AFD8-BCEED845812B}"/>
              </a:ext>
            </a:extLst>
          </p:cNvPr>
          <p:cNvSpPr>
            <a:spLocks noGrp="1"/>
          </p:cNvSpPr>
          <p:nvPr>
            <p:ph idx="1"/>
          </p:nvPr>
        </p:nvSpPr>
        <p:spPr>
          <a:xfrm>
            <a:off x="491182" y="1443835"/>
            <a:ext cx="8161635" cy="1985165"/>
          </a:xfrm>
        </p:spPr>
        <p:txBody>
          <a:bodyPr>
            <a:normAutofit/>
          </a:bodyPr>
          <a:lstStyle/>
          <a:p>
            <a:r>
              <a:rPr lang="en-US" sz="2400" dirty="0"/>
              <a:t>The NBA is one of the most popular sports in the world</a:t>
            </a:r>
          </a:p>
          <a:p>
            <a:r>
              <a:rPr lang="en-US" sz="2400" dirty="0"/>
              <a:t>Teams with overall better players do not always win</a:t>
            </a:r>
          </a:p>
          <a:p>
            <a:r>
              <a:rPr lang="en-US" sz="2400" dirty="0"/>
              <a:t>NBA betting is a multibillion dollar industry</a:t>
            </a:r>
          </a:p>
          <a:p>
            <a:r>
              <a:rPr lang="en-US" sz="2400" dirty="0"/>
              <a:t>Every single NBA match has different betting odds</a:t>
            </a:r>
          </a:p>
        </p:txBody>
      </p:sp>
      <p:pic>
        <p:nvPicPr>
          <p:cNvPr id="8" name="Picture 7">
            <a:extLst>
              <a:ext uri="{FF2B5EF4-FFF2-40B4-BE49-F238E27FC236}">
                <a16:creationId xmlns:a16="http://schemas.microsoft.com/office/drawing/2014/main" id="{DA803A36-E05F-4EE4-8A16-5BF5DF88E4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15121" y="3607598"/>
            <a:ext cx="4513758" cy="2362200"/>
          </a:xfrm>
          <a:prstGeom prst="rect">
            <a:avLst/>
          </a:prstGeom>
        </p:spPr>
      </p:pic>
      <p:sp>
        <p:nvSpPr>
          <p:cNvPr id="4" name="Slide Number Placeholder 3"/>
          <p:cNvSpPr>
            <a:spLocks noGrp="1"/>
          </p:cNvSpPr>
          <p:nvPr>
            <p:ph type="sldNum" sz="quarter" idx="12"/>
          </p:nvPr>
        </p:nvSpPr>
        <p:spPr>
          <a:xfrm>
            <a:off x="6705600" y="6324600"/>
            <a:ext cx="2133600" cy="365125"/>
          </a:xfrm>
        </p:spPr>
        <p:txBody>
          <a:bodyPr/>
          <a:lstStyle/>
          <a:p>
            <a:fld id="{B82CCC60-E8CD-4174-8B1A-7DF615B22EEF}" type="slidenum">
              <a:rPr lang="en-US" sz="1400" smtClean="0">
                <a:solidFill>
                  <a:schemeClr val="bg1"/>
                </a:solidFill>
              </a:rPr>
              <a:pPr/>
              <a:t>2</a:t>
            </a:fld>
            <a:endParaRPr lang="en-US" sz="1400" dirty="0">
              <a:solidFill>
                <a:schemeClr val="bg1"/>
              </a:solidFill>
            </a:endParaRPr>
          </a:p>
        </p:txBody>
      </p:sp>
    </p:spTree>
    <p:extLst>
      <p:ext uri="{BB962C8B-B14F-4D97-AF65-F5344CB8AC3E}">
        <p14:creationId xmlns:p14="http://schemas.microsoft.com/office/powerpoint/2010/main" val="2105913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22C76-1B4D-46DB-91AF-97C1B84A2289}"/>
              </a:ext>
            </a:extLst>
          </p:cNvPr>
          <p:cNvSpPr>
            <a:spLocks noGrp="1"/>
          </p:cNvSpPr>
          <p:nvPr>
            <p:ph type="title"/>
          </p:nvPr>
        </p:nvSpPr>
        <p:spPr>
          <a:xfrm>
            <a:off x="3117054" y="444809"/>
            <a:ext cx="2909888" cy="893759"/>
          </a:xfrm>
        </p:spPr>
        <p:txBody>
          <a:bodyPr>
            <a:noAutofit/>
          </a:bodyPr>
          <a:lstStyle/>
          <a:p>
            <a:r>
              <a:rPr lang="en-US" sz="4000" dirty="0"/>
              <a:t>Motivation</a:t>
            </a:r>
          </a:p>
        </p:txBody>
      </p:sp>
      <p:sp>
        <p:nvSpPr>
          <p:cNvPr id="4" name="Content Placeholder 3">
            <a:extLst>
              <a:ext uri="{FF2B5EF4-FFF2-40B4-BE49-F238E27FC236}">
                <a16:creationId xmlns:a16="http://schemas.microsoft.com/office/drawing/2014/main" id="{B5A51054-75B5-432E-8ABC-5A8E22D51226}"/>
              </a:ext>
            </a:extLst>
          </p:cNvPr>
          <p:cNvSpPr>
            <a:spLocks noGrp="1"/>
          </p:cNvSpPr>
          <p:nvPr>
            <p:ph sz="half" idx="2"/>
          </p:nvPr>
        </p:nvSpPr>
        <p:spPr>
          <a:xfrm>
            <a:off x="438147" y="1338568"/>
            <a:ext cx="8267701" cy="2395232"/>
          </a:xfrm>
        </p:spPr>
        <p:txBody>
          <a:bodyPr>
            <a:normAutofit lnSpcReduction="10000"/>
          </a:bodyPr>
          <a:lstStyle/>
          <a:p>
            <a:r>
              <a:rPr lang="en-US" dirty="0"/>
              <a:t>Correctly predicting match </a:t>
            </a:r>
            <a:r>
              <a:rPr lang="en-US" dirty="0" smtClean="0"/>
              <a:t>outcomes provides more information for betting decisions</a:t>
            </a:r>
            <a:endParaRPr lang="en-US" dirty="0"/>
          </a:p>
          <a:p>
            <a:r>
              <a:rPr lang="en-US" dirty="0" smtClean="0"/>
              <a:t>Betting on the appropriate team improves earnings</a:t>
            </a:r>
          </a:p>
          <a:p>
            <a:r>
              <a:rPr lang="en-US" dirty="0" smtClean="0"/>
              <a:t>Real world application of winning or losing money</a:t>
            </a:r>
            <a:endParaRPr lang="en-US" dirty="0"/>
          </a:p>
          <a:p>
            <a:r>
              <a:rPr lang="en-US" dirty="0"/>
              <a:t>Not necessarily optimal to always bet on the </a:t>
            </a:r>
            <a:r>
              <a:rPr lang="en-US" dirty="0" smtClean="0"/>
              <a:t>better </a:t>
            </a:r>
            <a:r>
              <a:rPr lang="en-US" dirty="0"/>
              <a:t>winning team</a:t>
            </a:r>
          </a:p>
        </p:txBody>
      </p:sp>
      <p:pic>
        <p:nvPicPr>
          <p:cNvPr id="8" name="Content Placeholder 7">
            <a:extLst>
              <a:ext uri="{FF2B5EF4-FFF2-40B4-BE49-F238E27FC236}">
                <a16:creationId xmlns:a16="http://schemas.microsoft.com/office/drawing/2014/main" id="{890E6803-930E-4707-9F83-4E753748D6A9}"/>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2743200" y="3886200"/>
            <a:ext cx="4267200" cy="2080111"/>
          </a:xfrm>
        </p:spPr>
      </p:pic>
      <p:sp>
        <p:nvSpPr>
          <p:cNvPr id="3" name="Slide Number Placeholder 2"/>
          <p:cNvSpPr>
            <a:spLocks noGrp="1"/>
          </p:cNvSpPr>
          <p:nvPr>
            <p:ph type="sldNum" sz="quarter" idx="12"/>
          </p:nvPr>
        </p:nvSpPr>
        <p:spPr/>
        <p:txBody>
          <a:bodyPr/>
          <a:lstStyle/>
          <a:p>
            <a:fld id="{B82CCC60-E8CD-4174-8B1A-7DF615B22EEF}" type="slidenum">
              <a:rPr lang="en-US" smtClean="0">
                <a:solidFill>
                  <a:schemeClr val="bg1"/>
                </a:solidFill>
              </a:rPr>
              <a:pPr/>
              <a:t>3</a:t>
            </a:fld>
            <a:endParaRPr lang="en-US" dirty="0">
              <a:solidFill>
                <a:schemeClr val="bg1"/>
              </a:solidFill>
            </a:endParaRPr>
          </a:p>
        </p:txBody>
      </p:sp>
    </p:spTree>
    <p:extLst>
      <p:ext uri="{BB962C8B-B14F-4D97-AF65-F5344CB8AC3E}">
        <p14:creationId xmlns:p14="http://schemas.microsoft.com/office/powerpoint/2010/main" val="1275828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22C76-1B4D-46DB-91AF-97C1B84A2289}"/>
              </a:ext>
            </a:extLst>
          </p:cNvPr>
          <p:cNvSpPr>
            <a:spLocks noGrp="1"/>
          </p:cNvSpPr>
          <p:nvPr>
            <p:ph type="title"/>
          </p:nvPr>
        </p:nvSpPr>
        <p:spPr>
          <a:xfrm>
            <a:off x="3295648" y="466393"/>
            <a:ext cx="2552700" cy="850591"/>
          </a:xfrm>
        </p:spPr>
        <p:txBody>
          <a:bodyPr>
            <a:noAutofit/>
          </a:bodyPr>
          <a:lstStyle/>
          <a:p>
            <a:r>
              <a:rPr lang="en-US" sz="4000" dirty="0"/>
              <a:t>Objective</a:t>
            </a:r>
          </a:p>
        </p:txBody>
      </p:sp>
      <p:sp>
        <p:nvSpPr>
          <p:cNvPr id="4" name="Content Placeholder 3">
            <a:extLst>
              <a:ext uri="{FF2B5EF4-FFF2-40B4-BE49-F238E27FC236}">
                <a16:creationId xmlns:a16="http://schemas.microsoft.com/office/drawing/2014/main" id="{B5A51054-75B5-432E-8ABC-5A8E22D51226}"/>
              </a:ext>
            </a:extLst>
          </p:cNvPr>
          <p:cNvSpPr>
            <a:spLocks noGrp="1"/>
          </p:cNvSpPr>
          <p:nvPr>
            <p:ph sz="half" idx="2"/>
          </p:nvPr>
        </p:nvSpPr>
        <p:spPr>
          <a:xfrm>
            <a:off x="438147" y="1371600"/>
            <a:ext cx="8267701" cy="2395232"/>
          </a:xfrm>
        </p:spPr>
        <p:txBody>
          <a:bodyPr>
            <a:normAutofit fontScale="92500"/>
          </a:bodyPr>
          <a:lstStyle/>
          <a:p>
            <a:r>
              <a:rPr lang="en-US" dirty="0" smtClean="0"/>
              <a:t>Our </a:t>
            </a:r>
            <a:r>
              <a:rPr lang="en-US" dirty="0"/>
              <a:t>objective is to </a:t>
            </a:r>
            <a:r>
              <a:rPr lang="en-US" dirty="0" smtClean="0"/>
              <a:t>predict </a:t>
            </a:r>
            <a:r>
              <a:rPr lang="en-US" dirty="0"/>
              <a:t>each NBA team’s </a:t>
            </a:r>
            <a:r>
              <a:rPr lang="en-US" dirty="0" smtClean="0"/>
              <a:t>overall yearly win rate, </a:t>
            </a:r>
            <a:r>
              <a:rPr lang="en-US" dirty="0"/>
              <a:t>and predict, for any given match, each team’s likelihood of winning based on the team rosters</a:t>
            </a:r>
          </a:p>
          <a:p>
            <a:r>
              <a:rPr lang="en-US" dirty="0"/>
              <a:t>We will also </a:t>
            </a:r>
            <a:r>
              <a:rPr lang="en-US" dirty="0" smtClean="0"/>
              <a:t>calculate the optimal team to bet on based on actual betting odds given by </a:t>
            </a:r>
            <a:r>
              <a:rPr lang="en-US" dirty="0" smtClean="0"/>
              <a:t>betting sites and our predicted win probability of each of the two teams for any given match</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3732254"/>
            <a:ext cx="4572000" cy="2299771"/>
          </a:xfrm>
          <a:prstGeom prst="rect">
            <a:avLst/>
          </a:prstGeom>
        </p:spPr>
      </p:pic>
      <p:sp>
        <p:nvSpPr>
          <p:cNvPr id="6" name="Slide Number Placeholder 5"/>
          <p:cNvSpPr>
            <a:spLocks noGrp="1"/>
          </p:cNvSpPr>
          <p:nvPr>
            <p:ph type="sldNum" sz="quarter" idx="12"/>
          </p:nvPr>
        </p:nvSpPr>
        <p:spPr/>
        <p:txBody>
          <a:bodyPr/>
          <a:lstStyle/>
          <a:p>
            <a:fld id="{B82CCC60-E8CD-4174-8B1A-7DF615B22EEF}" type="slidenum">
              <a:rPr lang="en-US" smtClean="0"/>
              <a:pPr/>
              <a:t>4</a:t>
            </a:fld>
            <a:endParaRPr lang="en-US"/>
          </a:p>
        </p:txBody>
      </p:sp>
    </p:spTree>
    <p:extLst>
      <p:ext uri="{BB962C8B-B14F-4D97-AF65-F5344CB8AC3E}">
        <p14:creationId xmlns:p14="http://schemas.microsoft.com/office/powerpoint/2010/main" val="1968768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22C76-1B4D-46DB-91AF-97C1B84A2289}"/>
              </a:ext>
            </a:extLst>
          </p:cNvPr>
          <p:cNvSpPr>
            <a:spLocks noGrp="1"/>
          </p:cNvSpPr>
          <p:nvPr>
            <p:ph type="title"/>
          </p:nvPr>
        </p:nvSpPr>
        <p:spPr>
          <a:xfrm>
            <a:off x="2828922" y="466393"/>
            <a:ext cx="3486152" cy="850591"/>
          </a:xfrm>
        </p:spPr>
        <p:txBody>
          <a:bodyPr>
            <a:noAutofit/>
          </a:bodyPr>
          <a:lstStyle/>
          <a:p>
            <a:r>
              <a:rPr lang="en-US" sz="4000" dirty="0"/>
              <a:t>Methodology</a:t>
            </a:r>
          </a:p>
        </p:txBody>
      </p:sp>
      <p:sp>
        <p:nvSpPr>
          <p:cNvPr id="4" name="Content Placeholder 3">
            <a:extLst>
              <a:ext uri="{FF2B5EF4-FFF2-40B4-BE49-F238E27FC236}">
                <a16:creationId xmlns:a16="http://schemas.microsoft.com/office/drawing/2014/main" id="{B5A51054-75B5-432E-8ABC-5A8E22D51226}"/>
              </a:ext>
            </a:extLst>
          </p:cNvPr>
          <p:cNvSpPr>
            <a:spLocks noGrp="1"/>
          </p:cNvSpPr>
          <p:nvPr>
            <p:ph sz="half" idx="2"/>
          </p:nvPr>
        </p:nvSpPr>
        <p:spPr>
          <a:xfrm>
            <a:off x="438147" y="1452868"/>
            <a:ext cx="8267701" cy="4566932"/>
          </a:xfrm>
        </p:spPr>
        <p:txBody>
          <a:bodyPr>
            <a:normAutofit/>
          </a:bodyPr>
          <a:lstStyle/>
          <a:p>
            <a:r>
              <a:rPr lang="en-US" dirty="0"/>
              <a:t>Scrape NBA players’ </a:t>
            </a:r>
            <a:r>
              <a:rPr lang="en-US" dirty="0" smtClean="0"/>
              <a:t>stats, </a:t>
            </a:r>
            <a:r>
              <a:rPr lang="en-US" dirty="0"/>
              <a:t>each match’s outcome, and each NBA team’s overall win rate for each of the last 30 </a:t>
            </a:r>
            <a:r>
              <a:rPr lang="en-US" dirty="0" smtClean="0"/>
              <a:t>years and split into training, validation, and testing sets</a:t>
            </a:r>
            <a:endParaRPr lang="en-US" dirty="0"/>
          </a:p>
          <a:p>
            <a:r>
              <a:rPr lang="en-US" dirty="0"/>
              <a:t>Scrape </a:t>
            </a:r>
            <a:r>
              <a:rPr lang="en-US" dirty="0" smtClean="0"/>
              <a:t>actual historical </a:t>
            </a:r>
            <a:r>
              <a:rPr lang="en-US" dirty="0"/>
              <a:t>betting odds for the last 10 years</a:t>
            </a:r>
          </a:p>
          <a:p>
            <a:r>
              <a:rPr lang="en-US" dirty="0"/>
              <a:t>Calculate the most impactful advanced player </a:t>
            </a:r>
            <a:r>
              <a:rPr lang="en-US" dirty="0" smtClean="0"/>
              <a:t>metrics</a:t>
            </a:r>
            <a:endParaRPr lang="en-US" dirty="0"/>
          </a:p>
          <a:p>
            <a:r>
              <a:rPr lang="en-US" dirty="0"/>
              <a:t>Predict team’s overall yearly win rate based on </a:t>
            </a:r>
            <a:r>
              <a:rPr lang="en-US" dirty="0" smtClean="0"/>
              <a:t>each player’s contributions to the team</a:t>
            </a:r>
            <a:endParaRPr lang="en-US" dirty="0"/>
          </a:p>
          <a:p>
            <a:r>
              <a:rPr lang="en-US" dirty="0" smtClean="0"/>
              <a:t>Calculate </a:t>
            </a:r>
            <a:r>
              <a:rPr lang="en-US" dirty="0"/>
              <a:t>each team’s win probability for </a:t>
            </a:r>
            <a:r>
              <a:rPr lang="en-US" dirty="0" smtClean="0"/>
              <a:t>every match</a:t>
            </a:r>
          </a:p>
          <a:p>
            <a:r>
              <a:rPr lang="en-US" dirty="0" smtClean="0"/>
              <a:t>Recommend the optimal team to bet on win probability and actual betting odds</a:t>
            </a:r>
            <a:endParaRPr lang="en-US" dirty="0"/>
          </a:p>
        </p:txBody>
      </p:sp>
      <p:sp>
        <p:nvSpPr>
          <p:cNvPr id="3" name="Slide Number Placeholder 2"/>
          <p:cNvSpPr>
            <a:spLocks noGrp="1"/>
          </p:cNvSpPr>
          <p:nvPr>
            <p:ph type="sldNum" sz="quarter" idx="12"/>
          </p:nvPr>
        </p:nvSpPr>
        <p:spPr/>
        <p:txBody>
          <a:bodyPr/>
          <a:lstStyle/>
          <a:p>
            <a:fld id="{B82CCC60-E8CD-4174-8B1A-7DF615B22EEF}" type="slidenum">
              <a:rPr lang="en-US" smtClean="0"/>
              <a:pPr/>
              <a:t>5</a:t>
            </a:fld>
            <a:endParaRPr lang="en-US" dirty="0"/>
          </a:p>
        </p:txBody>
      </p:sp>
    </p:spTree>
    <p:extLst>
      <p:ext uri="{BB962C8B-B14F-4D97-AF65-F5344CB8AC3E}">
        <p14:creationId xmlns:p14="http://schemas.microsoft.com/office/powerpoint/2010/main" val="5366050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22C76-1B4D-46DB-91AF-97C1B84A2289}"/>
              </a:ext>
            </a:extLst>
          </p:cNvPr>
          <p:cNvSpPr>
            <a:spLocks noGrp="1"/>
          </p:cNvSpPr>
          <p:nvPr>
            <p:ph type="title"/>
          </p:nvPr>
        </p:nvSpPr>
        <p:spPr>
          <a:xfrm>
            <a:off x="1490662" y="457200"/>
            <a:ext cx="6162676" cy="685800"/>
          </a:xfrm>
        </p:spPr>
        <p:txBody>
          <a:bodyPr>
            <a:noAutofit/>
          </a:bodyPr>
          <a:lstStyle/>
          <a:p>
            <a:pPr algn="ctr"/>
            <a:r>
              <a:rPr lang="en-US" sz="4000" dirty="0"/>
              <a:t>Advanced Player Stats</a:t>
            </a:r>
          </a:p>
        </p:txBody>
      </p:sp>
      <p:sp>
        <p:nvSpPr>
          <p:cNvPr id="9" name="Content Placeholder 3">
            <a:extLst>
              <a:ext uri="{FF2B5EF4-FFF2-40B4-BE49-F238E27FC236}">
                <a16:creationId xmlns:a16="http://schemas.microsoft.com/office/drawing/2014/main" id="{571828D7-AA7A-4F42-AFCE-35573AED3DC4}"/>
              </a:ext>
            </a:extLst>
          </p:cNvPr>
          <p:cNvSpPr>
            <a:spLocks noGrp="1"/>
          </p:cNvSpPr>
          <p:nvPr>
            <p:ph sz="half" idx="2"/>
          </p:nvPr>
        </p:nvSpPr>
        <p:spPr>
          <a:xfrm>
            <a:off x="176092" y="1169255"/>
            <a:ext cx="3657600" cy="5076824"/>
          </a:xfrm>
        </p:spPr>
        <p:txBody>
          <a:bodyPr>
            <a:normAutofit lnSpcReduction="10000"/>
          </a:bodyPr>
          <a:lstStyle/>
          <a:p>
            <a:r>
              <a:rPr lang="en-US" dirty="0"/>
              <a:t>Most important metrics: </a:t>
            </a:r>
          </a:p>
          <a:p>
            <a:pPr lvl="1"/>
            <a:r>
              <a:rPr lang="en-US" dirty="0"/>
              <a:t>PER (Player Efficiency Rating)</a:t>
            </a:r>
          </a:p>
          <a:p>
            <a:pPr lvl="1"/>
            <a:r>
              <a:rPr lang="en-US" dirty="0"/>
              <a:t>TRB%/DRB% (Total/Defensive Rebounds Percentage)</a:t>
            </a:r>
          </a:p>
          <a:p>
            <a:pPr lvl="1"/>
            <a:r>
              <a:rPr lang="en-US" dirty="0"/>
              <a:t>USG% (Usage Rate)</a:t>
            </a:r>
          </a:p>
          <a:p>
            <a:r>
              <a:rPr lang="en-US" dirty="0" smtClean="0"/>
              <a:t>Incorporated all metrics for our model because even the relatively low-weighted stats contribute to a team’s performance</a:t>
            </a:r>
          </a:p>
          <a:p>
            <a:pPr lvl="1"/>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1169255"/>
            <a:ext cx="5105400" cy="5066386"/>
          </a:xfrm>
          <a:prstGeom prst="rect">
            <a:avLst/>
          </a:prstGeom>
        </p:spPr>
      </p:pic>
      <p:sp>
        <p:nvSpPr>
          <p:cNvPr id="6" name="Slide Number Placeholder 5"/>
          <p:cNvSpPr>
            <a:spLocks noGrp="1"/>
          </p:cNvSpPr>
          <p:nvPr>
            <p:ph type="sldNum" sz="quarter" idx="12"/>
          </p:nvPr>
        </p:nvSpPr>
        <p:spPr/>
        <p:txBody>
          <a:bodyPr/>
          <a:lstStyle/>
          <a:p>
            <a:fld id="{B82CCC60-E8CD-4174-8B1A-7DF615B22EEF}" type="slidenum">
              <a:rPr lang="en-US" smtClean="0"/>
              <a:pPr/>
              <a:t>6</a:t>
            </a:fld>
            <a:endParaRPr lang="en-US"/>
          </a:p>
        </p:txBody>
      </p:sp>
    </p:spTree>
    <p:extLst>
      <p:ext uri="{BB962C8B-B14F-4D97-AF65-F5344CB8AC3E}">
        <p14:creationId xmlns:p14="http://schemas.microsoft.com/office/powerpoint/2010/main" val="1997937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22C76-1B4D-46DB-91AF-97C1B84A2289}"/>
              </a:ext>
            </a:extLst>
          </p:cNvPr>
          <p:cNvSpPr>
            <a:spLocks noGrp="1"/>
          </p:cNvSpPr>
          <p:nvPr>
            <p:ph type="title"/>
          </p:nvPr>
        </p:nvSpPr>
        <p:spPr>
          <a:xfrm>
            <a:off x="1181098" y="447343"/>
            <a:ext cx="6781800" cy="850591"/>
          </a:xfrm>
        </p:spPr>
        <p:txBody>
          <a:bodyPr>
            <a:noAutofit/>
          </a:bodyPr>
          <a:lstStyle/>
          <a:p>
            <a:r>
              <a:rPr lang="en-US" sz="4000" dirty="0"/>
              <a:t>Predicted Teams Win Rates</a:t>
            </a:r>
          </a:p>
        </p:txBody>
      </p:sp>
      <p:sp>
        <p:nvSpPr>
          <p:cNvPr id="4" name="Content Placeholder 3">
            <a:extLst>
              <a:ext uri="{FF2B5EF4-FFF2-40B4-BE49-F238E27FC236}">
                <a16:creationId xmlns:a16="http://schemas.microsoft.com/office/drawing/2014/main" id="{571828D7-AA7A-4F42-AFCE-35573AED3DC4}"/>
              </a:ext>
            </a:extLst>
          </p:cNvPr>
          <p:cNvSpPr>
            <a:spLocks noGrp="1"/>
          </p:cNvSpPr>
          <p:nvPr>
            <p:ph sz="half" idx="2"/>
          </p:nvPr>
        </p:nvSpPr>
        <p:spPr>
          <a:xfrm>
            <a:off x="381000" y="1752600"/>
            <a:ext cx="3352800" cy="3505200"/>
          </a:xfrm>
        </p:spPr>
        <p:txBody>
          <a:bodyPr>
            <a:normAutofit fontScale="92500"/>
          </a:bodyPr>
          <a:lstStyle/>
          <a:p>
            <a:r>
              <a:rPr lang="en-US" dirty="0" smtClean="0"/>
              <a:t>Each colored dot represents a different team</a:t>
            </a:r>
          </a:p>
          <a:p>
            <a:r>
              <a:rPr lang="en-US" dirty="0" smtClean="0"/>
              <a:t>Compared our predicted win rate for every team to the actual win rate (2018)</a:t>
            </a:r>
            <a:endParaRPr lang="en-US" dirty="0" smtClean="0"/>
          </a:p>
          <a:p>
            <a:r>
              <a:rPr lang="en-US" dirty="0" smtClean="0"/>
              <a:t>Mean squared error 0.1162</a:t>
            </a:r>
            <a:endParaRPr lang="en-US" dirty="0" smtClean="0"/>
          </a:p>
        </p:txBody>
      </p:sp>
      <p:sp>
        <p:nvSpPr>
          <p:cNvPr id="5" name="Slide Number Placeholder 4"/>
          <p:cNvSpPr>
            <a:spLocks noGrp="1"/>
          </p:cNvSpPr>
          <p:nvPr>
            <p:ph type="sldNum" sz="quarter" idx="12"/>
          </p:nvPr>
        </p:nvSpPr>
        <p:spPr/>
        <p:txBody>
          <a:bodyPr/>
          <a:lstStyle/>
          <a:p>
            <a:fld id="{B82CCC60-E8CD-4174-8B1A-7DF615B22EEF}" type="slidenum">
              <a:rPr lang="en-US" smtClean="0"/>
              <a:pPr/>
              <a:t>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1361663"/>
            <a:ext cx="4827516" cy="4735563"/>
          </a:xfrm>
          <a:prstGeom prst="rect">
            <a:avLst/>
          </a:prstGeom>
        </p:spPr>
      </p:pic>
    </p:spTree>
    <p:extLst>
      <p:ext uri="{BB962C8B-B14F-4D97-AF65-F5344CB8AC3E}">
        <p14:creationId xmlns:p14="http://schemas.microsoft.com/office/powerpoint/2010/main" val="40827036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22C76-1B4D-46DB-91AF-97C1B84A2289}"/>
              </a:ext>
            </a:extLst>
          </p:cNvPr>
          <p:cNvSpPr>
            <a:spLocks noGrp="1"/>
          </p:cNvSpPr>
          <p:nvPr>
            <p:ph type="title"/>
          </p:nvPr>
        </p:nvSpPr>
        <p:spPr>
          <a:xfrm>
            <a:off x="1181098" y="447343"/>
            <a:ext cx="6781800" cy="850591"/>
          </a:xfrm>
        </p:spPr>
        <p:txBody>
          <a:bodyPr>
            <a:noAutofit/>
          </a:bodyPr>
          <a:lstStyle/>
          <a:p>
            <a:r>
              <a:rPr lang="en-US" sz="4000" dirty="0"/>
              <a:t>Predicted Teams Win Rates</a:t>
            </a:r>
          </a:p>
        </p:txBody>
      </p:sp>
      <p:sp>
        <p:nvSpPr>
          <p:cNvPr id="5" name="Slide Number Placeholder 4"/>
          <p:cNvSpPr>
            <a:spLocks noGrp="1"/>
          </p:cNvSpPr>
          <p:nvPr>
            <p:ph type="sldNum" sz="quarter" idx="12"/>
          </p:nvPr>
        </p:nvSpPr>
        <p:spPr/>
        <p:txBody>
          <a:bodyPr/>
          <a:lstStyle/>
          <a:p>
            <a:fld id="{B82CCC60-E8CD-4174-8B1A-7DF615B22EEF}" type="slidenum">
              <a:rPr lang="en-US" smtClean="0"/>
              <a:pPr/>
              <a:t>8</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7102" y="1219200"/>
            <a:ext cx="5135772" cy="5054943"/>
          </a:xfrm>
          <a:prstGeom prst="rect">
            <a:avLst/>
          </a:prstGeom>
        </p:spPr>
      </p:pic>
      <p:sp>
        <p:nvSpPr>
          <p:cNvPr id="9" name="Content Placeholder 3">
            <a:extLst>
              <a:ext uri="{FF2B5EF4-FFF2-40B4-BE49-F238E27FC236}">
                <a16:creationId xmlns:a16="http://schemas.microsoft.com/office/drawing/2014/main" id="{571828D7-AA7A-4F42-AFCE-35573AED3DC4}"/>
              </a:ext>
            </a:extLst>
          </p:cNvPr>
          <p:cNvSpPr>
            <a:spLocks noGrp="1"/>
          </p:cNvSpPr>
          <p:nvPr>
            <p:ph sz="half" idx="2"/>
          </p:nvPr>
        </p:nvSpPr>
        <p:spPr>
          <a:xfrm>
            <a:off x="876302" y="1600200"/>
            <a:ext cx="2590800" cy="332362"/>
          </a:xfrm>
        </p:spPr>
        <p:txBody>
          <a:bodyPr>
            <a:normAutofit fontScale="92500" lnSpcReduction="20000"/>
          </a:bodyPr>
          <a:lstStyle/>
          <a:p>
            <a:pPr marL="0" indent="0">
              <a:buNone/>
            </a:pPr>
            <a:r>
              <a:rPr lang="en-US" sz="2000" dirty="0" smtClean="0"/>
              <a:t>Mean Squared Errors</a:t>
            </a:r>
          </a:p>
        </p:txBody>
      </p:sp>
      <p:graphicFrame>
        <p:nvGraphicFramePr>
          <p:cNvPr id="11" name="Table 10"/>
          <p:cNvGraphicFramePr>
            <a:graphicFrameLocks noGrp="1"/>
          </p:cNvGraphicFramePr>
          <p:nvPr>
            <p:extLst>
              <p:ext uri="{D42A27DB-BD31-4B8C-83A1-F6EECF244321}">
                <p14:modId xmlns:p14="http://schemas.microsoft.com/office/powerpoint/2010/main" val="2780299610"/>
              </p:ext>
            </p:extLst>
          </p:nvPr>
        </p:nvGraphicFramePr>
        <p:xfrm>
          <a:off x="1295400" y="1981200"/>
          <a:ext cx="1524000" cy="1463040"/>
        </p:xfrm>
        <a:graphic>
          <a:graphicData uri="http://schemas.openxmlformats.org/drawingml/2006/table">
            <a:tbl>
              <a:tblPr>
                <a:tableStyleId>{69CF1AB2-1976-4502-BF36-3FF5EA218861}</a:tableStyleId>
              </a:tblPr>
              <a:tblGrid>
                <a:gridCol w="762000">
                  <a:extLst>
                    <a:ext uri="{9D8B030D-6E8A-4147-A177-3AD203B41FA5}">
                      <a16:colId xmlns:a16="http://schemas.microsoft.com/office/drawing/2014/main" val="3184341465"/>
                    </a:ext>
                  </a:extLst>
                </a:gridCol>
                <a:gridCol w="762000">
                  <a:extLst>
                    <a:ext uri="{9D8B030D-6E8A-4147-A177-3AD203B41FA5}">
                      <a16:colId xmlns:a16="http://schemas.microsoft.com/office/drawing/2014/main" val="244801048"/>
                    </a:ext>
                  </a:extLst>
                </a:gridCol>
              </a:tblGrid>
              <a:tr h="350589">
                <a:tc>
                  <a:txBody>
                    <a:bodyPr/>
                    <a:lstStyle/>
                    <a:p>
                      <a:r>
                        <a:rPr lang="en-US" dirty="0" smtClean="0"/>
                        <a:t>2014</a:t>
                      </a:r>
                      <a:endParaRPr lang="en-US" dirty="0"/>
                    </a:p>
                  </a:txBody>
                  <a:tcPr/>
                </a:tc>
                <a:tc>
                  <a:txBody>
                    <a:bodyPr/>
                    <a:lstStyle/>
                    <a:p>
                      <a:endParaRPr lang="en-US" dirty="0"/>
                    </a:p>
                  </a:txBody>
                  <a:tcPr/>
                </a:tc>
                <a:extLst>
                  <a:ext uri="{0D108BD9-81ED-4DB2-BD59-A6C34878D82A}">
                    <a16:rowId xmlns:a16="http://schemas.microsoft.com/office/drawing/2014/main" val="3792209279"/>
                  </a:ext>
                </a:extLst>
              </a:tr>
              <a:tr h="361950">
                <a:tc>
                  <a:txBody>
                    <a:bodyPr/>
                    <a:lstStyle/>
                    <a:p>
                      <a:r>
                        <a:rPr lang="en-US" dirty="0" smtClean="0"/>
                        <a:t>2015</a:t>
                      </a:r>
                      <a:endParaRPr lang="en-US" dirty="0"/>
                    </a:p>
                  </a:txBody>
                  <a:tcPr/>
                </a:tc>
                <a:tc>
                  <a:txBody>
                    <a:bodyPr/>
                    <a:lstStyle/>
                    <a:p>
                      <a:endParaRPr lang="en-US" dirty="0"/>
                    </a:p>
                  </a:txBody>
                  <a:tcPr/>
                </a:tc>
                <a:extLst>
                  <a:ext uri="{0D108BD9-81ED-4DB2-BD59-A6C34878D82A}">
                    <a16:rowId xmlns:a16="http://schemas.microsoft.com/office/drawing/2014/main" val="2937231779"/>
                  </a:ext>
                </a:extLst>
              </a:tr>
              <a:tr h="361950">
                <a:tc>
                  <a:txBody>
                    <a:bodyPr/>
                    <a:lstStyle/>
                    <a:p>
                      <a:r>
                        <a:rPr lang="en-US" dirty="0" smtClean="0"/>
                        <a:t>2016</a:t>
                      </a:r>
                      <a:endParaRPr lang="en-US" dirty="0"/>
                    </a:p>
                  </a:txBody>
                  <a:tcPr/>
                </a:tc>
                <a:tc>
                  <a:txBody>
                    <a:bodyPr/>
                    <a:lstStyle/>
                    <a:p>
                      <a:endParaRPr lang="en-US"/>
                    </a:p>
                  </a:txBody>
                  <a:tcPr/>
                </a:tc>
                <a:extLst>
                  <a:ext uri="{0D108BD9-81ED-4DB2-BD59-A6C34878D82A}">
                    <a16:rowId xmlns:a16="http://schemas.microsoft.com/office/drawing/2014/main" val="2679218077"/>
                  </a:ext>
                </a:extLst>
              </a:tr>
              <a:tr h="361950">
                <a:tc>
                  <a:txBody>
                    <a:bodyPr/>
                    <a:lstStyle/>
                    <a:p>
                      <a:r>
                        <a:rPr lang="en-US" dirty="0" smtClean="0"/>
                        <a:t>2017</a:t>
                      </a:r>
                      <a:endParaRPr lang="en-US" dirty="0"/>
                    </a:p>
                  </a:txBody>
                  <a:tcPr/>
                </a:tc>
                <a:tc>
                  <a:txBody>
                    <a:bodyPr/>
                    <a:lstStyle/>
                    <a:p>
                      <a:endParaRPr lang="en-US" dirty="0"/>
                    </a:p>
                  </a:txBody>
                  <a:tcPr/>
                </a:tc>
                <a:extLst>
                  <a:ext uri="{0D108BD9-81ED-4DB2-BD59-A6C34878D82A}">
                    <a16:rowId xmlns:a16="http://schemas.microsoft.com/office/drawing/2014/main" val="3816339255"/>
                  </a:ext>
                </a:extLst>
              </a:tr>
            </a:tbl>
          </a:graphicData>
        </a:graphic>
      </p:graphicFrame>
    </p:spTree>
    <p:extLst>
      <p:ext uri="{BB962C8B-B14F-4D97-AF65-F5344CB8AC3E}">
        <p14:creationId xmlns:p14="http://schemas.microsoft.com/office/powerpoint/2010/main" val="2306964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22C76-1B4D-46DB-91AF-97C1B84A2289}"/>
              </a:ext>
            </a:extLst>
          </p:cNvPr>
          <p:cNvSpPr>
            <a:spLocks noGrp="1"/>
          </p:cNvSpPr>
          <p:nvPr>
            <p:ph type="title"/>
          </p:nvPr>
        </p:nvSpPr>
        <p:spPr>
          <a:xfrm>
            <a:off x="1228772" y="457200"/>
            <a:ext cx="6815138" cy="685800"/>
          </a:xfrm>
        </p:spPr>
        <p:txBody>
          <a:bodyPr>
            <a:noAutofit/>
          </a:bodyPr>
          <a:lstStyle/>
          <a:p>
            <a:pPr algn="ctr"/>
            <a:r>
              <a:rPr lang="en-US" sz="4000" dirty="0" smtClean="0"/>
              <a:t>Betting Recommendations</a:t>
            </a:r>
            <a:endParaRPr lang="en-US" sz="4000" dirty="0"/>
          </a:p>
        </p:txBody>
      </p:sp>
      <p:sp>
        <p:nvSpPr>
          <p:cNvPr id="9" name="Content Placeholder 3">
            <a:extLst>
              <a:ext uri="{FF2B5EF4-FFF2-40B4-BE49-F238E27FC236}">
                <a16:creationId xmlns:a16="http://schemas.microsoft.com/office/drawing/2014/main" id="{571828D7-AA7A-4F42-AFCE-35573AED3DC4}"/>
              </a:ext>
            </a:extLst>
          </p:cNvPr>
          <p:cNvSpPr>
            <a:spLocks noGrp="1"/>
          </p:cNvSpPr>
          <p:nvPr>
            <p:ph sz="half" idx="2"/>
          </p:nvPr>
        </p:nvSpPr>
        <p:spPr>
          <a:xfrm>
            <a:off x="457200" y="1143000"/>
            <a:ext cx="8229600" cy="2209800"/>
          </a:xfrm>
        </p:spPr>
        <p:txBody>
          <a:bodyPr>
            <a:normAutofit fontScale="92500"/>
          </a:bodyPr>
          <a:lstStyle/>
          <a:p>
            <a:r>
              <a:rPr lang="en-US" dirty="0" smtClean="0"/>
              <a:t>For every match in a year, we recommend the optimal team to bet on based on their predicted win rates and the actual betting odds</a:t>
            </a:r>
          </a:p>
          <a:p>
            <a:r>
              <a:rPr lang="en-US" dirty="0" smtClean="0"/>
              <a:t>We can see that although in general it is better to bet on the predicted winning team, sometimes it is optimal to bet on the predicted losing team if the odds are favorable</a:t>
            </a:r>
            <a:endParaRPr lang="en-US" dirty="0" smtClean="0"/>
          </a:p>
          <a:p>
            <a:endParaRPr lang="en-US" dirty="0"/>
          </a:p>
          <a:p>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505200"/>
            <a:ext cx="7741619" cy="2241867"/>
          </a:xfrm>
          <a:prstGeom prst="rect">
            <a:avLst/>
          </a:prstGeom>
        </p:spPr>
      </p:pic>
    </p:spTree>
    <p:extLst>
      <p:ext uri="{BB962C8B-B14F-4D97-AF65-F5344CB8AC3E}">
        <p14:creationId xmlns:p14="http://schemas.microsoft.com/office/powerpoint/2010/main" val="2701532853"/>
      </p:ext>
    </p:extLst>
  </p:cSld>
  <p:clrMapOvr>
    <a:masterClrMapping/>
  </p:clrMapOvr>
  <p:timing>
    <p:tnLst>
      <p:par>
        <p:cTn id="1" dur="indefinite" restart="never" nodeType="tmRoot"/>
      </p:par>
    </p:tnLst>
  </p:timing>
</p:sld>
</file>

<file path=ppt/theme/theme1.xml><?xml version="1.0" encoding="utf-8"?>
<a:theme xmlns:a="http://schemas.openxmlformats.org/drawingml/2006/main" name="20028-nb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20028-nba-with-logo-ppt-template</Template>
  <TotalTime>454</TotalTime>
  <Words>421</Words>
  <Application>Microsoft Office PowerPoint</Application>
  <PresentationFormat>On-screen Show (4:3)</PresentationFormat>
  <Paragraphs>65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Microsoft Himalaya</vt:lpstr>
      <vt:lpstr>Microsoft New Tai Lue</vt:lpstr>
      <vt:lpstr>20028-nba</vt:lpstr>
      <vt:lpstr>NBA Win Rate and Betting Predictions   ECE 143 Project Fall 2018 Professor José Unpingco</vt:lpstr>
      <vt:lpstr>Background</vt:lpstr>
      <vt:lpstr>Motivation</vt:lpstr>
      <vt:lpstr>Objective</vt:lpstr>
      <vt:lpstr>Methodology</vt:lpstr>
      <vt:lpstr>Advanced Player Stats</vt:lpstr>
      <vt:lpstr>Predicted Teams Win Rates</vt:lpstr>
      <vt:lpstr>Predicted Teams Win Rates</vt:lpstr>
      <vt:lpstr>Betting Recommendations</vt:lpstr>
      <vt:lpstr>Slide about how good our recommendations are</vt:lpstr>
      <vt:lpstr>Slide about other methods (greedy)</vt:lpstr>
      <vt:lpstr>Randomly picking bets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Win Rate and Betting Predictions</dc:title>
  <dc:creator>Jeffrey C Yeung</dc:creator>
  <cp:lastModifiedBy>Jeffrey C Yeung</cp:lastModifiedBy>
  <cp:revision>37</cp:revision>
  <dcterms:created xsi:type="dcterms:W3CDTF">2018-11-19T02:28:19Z</dcterms:created>
  <dcterms:modified xsi:type="dcterms:W3CDTF">2018-11-27T00:08:09Z</dcterms:modified>
</cp:coreProperties>
</file>