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Old Standard TT"/>
      <p:regular r:id="rId14"/>
      <p:bold r:id="rId15"/>
      <p:italic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OldStandardTT-bold.fntdata"/><Relationship Id="rId14" Type="http://schemas.openxmlformats.org/officeDocument/2006/relationships/font" Target="fonts/OldStandardTT-regular.fntdata"/><Relationship Id="rId16" Type="http://schemas.openxmlformats.org/officeDocument/2006/relationships/font" Target="fonts/OldStandardTT-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c6f90357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c6f90357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c6f90357f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c6f90357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e8cc50d4f9_0_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e8cc50d4f9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c6f90357f_0_1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c6f90357f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e8cc50d4f9_0_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e8cc50d4f9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e8cc50d4f9_0_3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e8cc50d4f9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e8cc50d4f9_0_3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e8cc50d4f9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c6f90357f_0_4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c6f90357f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p:spPr>
        <p:txBody>
          <a:bodyPr anchorCtr="0" anchor="b" bIns="91425" lIns="91425" spcFirstLastPara="1" rIns="91425" wrap="square" tIns="91425">
            <a:no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no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1600"/>
              </a:spcBef>
              <a:spcAft>
                <a:spcPts val="0"/>
              </a:spcAft>
              <a:buClr>
                <a:schemeClr val="accent1"/>
              </a:buClr>
              <a:buSzPts val="1400"/>
              <a:buChar char="○"/>
              <a:defRPr>
                <a:solidFill>
                  <a:schemeClr val="accent1"/>
                </a:solidFill>
              </a:defRPr>
            </a:lvl2pPr>
            <a:lvl3pPr indent="-317500" lvl="2" marL="1371600">
              <a:spcBef>
                <a:spcPts val="1600"/>
              </a:spcBef>
              <a:spcAft>
                <a:spcPts val="0"/>
              </a:spcAft>
              <a:buClr>
                <a:schemeClr val="accent1"/>
              </a:buClr>
              <a:buSzPts val="1400"/>
              <a:buChar char="■"/>
              <a:defRPr>
                <a:solidFill>
                  <a:schemeClr val="accent1"/>
                </a:solidFill>
              </a:defRPr>
            </a:lvl3pPr>
            <a:lvl4pPr indent="-317500" lvl="3" marL="1828800">
              <a:spcBef>
                <a:spcPts val="1600"/>
              </a:spcBef>
              <a:spcAft>
                <a:spcPts val="0"/>
              </a:spcAft>
              <a:buClr>
                <a:schemeClr val="accent1"/>
              </a:buClr>
              <a:buSzPts val="1400"/>
              <a:buChar char="●"/>
              <a:defRPr>
                <a:solidFill>
                  <a:schemeClr val="accent1"/>
                </a:solidFill>
              </a:defRPr>
            </a:lvl4pPr>
            <a:lvl5pPr indent="-317500" lvl="4" marL="2286000">
              <a:spcBef>
                <a:spcPts val="1600"/>
              </a:spcBef>
              <a:spcAft>
                <a:spcPts val="0"/>
              </a:spcAft>
              <a:buClr>
                <a:schemeClr val="accent1"/>
              </a:buClr>
              <a:buSzPts val="1400"/>
              <a:buChar char="○"/>
              <a:defRPr>
                <a:solidFill>
                  <a:schemeClr val="accent1"/>
                </a:solidFill>
              </a:defRPr>
            </a:lvl5pPr>
            <a:lvl6pPr indent="-317500" lvl="5" marL="2743200">
              <a:spcBef>
                <a:spcPts val="1600"/>
              </a:spcBef>
              <a:spcAft>
                <a:spcPts val="0"/>
              </a:spcAft>
              <a:buClr>
                <a:schemeClr val="accent1"/>
              </a:buClr>
              <a:buSzPts val="1400"/>
              <a:buChar char="■"/>
              <a:defRPr>
                <a:solidFill>
                  <a:schemeClr val="accent1"/>
                </a:solidFill>
              </a:defRPr>
            </a:lvl6pPr>
            <a:lvl7pPr indent="-317500" lvl="6" marL="3200400">
              <a:spcBef>
                <a:spcPts val="1600"/>
              </a:spcBef>
              <a:spcAft>
                <a:spcPts val="0"/>
              </a:spcAft>
              <a:buClr>
                <a:schemeClr val="accent1"/>
              </a:buClr>
              <a:buSzPts val="1400"/>
              <a:buChar char="●"/>
              <a:defRPr>
                <a:solidFill>
                  <a:schemeClr val="accent1"/>
                </a:solidFill>
              </a:defRPr>
            </a:lvl7pPr>
            <a:lvl8pPr indent="-317500" lvl="7" marL="3657600">
              <a:spcBef>
                <a:spcPts val="1600"/>
              </a:spcBef>
              <a:spcAft>
                <a:spcPts val="0"/>
              </a:spcAft>
              <a:buClr>
                <a:schemeClr val="accent1"/>
              </a:buClr>
              <a:buSzPts val="1400"/>
              <a:buChar char="○"/>
              <a:defRPr>
                <a:solidFill>
                  <a:schemeClr val="accent1"/>
                </a:solidFill>
              </a:defRPr>
            </a:lvl8pPr>
            <a:lvl9pPr indent="-317500" lvl="8" marL="4114800">
              <a:spcBef>
                <a:spcPts val="1600"/>
              </a:spcBef>
              <a:spcAft>
                <a:spcPts val="160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a:lnSpc>
                <a:spcPct val="115000"/>
              </a:lnSpc>
              <a:spcBef>
                <a:spcPts val="1600"/>
              </a:spcBef>
              <a:spcAft>
                <a:spcPts val="160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2700" y="1893300"/>
            <a:ext cx="8118600" cy="15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Facebook Live Sellers Dataset Analysis</a:t>
            </a:r>
            <a:endParaRPr/>
          </a:p>
        </p:txBody>
      </p:sp>
      <p:sp>
        <p:nvSpPr>
          <p:cNvPr id="60" name="Google Shape;60;p13"/>
          <p:cNvSpPr txBox="1"/>
          <p:nvPr>
            <p:ph idx="1" type="subTitle"/>
          </p:nvPr>
        </p:nvSpPr>
        <p:spPr>
          <a:xfrm>
            <a:off x="512700" y="3840639"/>
            <a:ext cx="8118600" cy="78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By Kaustav Kamakhi Patro</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490250" y="526350"/>
            <a:ext cx="56040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What the </a:t>
            </a:r>
            <a:r>
              <a:rPr lang="en"/>
              <a:t>dataset</a:t>
            </a:r>
            <a:r>
              <a:rPr lang="en"/>
              <a:t> reveals?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Facebook Live Sellers dataset</a:t>
            </a:r>
            <a:endParaRPr/>
          </a:p>
        </p:txBody>
      </p:sp>
      <p:sp>
        <p:nvSpPr>
          <p:cNvPr id="71" name="Google Shape;71;p15"/>
          <p:cNvSpPr txBox="1"/>
          <p:nvPr>
            <p:ph idx="1" type="body"/>
          </p:nvPr>
        </p:nvSpPr>
        <p:spPr>
          <a:xfrm>
            <a:off x="201225" y="976475"/>
            <a:ext cx="8431800" cy="329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This data set contains details about  Facebook pages of 10 Thai fashion and cosmetics retail sellers.</a:t>
            </a:r>
            <a:endParaRPr sz="1600"/>
          </a:p>
          <a:p>
            <a:pPr indent="0" lvl="0" marL="0" rtl="0" algn="l">
              <a:spcBef>
                <a:spcPts val="1600"/>
              </a:spcBef>
              <a:spcAft>
                <a:spcPts val="0"/>
              </a:spcAft>
              <a:buNone/>
            </a:pPr>
            <a:r>
              <a:rPr lang="en" sz="1600"/>
              <a:t>The dataset has individual details on each status posts about it’s time of upload and engagement metrics like number of reactions, likes, shares.</a:t>
            </a:r>
            <a:endParaRPr sz="1600"/>
          </a:p>
          <a:p>
            <a:pPr indent="0" lvl="0" marL="0" rtl="0" algn="l">
              <a:spcBef>
                <a:spcPts val="1600"/>
              </a:spcBef>
              <a:spcAft>
                <a:spcPts val="1600"/>
              </a:spcAft>
              <a:buNone/>
            </a:pPr>
            <a:r>
              <a:rPr lang="en" sz="1600"/>
              <a:t>When carefully explored we can see patterns between different engagement metrics.</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Analysis</a:t>
            </a:r>
            <a:endParaRPr/>
          </a:p>
        </p:txBody>
      </p:sp>
      <p:sp>
        <p:nvSpPr>
          <p:cNvPr id="77" name="Google Shape;77;p16"/>
          <p:cNvSpPr txBox="1"/>
          <p:nvPr>
            <p:ph idx="1" type="body"/>
          </p:nvPr>
        </p:nvSpPr>
        <p:spPr>
          <a:xfrm>
            <a:off x="311700" y="1171675"/>
            <a:ext cx="3999900" cy="33972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AutoNum type="arabicPeriod"/>
            </a:pPr>
            <a:r>
              <a:rPr lang="en" sz="1600"/>
              <a:t>The time of status uploads largely dictates the number of reaction on the post. This shows that viewers are more likely to react on status posts during their leisure time which here is 3pm to 8pm. </a:t>
            </a:r>
            <a:endParaRPr sz="1600"/>
          </a:p>
          <a:p>
            <a:pPr indent="0" lvl="0" marL="457200" rtl="0" algn="l">
              <a:spcBef>
                <a:spcPts val="1600"/>
              </a:spcBef>
              <a:spcAft>
                <a:spcPts val="1600"/>
              </a:spcAft>
              <a:buNone/>
            </a:pPr>
            <a:r>
              <a:t/>
            </a:r>
            <a:endParaRPr sz="1600"/>
          </a:p>
        </p:txBody>
      </p:sp>
      <p:pic>
        <p:nvPicPr>
          <p:cNvPr id="78" name="Google Shape;78;p16"/>
          <p:cNvPicPr preferRelativeResize="0"/>
          <p:nvPr/>
        </p:nvPicPr>
        <p:blipFill rotWithShape="1">
          <a:blip r:embed="rId3">
            <a:alphaModFix/>
          </a:blip>
          <a:srcRect b="0" l="-12346" r="0" t="0"/>
          <a:stretch/>
        </p:blipFill>
        <p:spPr>
          <a:xfrm>
            <a:off x="5001025" y="445025"/>
            <a:ext cx="3999900" cy="2792875"/>
          </a:xfrm>
          <a:prstGeom prst="rect">
            <a:avLst/>
          </a:prstGeom>
          <a:noFill/>
          <a:ln>
            <a:noFill/>
          </a:ln>
        </p:spPr>
      </p:pic>
      <p:pic>
        <p:nvPicPr>
          <p:cNvPr id="79" name="Google Shape;79;p16"/>
          <p:cNvPicPr preferRelativeResize="0"/>
          <p:nvPr/>
        </p:nvPicPr>
        <p:blipFill>
          <a:blip r:embed="rId4">
            <a:alphaModFix/>
          </a:blip>
          <a:stretch>
            <a:fillRect/>
          </a:stretch>
        </p:blipFill>
        <p:spPr>
          <a:xfrm>
            <a:off x="5441475" y="3328925"/>
            <a:ext cx="3559451" cy="16008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Analysis</a:t>
            </a:r>
            <a:endParaRPr/>
          </a:p>
        </p:txBody>
      </p:sp>
      <p:sp>
        <p:nvSpPr>
          <p:cNvPr id="85" name="Google Shape;85;p17"/>
          <p:cNvSpPr txBox="1"/>
          <p:nvPr>
            <p:ph idx="1" type="body"/>
          </p:nvPr>
        </p:nvSpPr>
        <p:spPr>
          <a:xfrm>
            <a:off x="311700" y="1171675"/>
            <a:ext cx="3999900" cy="33972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AutoNum type="arabicPeriod" startAt="2"/>
            </a:pPr>
            <a:r>
              <a:rPr lang="en" sz="1600"/>
              <a:t>Live sellers upload mostly photos and videos and these kind of status post </a:t>
            </a:r>
            <a:r>
              <a:rPr lang="en" sz="1600"/>
              <a:t>receive</a:t>
            </a:r>
            <a:r>
              <a:rPr lang="en" sz="1600"/>
              <a:t> the most amount of reaction from viewers.</a:t>
            </a:r>
            <a:endParaRPr sz="1600"/>
          </a:p>
          <a:p>
            <a:pPr indent="0" lvl="0" marL="457200" rtl="0" algn="l">
              <a:spcBef>
                <a:spcPts val="1600"/>
              </a:spcBef>
              <a:spcAft>
                <a:spcPts val="1600"/>
              </a:spcAft>
              <a:buNone/>
            </a:pPr>
            <a:r>
              <a:t/>
            </a:r>
            <a:endParaRPr sz="1600"/>
          </a:p>
        </p:txBody>
      </p:sp>
      <p:pic>
        <p:nvPicPr>
          <p:cNvPr id="86" name="Google Shape;86;p17"/>
          <p:cNvPicPr preferRelativeResize="0"/>
          <p:nvPr/>
        </p:nvPicPr>
        <p:blipFill rotWithShape="1">
          <a:blip r:embed="rId3">
            <a:alphaModFix/>
          </a:blip>
          <a:srcRect b="0" l="-12346" r="0" t="0"/>
          <a:stretch/>
        </p:blipFill>
        <p:spPr>
          <a:xfrm>
            <a:off x="5001025" y="445025"/>
            <a:ext cx="3999900" cy="2792875"/>
          </a:xfrm>
          <a:prstGeom prst="rect">
            <a:avLst/>
          </a:prstGeom>
          <a:noFill/>
          <a:ln>
            <a:noFill/>
          </a:ln>
        </p:spPr>
      </p:pic>
      <p:pic>
        <p:nvPicPr>
          <p:cNvPr id="87" name="Google Shape;87;p17"/>
          <p:cNvPicPr preferRelativeResize="0"/>
          <p:nvPr/>
        </p:nvPicPr>
        <p:blipFill>
          <a:blip r:embed="rId4">
            <a:alphaModFix/>
          </a:blip>
          <a:stretch>
            <a:fillRect/>
          </a:stretch>
        </p:blipFill>
        <p:spPr>
          <a:xfrm>
            <a:off x="5441475" y="3328925"/>
            <a:ext cx="3559451" cy="16008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Analysis</a:t>
            </a:r>
            <a:endParaRPr/>
          </a:p>
        </p:txBody>
      </p:sp>
      <p:sp>
        <p:nvSpPr>
          <p:cNvPr id="93" name="Google Shape;93;p18"/>
          <p:cNvSpPr txBox="1"/>
          <p:nvPr>
            <p:ph idx="1" type="body"/>
          </p:nvPr>
        </p:nvSpPr>
        <p:spPr>
          <a:xfrm>
            <a:off x="311700" y="1171675"/>
            <a:ext cx="3999900" cy="33972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AutoNum type="arabicPeriod" startAt="3"/>
            </a:pPr>
            <a:r>
              <a:rPr lang="en" sz="1600"/>
              <a:t>There’s a strong correlation between number of </a:t>
            </a:r>
            <a:r>
              <a:rPr lang="en" sz="1600"/>
              <a:t>likes</a:t>
            </a:r>
            <a:r>
              <a:rPr lang="en" sz="1600"/>
              <a:t> and number of reactions. This shows that viewers who react are most likely to like the status post.</a:t>
            </a:r>
            <a:endParaRPr sz="1600"/>
          </a:p>
          <a:p>
            <a:pPr indent="-330200" lvl="0" marL="457200" rtl="0" algn="l">
              <a:spcBef>
                <a:spcPts val="1600"/>
              </a:spcBef>
              <a:spcAft>
                <a:spcPts val="0"/>
              </a:spcAft>
              <a:buSzPts val="1600"/>
              <a:buAutoNum type="arabicPeriod" startAt="3"/>
            </a:pPr>
            <a:r>
              <a:rPr lang="en" sz="1600"/>
              <a:t>Viewers also tend to share the status post they love.</a:t>
            </a:r>
            <a:endParaRPr sz="1600"/>
          </a:p>
          <a:p>
            <a:pPr indent="0" lvl="0" marL="457200" rtl="0" algn="l">
              <a:spcBef>
                <a:spcPts val="1600"/>
              </a:spcBef>
              <a:spcAft>
                <a:spcPts val="1600"/>
              </a:spcAft>
              <a:buNone/>
            </a:pPr>
            <a:r>
              <a:t/>
            </a:r>
            <a:endParaRPr sz="1600"/>
          </a:p>
        </p:txBody>
      </p:sp>
      <p:pic>
        <p:nvPicPr>
          <p:cNvPr id="94" name="Google Shape;94;p18"/>
          <p:cNvPicPr preferRelativeResize="0"/>
          <p:nvPr/>
        </p:nvPicPr>
        <p:blipFill>
          <a:blip r:embed="rId3">
            <a:alphaModFix/>
          </a:blip>
          <a:stretch>
            <a:fillRect/>
          </a:stretch>
        </p:blipFill>
        <p:spPr>
          <a:xfrm>
            <a:off x="4464000" y="890550"/>
            <a:ext cx="4527601" cy="37983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Analysis</a:t>
            </a:r>
            <a:endParaRPr/>
          </a:p>
        </p:txBody>
      </p:sp>
      <p:sp>
        <p:nvSpPr>
          <p:cNvPr id="100" name="Google Shape;100;p19"/>
          <p:cNvSpPr txBox="1"/>
          <p:nvPr>
            <p:ph idx="1" type="body"/>
          </p:nvPr>
        </p:nvSpPr>
        <p:spPr>
          <a:xfrm>
            <a:off x="311700" y="1220775"/>
            <a:ext cx="7977600" cy="33972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AutoNum type="arabicPeriod" startAt="5"/>
            </a:pPr>
            <a:r>
              <a:rPr lang="en" sz="1600"/>
              <a:t>Number of reactions are more status than link. Videos and photos have lesser number of reaction reaction.</a:t>
            </a:r>
            <a:endParaRPr sz="1600"/>
          </a:p>
          <a:p>
            <a:pPr indent="-330200" lvl="0" marL="457200" rtl="0" algn="l">
              <a:spcBef>
                <a:spcPts val="1600"/>
              </a:spcBef>
              <a:spcAft>
                <a:spcPts val="0"/>
              </a:spcAft>
              <a:buSzPts val="1600"/>
              <a:buAutoNum type="arabicPeriod" startAt="5"/>
            </a:pPr>
            <a:r>
              <a:rPr lang="en" sz="1600"/>
              <a:t>Number of comments are usually highest for videos.</a:t>
            </a:r>
            <a:endParaRPr sz="1600"/>
          </a:p>
          <a:p>
            <a:pPr indent="-330200" lvl="0" marL="457200" rtl="0" algn="l">
              <a:spcBef>
                <a:spcPts val="1600"/>
              </a:spcBef>
              <a:spcAft>
                <a:spcPts val="0"/>
              </a:spcAft>
              <a:buSzPts val="1600"/>
              <a:buAutoNum type="arabicPeriod" startAt="5"/>
            </a:pPr>
            <a:r>
              <a:rPr lang="en" sz="1600"/>
              <a:t>Videos are the most shared form of status post.</a:t>
            </a:r>
            <a:endParaRPr sz="1600"/>
          </a:p>
          <a:p>
            <a:pPr indent="-330200" lvl="0" marL="457200" rtl="0" algn="l">
              <a:spcBef>
                <a:spcPts val="1600"/>
              </a:spcBef>
              <a:spcAft>
                <a:spcPts val="0"/>
              </a:spcAft>
              <a:buSzPts val="1600"/>
              <a:buAutoNum type="arabicPeriod" startAt="5"/>
            </a:pPr>
            <a:r>
              <a:rPr lang="en" sz="1600"/>
              <a:t>In conclusion, Videos garner more engagement. </a:t>
            </a:r>
            <a:endParaRPr sz="1600"/>
          </a:p>
          <a:p>
            <a:pPr indent="0" lvl="0" marL="457200" rtl="0" algn="l">
              <a:spcBef>
                <a:spcPts val="1600"/>
              </a:spcBef>
              <a:spcAft>
                <a:spcPts val="1600"/>
              </a:spcAft>
              <a:buNone/>
            </a:pPr>
            <a:r>
              <a:t/>
            </a:r>
            <a:endParaRPr sz="16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2865050" y="2107500"/>
            <a:ext cx="8520600" cy="259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THANK YOU</a:t>
            </a:r>
            <a:endParaRPr/>
          </a:p>
        </p:txBody>
      </p:sp>
      <p:sp>
        <p:nvSpPr>
          <p:cNvPr id="106" name="Google Shape;106;p20"/>
          <p:cNvSpPr txBox="1"/>
          <p:nvPr>
            <p:ph idx="1" type="body"/>
          </p:nvPr>
        </p:nvSpPr>
        <p:spPr>
          <a:xfrm>
            <a:off x="1451875" y="2107500"/>
            <a:ext cx="6447600" cy="928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