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9"/>
  </p:notesMasterIdLst>
  <p:handoutMasterIdLst>
    <p:handoutMasterId r:id="rId4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 id="271" r:id="rId19"/>
    <p:sldId id="272" r:id="rId20"/>
    <p:sldId id="273" r:id="rId21"/>
    <p:sldId id="274" r:id="rId22"/>
    <p:sldId id="275" r:id="rId23"/>
    <p:sldId id="276" r:id="rId24"/>
    <p:sldId id="278" r:id="rId25"/>
    <p:sldId id="280" r:id="rId26"/>
    <p:sldId id="282" r:id="rId27"/>
    <p:sldId id="285" r:id="rId28"/>
    <p:sldId id="313" r:id="rId29"/>
    <p:sldId id="314" r:id="rId30"/>
    <p:sldId id="316" r:id="rId31"/>
    <p:sldId id="317" r:id="rId32"/>
    <p:sldId id="320" r:id="rId33"/>
    <p:sldId id="321" r:id="rId34"/>
    <p:sldId id="328" r:id="rId35"/>
    <p:sldId id="329" r:id="rId36"/>
    <p:sldId id="330" r:id="rId37"/>
    <p:sldId id="331" r:id="rId3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F518E-055D-4379-B611-A1C0AE86A1CA}" v="2" dt="2022-08-30T18:37:33.475"/>
    <p1510:client id="{F3D5EF9D-1A5B-450B-B19F-AF65FEA453EB}" v="2" dt="2022-08-30T22:11:1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7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WILLIAN DE SOUZA SERPA" userId="S::lucas.serpa@catolicasc.edu.br::de061a49-c841-4161-947b-e9ca79643e88" providerId="AD" clId="Web-{C80F518E-055D-4379-B611-A1C0AE86A1CA}"/>
    <pc:docChg chg="modSld">
      <pc:chgData name="LUCAS WILLIAN DE SOUZA SERPA" userId="S::lucas.serpa@catolicasc.edu.br::de061a49-c841-4161-947b-e9ca79643e88" providerId="AD" clId="Web-{C80F518E-055D-4379-B611-A1C0AE86A1CA}" dt="2022-08-30T18:37:33.475" v="1" actId="1076"/>
      <pc:docMkLst>
        <pc:docMk/>
      </pc:docMkLst>
      <pc:sldChg chg="modSp">
        <pc:chgData name="LUCAS WILLIAN DE SOUZA SERPA" userId="S::lucas.serpa@catolicasc.edu.br::de061a49-c841-4161-947b-e9ca79643e88" providerId="AD" clId="Web-{C80F518E-055D-4379-B611-A1C0AE86A1CA}" dt="2022-08-30T18:37:33.475" v="1" actId="1076"/>
        <pc:sldMkLst>
          <pc:docMk/>
          <pc:sldMk cId="0" sldId="278"/>
        </pc:sldMkLst>
        <pc:spChg chg="mod">
          <ac:chgData name="LUCAS WILLIAN DE SOUZA SERPA" userId="S::lucas.serpa@catolicasc.edu.br::de061a49-c841-4161-947b-e9ca79643e88" providerId="AD" clId="Web-{C80F518E-055D-4379-B611-A1C0AE86A1CA}" dt="2022-08-30T18:37:33.475" v="1" actId="1076"/>
          <ac:spMkLst>
            <pc:docMk/>
            <pc:sldMk cId="0" sldId="278"/>
            <ac:spMk id="3" creationId="{00000000-0000-0000-0000-000000000000}"/>
          </ac:spMkLst>
        </pc:spChg>
      </pc:sldChg>
    </pc:docChg>
  </pc:docChgLst>
  <pc:docChgLst>
    <pc:chgData name="GUSTAVO SCHNEIDER RODRIGUES" userId="S::gu.rodrigues@catolicasc.edu.br::884ca090-7a3f-4c29-8485-1f48fec9a5f2" providerId="AD" clId="Web-{F3D5EF9D-1A5B-450B-B19F-AF65FEA453EB}"/>
    <pc:docChg chg="modSld">
      <pc:chgData name="GUSTAVO SCHNEIDER RODRIGUES" userId="S::gu.rodrigues@catolicasc.edu.br::884ca090-7a3f-4c29-8485-1f48fec9a5f2" providerId="AD" clId="Web-{F3D5EF9D-1A5B-450B-B19F-AF65FEA453EB}" dt="2022-08-30T22:11:09.147" v="0" actId="20577"/>
      <pc:docMkLst>
        <pc:docMk/>
      </pc:docMkLst>
      <pc:sldChg chg="modSp">
        <pc:chgData name="GUSTAVO SCHNEIDER RODRIGUES" userId="S::gu.rodrigues@catolicasc.edu.br::884ca090-7a3f-4c29-8485-1f48fec9a5f2" providerId="AD" clId="Web-{F3D5EF9D-1A5B-450B-B19F-AF65FEA453EB}" dt="2022-08-30T22:11:09.147" v="0" actId="20577"/>
        <pc:sldMkLst>
          <pc:docMk/>
          <pc:sldMk cId="0" sldId="261"/>
        </pc:sldMkLst>
        <pc:spChg chg="mod">
          <ac:chgData name="GUSTAVO SCHNEIDER RODRIGUES" userId="S::gu.rodrigues@catolicasc.edu.br::884ca090-7a3f-4c29-8485-1f48fec9a5f2" providerId="AD" clId="Web-{F3D5EF9D-1A5B-450B-B19F-AF65FEA453EB}" dt="2022-08-30T22:11:09.147" v="0" actId="20577"/>
          <ac:spMkLst>
            <pc:docMk/>
            <pc:sldMk cId="0" sldId="26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t>8/30/2022</a:t>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t>‹nº›</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t>8/30/2022</a:t>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760FBDFE-C587-4B4C-A407-44438C67B59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‹nº›</a:t>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a:sym typeface="+mn-ea"/>
              </a:rPr>
              <a:t>Click to edit Master title style</a:t>
            </a: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dt" sz="half" idx="10"/>
          </p:nvPr>
        </p:nvSpPr>
        <p:spPr/>
        <p:txBody>
          <a:bodyPr/>
          <a:lstStyle/>
          <a:p>
            <a:fld id="{760FBDFE-C587-4B4C-A407-44438C67B59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60FBDFE-C587-4B4C-A407-44438C67B59E}" type="datetimeFigureOut">
              <a:rPr lang="en-US" smtClean="0"/>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en-US" smtClean="0"/>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t>8/30/2022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Requisitos de Software</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Não Funcionais</a:t>
            </a:r>
          </a:p>
        </p:txBody>
      </p:sp>
      <p:sp>
        <p:nvSpPr>
          <p:cNvPr id="3" name="Espaço Reservado para Conteúdo 2"/>
          <p:cNvSpPr>
            <a:spLocks noGrp="1"/>
          </p:cNvSpPr>
          <p:nvPr>
            <p:ph idx="1"/>
          </p:nvPr>
        </p:nvSpPr>
        <p:spPr/>
        <p:txBody>
          <a:bodyPr/>
          <a:lstStyle/>
          <a:p>
            <a:r>
              <a:rPr lang="pt-BR" altLang="en-US"/>
              <a:t>São restrições às funcionalidades do sistema como, por exemplo, restrições de tempo, disponibilidade, processo de desenvolvimento, desempenho do software, plataforma tecnológica, restrições legais, integração com outros sistemas, segurança da informação, etc.</a:t>
            </a:r>
          </a:p>
          <a:p>
            <a:endParaRPr lang="pt-BR" altLang="en-US"/>
          </a:p>
          <a:p>
            <a:r>
              <a:rPr lang="pt-BR" altLang="en-US"/>
              <a:t>Geralmente, os requisitos não-funcionais são transversais, isto é, permeiam o sistema como um todo. Eles não se referem a uma funcionalidade específica.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Não Funcionais</a:t>
            </a:r>
          </a:p>
        </p:txBody>
      </p:sp>
      <p:sp>
        <p:nvSpPr>
          <p:cNvPr id="3" name="Espaço Reservado para Conteúdo 2"/>
          <p:cNvSpPr>
            <a:spLocks noGrp="1"/>
          </p:cNvSpPr>
          <p:nvPr>
            <p:ph idx="1"/>
          </p:nvPr>
        </p:nvSpPr>
        <p:spPr/>
        <p:txBody>
          <a:bodyPr>
            <a:normAutofit fontScale="90000"/>
          </a:bodyPr>
          <a:lstStyle/>
          <a:p>
            <a:r>
              <a:rPr lang="pt-BR" altLang="en-US"/>
              <a:t>Durante um projeto de desenvolvimento de software para um banco, o cliente deixa claro que a base de dados deve ser protegida por questões de sigilo bancário. </a:t>
            </a:r>
          </a:p>
          <a:p>
            <a:r>
              <a:rPr lang="pt-BR" altLang="en-US"/>
              <a:t>O cliente transmitiu o requisito no nível de usuário, em linguagem natural. Uma boa gerência de requisitos irá garantir que esse requisito não-funcional no nível de usuário seja especificado como um requisito não-funcional de sistema em que a base de dados do software deve estar criptografada com criptografia forte. </a:t>
            </a:r>
          </a:p>
          <a:p>
            <a:pPr lvl="1"/>
            <a:r>
              <a:rPr lang="pt-BR" altLang="en-US"/>
              <a:t>Trata-se de um requisito não-funcional de segurança da informação. </a:t>
            </a:r>
          </a:p>
          <a:p>
            <a:pPr lvl="1"/>
            <a:r>
              <a:rPr lang="pt-BR" altLang="en-US"/>
              <a:t>Uma falha na identificação desse requisito pode inviabilizar o software como um todo, independentemente de ele atender todos os requisitos funcionais desejados pelo cliente.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Não Funcionais</a:t>
            </a:r>
          </a:p>
        </p:txBody>
      </p:sp>
      <p:sp>
        <p:nvSpPr>
          <p:cNvPr id="3" name="Espaço Reservado para Conteúdo 2"/>
          <p:cNvSpPr>
            <a:spLocks noGrp="1"/>
          </p:cNvSpPr>
          <p:nvPr>
            <p:ph idx="1"/>
          </p:nvPr>
        </p:nvSpPr>
        <p:spPr/>
        <p:txBody>
          <a:bodyPr>
            <a:normAutofit lnSpcReduction="10000"/>
          </a:bodyPr>
          <a:lstStyle/>
          <a:p>
            <a:pPr marL="457200" indent="-457200">
              <a:buFont typeface="Arial" panose="020B0604020202020204" pitchFamily="34" charset="0"/>
              <a:buChar char="•"/>
            </a:pPr>
            <a:r>
              <a:rPr lang="pt-BR" altLang="en-US" sz="3200"/>
              <a:t>O levantamento dos requisitos não-funcionais também deve ser </a:t>
            </a:r>
            <a:r>
              <a:rPr lang="pt-BR" altLang="en-US" sz="3200" b="1">
                <a:effectLst>
                  <a:outerShdw blurRad="38100" dist="38100" dir="2700000" algn="tl">
                    <a:srgbClr val="000000">
                      <a:alpha val="43137"/>
                    </a:srgbClr>
                  </a:outerShdw>
                </a:effectLst>
              </a:rPr>
              <a:t>completo </a:t>
            </a:r>
            <a:r>
              <a:rPr lang="pt-BR" altLang="en-US" sz="3200"/>
              <a:t>e </a:t>
            </a:r>
            <a:r>
              <a:rPr lang="pt-BR" altLang="en-US" sz="3200" b="1">
                <a:effectLst>
                  <a:outerShdw blurRad="38100" dist="38100" dir="2700000" algn="tl">
                    <a:srgbClr val="000000">
                      <a:alpha val="43137"/>
                    </a:srgbClr>
                  </a:outerShdw>
                </a:effectLst>
              </a:rPr>
              <a:t>consistente</a:t>
            </a:r>
            <a:r>
              <a:rPr lang="pt-BR" altLang="en-US" sz="3200"/>
              <a:t>.</a:t>
            </a:r>
          </a:p>
          <a:p>
            <a:pPr marL="457200" indent="-457200">
              <a:buFont typeface="Arial" panose="020B0604020202020204" pitchFamily="34" charset="0"/>
              <a:buChar char="•"/>
            </a:pPr>
            <a:r>
              <a:rPr lang="pt-BR" altLang="en-US" sz="3200"/>
              <a:t>Todos os requisitos não-funcionais devem ser levantados e é preciso gerenciar para não permitir que haja incongruências entre eles.</a:t>
            </a:r>
          </a:p>
          <a:p>
            <a:pPr marL="457200" indent="-457200">
              <a:buFont typeface="Arial" panose="020B0604020202020204" pitchFamily="34" charset="0"/>
              <a:buChar char="•"/>
            </a:pPr>
            <a:r>
              <a:rPr lang="pt-BR" altLang="en-US" sz="3200"/>
              <a:t>Os requisitos não-funcionais surgem a partir de necessidades do usuário, restrições orçamentárias, políticas e cultura organizacionais, necessidade de interoperabilidade com outros sistemas ou até mesmo fatores externos como normas de segurança.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3112135" y="-121920"/>
            <a:ext cx="6533515" cy="6988175"/>
          </a:xfrm>
          <a:prstGeom prst="rect">
            <a:avLst/>
          </a:prstGeom>
        </p:spPr>
      </p:pic>
      <p:pic>
        <p:nvPicPr>
          <p:cNvPr id="5" name="Imagem 4"/>
          <p:cNvPicPr>
            <a:picLocks noChangeAspect="1"/>
          </p:cNvPicPr>
          <p:nvPr/>
        </p:nvPicPr>
        <p:blipFill>
          <a:blip r:embed="rId3"/>
          <a:stretch>
            <a:fillRect/>
          </a:stretch>
        </p:blipFill>
        <p:spPr>
          <a:xfrm>
            <a:off x="1928495" y="163830"/>
            <a:ext cx="9437370" cy="2184400"/>
          </a:xfrm>
          <a:prstGeom prst="rect">
            <a:avLst/>
          </a:prstGeom>
        </p:spPr>
      </p:pic>
      <p:pic>
        <p:nvPicPr>
          <p:cNvPr id="7" name="Imagem 6"/>
          <p:cNvPicPr>
            <a:picLocks noChangeAspect="1"/>
          </p:cNvPicPr>
          <p:nvPr/>
        </p:nvPicPr>
        <p:blipFill>
          <a:blip r:embed="rId4"/>
          <a:stretch>
            <a:fillRect/>
          </a:stretch>
        </p:blipFill>
        <p:spPr>
          <a:xfrm>
            <a:off x="1111885" y="2348230"/>
            <a:ext cx="10386060" cy="1908810"/>
          </a:xfrm>
          <a:prstGeom prst="rect">
            <a:avLst/>
          </a:prstGeom>
        </p:spPr>
      </p:pic>
      <p:pic>
        <p:nvPicPr>
          <p:cNvPr id="9" name="Imagem 8"/>
          <p:cNvPicPr>
            <a:picLocks noChangeAspect="1"/>
          </p:cNvPicPr>
          <p:nvPr/>
        </p:nvPicPr>
        <p:blipFill>
          <a:blip r:embed="rId5"/>
          <a:stretch>
            <a:fillRect/>
          </a:stretch>
        </p:blipFill>
        <p:spPr>
          <a:xfrm>
            <a:off x="1029335" y="4428490"/>
            <a:ext cx="10699115" cy="1775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Exemplo</a:t>
            </a:r>
          </a:p>
        </p:txBody>
      </p:sp>
      <p:sp>
        <p:nvSpPr>
          <p:cNvPr id="5" name="Espaço Reservado para Texto 4"/>
          <p:cNvSpPr>
            <a:spLocks noGrp="1"/>
          </p:cNvSpPr>
          <p:nvPr>
            <p:ph type="body" idx="1"/>
          </p:nvPr>
        </p:nvSpPr>
        <p:spPr>
          <a:xfrm>
            <a:off x="840105" y="1744980"/>
            <a:ext cx="10621645" cy="424815"/>
          </a:xfrm>
        </p:spPr>
        <p:txBody>
          <a:bodyPr>
            <a:normAutofit fontScale="90000"/>
          </a:bodyPr>
          <a:lstStyle/>
          <a:p>
            <a:r>
              <a:rPr lang="pt-BR" altLang="en-US">
                <a:sym typeface="+mn-ea"/>
              </a:rPr>
              <a:t>Desenvolvimento de um software de prontuário eletrônico para um hospital.</a:t>
            </a:r>
            <a:endParaRPr lang="pt-BR" altLang="en-US"/>
          </a:p>
          <a:p>
            <a:endParaRPr lang="pt-BR" altLang="en-US"/>
          </a:p>
        </p:txBody>
      </p:sp>
      <p:sp>
        <p:nvSpPr>
          <p:cNvPr id="3" name="Espaço Reservado para Conteúdo 2"/>
          <p:cNvSpPr>
            <a:spLocks noGrp="1"/>
          </p:cNvSpPr>
          <p:nvPr>
            <p:ph sz="half" idx="2"/>
          </p:nvPr>
        </p:nvSpPr>
        <p:spPr>
          <a:xfrm>
            <a:off x="774065" y="1919605"/>
            <a:ext cx="5441315" cy="4468495"/>
          </a:xfrm>
          <a:ln w="3175">
            <a:solidFill>
              <a:schemeClr val="tx1"/>
            </a:solidFill>
          </a:ln>
        </p:spPr>
        <p:txBody>
          <a:bodyPr>
            <a:normAutofit fontScale="70000"/>
          </a:bodyPr>
          <a:lstStyle/>
          <a:p>
            <a:r>
              <a:rPr lang="pt-BR" altLang="en-US" b="1" u="sng">
                <a:effectLst>
                  <a:outerShdw blurRad="38100" dist="38100" dir="2700000" algn="tl">
                    <a:srgbClr val="000000">
                      <a:alpha val="43137"/>
                    </a:srgbClr>
                  </a:outerShdw>
                </a:effectLst>
                <a:sym typeface="+mn-ea"/>
              </a:rPr>
              <a:t>Requisitos funcionais:</a:t>
            </a:r>
          </a:p>
          <a:p>
            <a:r>
              <a:rPr lang="pt-BR" altLang="en-US">
                <a:sym typeface="+mn-ea"/>
              </a:rPr>
              <a:t>- o sistema deverá criar um prontuário eletrônico para cada paciente que for atendido</a:t>
            </a:r>
          </a:p>
          <a:p>
            <a:r>
              <a:rPr lang="pt-BR" altLang="en-US">
                <a:sym typeface="+mn-ea"/>
              </a:rPr>
              <a:t>- o prontuário deverá armazenar os dados cadastrais do paciente</a:t>
            </a:r>
          </a:p>
          <a:p>
            <a:r>
              <a:rPr lang="pt-BR" altLang="en-US">
                <a:sym typeface="+mn-ea"/>
              </a:rPr>
              <a:t>- o prontuário deverá ter todo o histórico detalhado de atendimentos ao paciente</a:t>
            </a:r>
          </a:p>
          <a:p>
            <a:r>
              <a:rPr lang="pt-BR" altLang="en-US">
                <a:sym typeface="+mn-ea"/>
              </a:rPr>
              <a:t>- o sistema deverá ter a funcionalidade de imprimir guia de atendimento</a:t>
            </a:r>
          </a:p>
          <a:p>
            <a:r>
              <a:rPr lang="pt-BR" altLang="en-US">
                <a:sym typeface="+mn-ea"/>
              </a:rPr>
              <a:t>- o sistema deverá ter a funcionalidade de imprimir receita médica</a:t>
            </a:r>
          </a:p>
          <a:p>
            <a:r>
              <a:rPr lang="pt-BR" altLang="en-US">
                <a:sym typeface="+mn-ea"/>
              </a:rPr>
              <a:t>- o sistema deverá ter a funcionalidade de imprimir pedidos de exame e seus respectivos resultados</a:t>
            </a:r>
          </a:p>
        </p:txBody>
      </p:sp>
      <p:sp>
        <p:nvSpPr>
          <p:cNvPr id="7" name="Espaço Reservado para Conteúdo 6"/>
          <p:cNvSpPr>
            <a:spLocks noGrp="1"/>
          </p:cNvSpPr>
          <p:nvPr>
            <p:ph sz="quarter" idx="4"/>
          </p:nvPr>
        </p:nvSpPr>
        <p:spPr>
          <a:xfrm>
            <a:off x="6448425" y="1919605"/>
            <a:ext cx="5305425" cy="4467860"/>
          </a:xfrm>
          <a:ln w="12700" cmpd="sng">
            <a:solidFill>
              <a:schemeClr val="accent1">
                <a:shade val="50000"/>
              </a:schemeClr>
            </a:solidFill>
            <a:prstDash val="solid"/>
          </a:ln>
        </p:spPr>
        <p:txBody>
          <a:bodyPr>
            <a:normAutofit fontScale="90000" lnSpcReduction="10000"/>
          </a:bodyPr>
          <a:lstStyle/>
          <a:p>
            <a:r>
              <a:rPr lang="pt-BR" altLang="en-US" b="1">
                <a:effectLst>
                  <a:outerShdw blurRad="38100" dist="38100" dir="2700000" algn="tl">
                    <a:srgbClr val="000000">
                      <a:alpha val="43137"/>
                    </a:srgbClr>
                  </a:outerShdw>
                </a:effectLst>
              </a:rPr>
              <a:t>Requisitos não funcionais:</a:t>
            </a:r>
          </a:p>
          <a:p>
            <a:r>
              <a:rPr lang="pt-BR" altLang="en-US"/>
              <a:t>- o software não pode ficar off-line por mais de 5 segundos em nenhum momento das 24h do dia.</a:t>
            </a:r>
          </a:p>
          <a:p>
            <a:r>
              <a:rPr lang="pt-BR" altLang="en-US"/>
              <a:t>- Os profissionais de saúde, usuários do sistema, devem poder se autenticar no sistema utilizando o crachá do hospital sem ter que digitar login e senha.</a:t>
            </a:r>
          </a:p>
          <a:p>
            <a:r>
              <a:rPr lang="pt-BR" altLang="en-US"/>
              <a:t>- a Secretaria de Saúde do estado exige que sejam reportados relatórios mensais com as estatísticas de</a:t>
            </a:r>
          </a:p>
          <a:p>
            <a:r>
              <a:rPr lang="pt-BR" altLang="en-US"/>
              <a:t>atendimento.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a:t>
            </a:r>
          </a:p>
        </p:txBody>
      </p:sp>
      <p:sp>
        <p:nvSpPr>
          <p:cNvPr id="3" name="Espaço Reservado para Conteúdo 2"/>
          <p:cNvSpPr>
            <a:spLocks noGrp="1"/>
          </p:cNvSpPr>
          <p:nvPr>
            <p:ph idx="1"/>
          </p:nvPr>
        </p:nvSpPr>
        <p:spPr/>
        <p:txBody>
          <a:bodyPr>
            <a:normAutofit/>
          </a:bodyPr>
          <a:lstStyle/>
          <a:p>
            <a:r>
              <a:rPr lang="pt-BR" dirty="0"/>
              <a:t>Identifique os requisitos funcionais e não funcionais do exemplo a seguir.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6571" y="366623"/>
            <a:ext cx="11538857" cy="5836285"/>
          </a:xfrm>
          <a:prstGeom prst="rect">
            <a:avLst/>
          </a:prstGeom>
        </p:spPr>
        <p:txBody>
          <a:bodyPr wrap="square">
            <a:spAutoFit/>
          </a:bodyPr>
          <a:lstStyle/>
          <a:p>
            <a:r>
              <a:rPr lang="pt-BR" sz="2665" dirty="0"/>
              <a:t>“Um sistema automático de emissão de passagens vende passagens de trem. A partir de uma lista de possíveis destinos, os usuários escolhem seu destino e apresentam um cartão de crédito e um número de identificação pessoal. Os destinos possíveis devem ser organizados de modo a facilitar a escolha. Após a escolha do destino, o sistema deve responder prontamente se há espaço disponível no trem. A passagem é emitida e o custo dessa passagem é incluído em sua conta do cartão de crédito. Quando o usuário pressiona o botão para iniciar, uma tela de menu com os possíveis destinos é ativada, juntamente com uma mensagem para que o usuário selecione um destino. Uma vez selecionado um destino, pede-se que os usuários insiram seu cartão de crédito. A validade do cartão é checada e o usuário então deve fornecer um número de identificação pessoal. Quando a transação de crédito é validada, a passagem é emitida. O formato do bilhete de passagem deve seguir ao padrão definido pelo Sistema Nacional de Tráfego Ferroviário”.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080" y="162413"/>
            <a:ext cx="11360800" cy="763600"/>
          </a:xfrm>
        </p:spPr>
        <p:txBody>
          <a:bodyPr/>
          <a:lstStyle/>
          <a:p>
            <a:r>
              <a:rPr lang="pt-BR" dirty="0"/>
              <a:t>Exercício</a:t>
            </a:r>
          </a:p>
        </p:txBody>
      </p:sp>
      <p:sp>
        <p:nvSpPr>
          <p:cNvPr id="3" name="Espaço Reservado para Conteúdo 2"/>
          <p:cNvSpPr>
            <a:spLocks noGrp="1"/>
          </p:cNvSpPr>
          <p:nvPr>
            <p:ph idx="1"/>
          </p:nvPr>
        </p:nvSpPr>
        <p:spPr>
          <a:xfrm>
            <a:off x="415600" y="926187"/>
            <a:ext cx="11360800" cy="4555200"/>
          </a:xfrm>
        </p:spPr>
        <p:txBody>
          <a:bodyPr/>
          <a:lstStyle/>
          <a:p>
            <a:r>
              <a:rPr lang="pt-BR" dirty="0"/>
              <a:t>Funcionais:</a:t>
            </a:r>
          </a:p>
          <a:p>
            <a:pPr lvl="1"/>
            <a:r>
              <a:rPr lang="pt-BR" dirty="0"/>
              <a:t>listar os possíveis destinos</a:t>
            </a:r>
          </a:p>
          <a:p>
            <a:pPr lvl="1"/>
            <a:r>
              <a:rPr lang="pt-BR" dirty="0"/>
              <a:t>receber pagamento de cartão de crédito</a:t>
            </a:r>
          </a:p>
          <a:p>
            <a:pPr lvl="1"/>
            <a:r>
              <a:rPr lang="pt-BR" dirty="0"/>
              <a:t>verificar se existem vagas no destino escolhido</a:t>
            </a:r>
          </a:p>
          <a:p>
            <a:pPr lvl="1"/>
            <a:r>
              <a:rPr lang="pt-BR" dirty="0"/>
              <a:t>checar a validade do cartão e receber número de identificação pessoal</a:t>
            </a:r>
          </a:p>
          <a:p>
            <a:pPr lvl="1"/>
            <a:r>
              <a:rPr lang="pt-BR" dirty="0"/>
              <a:t>emitir passagem e debitar custo no cartão de crédito</a:t>
            </a:r>
          </a:p>
          <a:p>
            <a:pPr lvl="0"/>
            <a:r>
              <a:rPr lang="pt-BR" dirty="0"/>
              <a:t>Não Funcionais</a:t>
            </a:r>
          </a:p>
          <a:p>
            <a:pPr lvl="1"/>
            <a:r>
              <a:rPr lang="pt-BR" dirty="0"/>
              <a:t>Usabilidade: facilidade de uso (as telas devem facilitar ... )</a:t>
            </a:r>
          </a:p>
          <a:p>
            <a:pPr lvl="1"/>
            <a:r>
              <a:rPr lang="pt-BR" dirty="0"/>
              <a:t>Desempenho: tempo de resposta adequado</a:t>
            </a:r>
          </a:p>
          <a:p>
            <a:pPr lvl="1"/>
            <a:r>
              <a:rPr lang="pt-BR" dirty="0"/>
              <a:t>Padrão definido pelo SNTF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0707" y="141247"/>
            <a:ext cx="11360800" cy="763600"/>
          </a:xfrm>
        </p:spPr>
        <p:txBody>
          <a:bodyPr/>
          <a:lstStyle/>
          <a:p>
            <a:r>
              <a:rPr lang="pt-BR" dirty="0"/>
              <a:t>Problemas com requisitos</a:t>
            </a:r>
          </a:p>
        </p:txBody>
      </p:sp>
      <p:sp>
        <p:nvSpPr>
          <p:cNvPr id="3" name="Espaço Reservado para Conteúdo 2"/>
          <p:cNvSpPr>
            <a:spLocks noGrp="1"/>
          </p:cNvSpPr>
          <p:nvPr>
            <p:ph idx="1"/>
          </p:nvPr>
        </p:nvSpPr>
        <p:spPr>
          <a:xfrm>
            <a:off x="415600" y="1151400"/>
            <a:ext cx="11360800" cy="4555200"/>
          </a:xfrm>
        </p:spPr>
        <p:txBody>
          <a:bodyPr/>
          <a:lstStyle/>
          <a:p>
            <a:r>
              <a:rPr lang="pt-BR" sz="2135" dirty="0"/>
              <a:t>Cuidado:</a:t>
            </a:r>
          </a:p>
          <a:p>
            <a:pPr lvl="1"/>
            <a:r>
              <a:rPr lang="pt-BR" dirty="0"/>
              <a:t>Ignorar um grupo de clientes </a:t>
            </a:r>
          </a:p>
          <a:p>
            <a:pPr lvl="1"/>
            <a:r>
              <a:rPr lang="pt-BR" dirty="0"/>
              <a:t>Ignorar um único cliente </a:t>
            </a:r>
          </a:p>
          <a:p>
            <a:pPr lvl="1"/>
            <a:r>
              <a:rPr lang="pt-BR" dirty="0"/>
              <a:t>Omitir um grupo de requisitos </a:t>
            </a:r>
          </a:p>
          <a:p>
            <a:pPr lvl="1"/>
            <a:r>
              <a:rPr lang="pt-BR" dirty="0"/>
              <a:t>Permitir inconsistências entre grupos de requisitos </a:t>
            </a:r>
          </a:p>
          <a:p>
            <a:pPr lvl="1"/>
            <a:r>
              <a:rPr lang="pt-BR" dirty="0"/>
              <a:t>Aceitar requisito inadequado </a:t>
            </a:r>
          </a:p>
          <a:p>
            <a:pPr lvl="1"/>
            <a:r>
              <a:rPr lang="pt-BR" dirty="0"/>
              <a:t>Aceitar requisito incorreto, indefinido, ou impreciso </a:t>
            </a:r>
          </a:p>
          <a:p>
            <a:pPr lvl="1"/>
            <a:r>
              <a:rPr lang="pt-BR" dirty="0"/>
              <a:t>Aceitar um requisito ambíguo e inconsistente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Engenharia de Requisito</a:t>
            </a:r>
          </a:p>
        </p:txBody>
      </p:sp>
      <p:sp>
        <p:nvSpPr>
          <p:cNvPr id="3" name="Espaço Reservado para Conteúdo 2"/>
          <p:cNvSpPr>
            <a:spLocks noGrp="1"/>
          </p:cNvSpPr>
          <p:nvPr>
            <p:ph idx="1"/>
          </p:nvPr>
        </p:nvSpPr>
        <p:spPr/>
        <p:txBody>
          <a:bodyPr>
            <a:normAutofit/>
          </a:bodyPr>
          <a:lstStyle/>
          <a:p>
            <a:r>
              <a:rPr lang="pt-BR" sz="3200" dirty="0"/>
              <a:t>Estabelece o processo de definição de requisitos. </a:t>
            </a:r>
          </a:p>
          <a:p>
            <a:r>
              <a:rPr lang="pt-BR" sz="3200" dirty="0"/>
              <a:t>Este processo deve lidar com diferentes pontos de vista, e usar uma combinação de métodos, ferramentas e pessoal.</a:t>
            </a:r>
          </a:p>
          <a:p>
            <a:r>
              <a:rPr lang="pt-BR" sz="3200" dirty="0"/>
              <a:t>O produto desse processo é um modelo, do qual um documento de requisitos é produzido.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de Software</a:t>
            </a:r>
          </a:p>
        </p:txBody>
      </p:sp>
      <p:sp>
        <p:nvSpPr>
          <p:cNvPr id="3" name="Espaço Reservado para Conteúdo 2"/>
          <p:cNvSpPr>
            <a:spLocks noGrp="1"/>
          </p:cNvSpPr>
          <p:nvPr>
            <p:ph idx="1"/>
          </p:nvPr>
        </p:nvSpPr>
        <p:spPr/>
        <p:txBody>
          <a:bodyPr/>
          <a:lstStyle/>
          <a:p>
            <a:r>
              <a:rPr lang="pt-BR" altLang="en-US" sz="3600"/>
              <a:t>Os requisitos de um software são descrições de </a:t>
            </a:r>
            <a:r>
              <a:rPr lang="pt-BR" altLang="en-US" sz="3600" b="1">
                <a:solidFill>
                  <a:srgbClr val="FF0000"/>
                </a:solidFill>
                <a:effectLst>
                  <a:outerShdw blurRad="38100" dist="38100" dir="2700000" algn="tl">
                    <a:srgbClr val="000000">
                      <a:alpha val="43137"/>
                    </a:srgbClr>
                  </a:outerShdw>
                </a:effectLst>
              </a:rPr>
              <a:t>o quê</a:t>
            </a:r>
            <a:r>
              <a:rPr lang="pt-BR" altLang="en-US" sz="3600">
                <a:effectLst>
                  <a:outerShdw blurRad="38100" dist="38100" dir="2700000" algn="tl">
                    <a:srgbClr val="000000">
                      <a:alpha val="43137"/>
                    </a:srgbClr>
                  </a:outerShdw>
                </a:effectLst>
              </a:rPr>
              <a:t> </a:t>
            </a:r>
            <a:r>
              <a:rPr lang="pt-BR" altLang="en-US" sz="3600"/>
              <a:t>o software deve fazer e </a:t>
            </a:r>
            <a:r>
              <a:rPr lang="pt-BR" altLang="en-US" sz="3600" b="1">
                <a:solidFill>
                  <a:srgbClr val="FF0000"/>
                </a:solidFill>
                <a:effectLst>
                  <a:outerShdw blurRad="38100" dist="38100" dir="2700000" algn="tl">
                    <a:srgbClr val="000000">
                      <a:alpha val="43137"/>
                    </a:srgbClr>
                  </a:outerShdw>
                </a:effectLst>
              </a:rPr>
              <a:t>como</a:t>
            </a:r>
            <a:r>
              <a:rPr lang="pt-BR" altLang="en-US" sz="3600">
                <a:effectLst>
                  <a:outerShdw blurRad="38100" dist="38100" dir="2700000" algn="tl">
                    <a:srgbClr val="000000">
                      <a:alpha val="43137"/>
                    </a:srgbClr>
                  </a:outerShdw>
                </a:effectLst>
              </a:rPr>
              <a:t> </a:t>
            </a:r>
            <a:r>
              <a:rPr lang="pt-BR" altLang="en-US" sz="3600"/>
              <a:t>ele deve fazer. </a:t>
            </a:r>
          </a:p>
          <a:p>
            <a:endParaRPr lang="pt-BR" altLang="en-US" sz="3600"/>
          </a:p>
          <a:p>
            <a:r>
              <a:rPr lang="pt-BR" altLang="en-US" sz="3600"/>
              <a:t>São os </a:t>
            </a:r>
            <a:r>
              <a:rPr lang="pt-BR" altLang="en-US" sz="3600" b="1">
                <a:solidFill>
                  <a:srgbClr val="FF0000"/>
                </a:solidFill>
                <a:effectLst>
                  <a:outerShdw blurRad="38100" dist="38100" dir="2700000" algn="tl">
                    <a:srgbClr val="000000">
                      <a:alpha val="43137"/>
                    </a:srgbClr>
                  </a:outerShdw>
                </a:effectLst>
              </a:rPr>
              <a:t>serviços </a:t>
            </a:r>
            <a:r>
              <a:rPr lang="pt-BR" altLang="en-US" sz="3600"/>
              <a:t>e </a:t>
            </a:r>
            <a:r>
              <a:rPr lang="pt-BR" altLang="en-US" sz="3600" b="1">
                <a:solidFill>
                  <a:srgbClr val="FF0000"/>
                </a:solidFill>
                <a:effectLst>
                  <a:outerShdw blurRad="38100" dist="38100" dir="2700000" algn="tl">
                    <a:srgbClr val="000000">
                      <a:alpha val="43137"/>
                    </a:srgbClr>
                  </a:outerShdw>
                </a:effectLst>
              </a:rPr>
              <a:t>funcionalidades </a:t>
            </a:r>
            <a:r>
              <a:rPr lang="pt-BR" altLang="en-US" sz="3600"/>
              <a:t>que o software deve prover e sob quais restrições.</a:t>
            </a:r>
          </a:p>
          <a:p>
            <a:endParaRPr lang="pt-BR"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Engenharia de Requisitos</a:t>
            </a:r>
          </a:p>
        </p:txBody>
      </p:sp>
      <p:sp>
        <p:nvSpPr>
          <p:cNvPr id="3" name="Espaço Reservado para Conteúdo 2"/>
          <p:cNvSpPr>
            <a:spLocks noGrp="1"/>
          </p:cNvSpPr>
          <p:nvPr>
            <p:ph idx="1"/>
          </p:nvPr>
        </p:nvSpPr>
        <p:spPr/>
        <p:txBody>
          <a:bodyPr>
            <a:normAutofit/>
          </a:bodyPr>
          <a:lstStyle/>
          <a:p>
            <a:r>
              <a:rPr lang="pt-BR" sz="3600" dirty="0"/>
              <a:t>Extração (</a:t>
            </a:r>
            <a:r>
              <a:rPr lang="pt-BR" sz="3600" dirty="0" err="1"/>
              <a:t>elicitação</a:t>
            </a:r>
            <a:r>
              <a:rPr lang="pt-BR" sz="3600" dirty="0"/>
              <a:t>) de requisitos; </a:t>
            </a:r>
          </a:p>
          <a:p>
            <a:r>
              <a:rPr lang="pt-BR" sz="3600" dirty="0"/>
              <a:t>Análise de requisitos; </a:t>
            </a:r>
          </a:p>
          <a:p>
            <a:r>
              <a:rPr lang="pt-BR" sz="3600" dirty="0"/>
              <a:t>Validação de requisitos; </a:t>
            </a:r>
          </a:p>
          <a:p>
            <a:r>
              <a:rPr lang="pt-BR" sz="3600" dirty="0"/>
              <a:t>Gerenciamento de requisitos.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Extração (</a:t>
            </a:r>
            <a:r>
              <a:rPr lang="pt-BR" dirty="0" err="1"/>
              <a:t>elicitação</a:t>
            </a:r>
            <a:r>
              <a:rPr lang="pt-BR" dirty="0"/>
              <a:t>) de requisitos</a:t>
            </a:r>
          </a:p>
        </p:txBody>
      </p:sp>
      <p:sp>
        <p:nvSpPr>
          <p:cNvPr id="3" name="Espaço Reservado para Conteúdo 2"/>
          <p:cNvSpPr>
            <a:spLocks noGrp="1"/>
          </p:cNvSpPr>
          <p:nvPr>
            <p:ph idx="1"/>
          </p:nvPr>
        </p:nvSpPr>
        <p:spPr/>
        <p:txBody>
          <a:bodyPr>
            <a:normAutofit lnSpcReduction="10000"/>
          </a:bodyPr>
          <a:lstStyle/>
          <a:p>
            <a:r>
              <a:rPr lang="pt-BR" sz="2800" dirty="0"/>
              <a:t>ELICITAR = Eliciar + Clarear + Extrair + descobrir, tornar explícito, obter o máximo de informações para o conhecimento do objeto em questão</a:t>
            </a:r>
          </a:p>
          <a:p>
            <a:pPr marL="0" indent="0">
              <a:buNone/>
            </a:pPr>
            <a:r>
              <a:rPr lang="pt-BR" sz="2800" dirty="0"/>
              <a:t> Pode envolver: </a:t>
            </a:r>
          </a:p>
          <a:p>
            <a:pPr lvl="1"/>
            <a:r>
              <a:rPr lang="pt-BR" sz="2400" dirty="0"/>
              <a:t>Usuários finais </a:t>
            </a:r>
          </a:p>
          <a:p>
            <a:pPr lvl="1"/>
            <a:r>
              <a:rPr lang="pt-BR" sz="2400" dirty="0"/>
              <a:t>Gerentes </a:t>
            </a:r>
          </a:p>
          <a:p>
            <a:pPr lvl="1"/>
            <a:r>
              <a:rPr lang="pt-BR" sz="2400" dirty="0"/>
              <a:t>Engenheiros envolvidos na manutenção </a:t>
            </a:r>
          </a:p>
          <a:p>
            <a:pPr lvl="1"/>
            <a:r>
              <a:rPr lang="pt-BR" sz="2400" dirty="0"/>
              <a:t>Especialistas de domínio </a:t>
            </a:r>
          </a:p>
          <a:p>
            <a:pPr lvl="1"/>
            <a:r>
              <a:rPr lang="pt-BR" sz="2400" dirty="0"/>
              <a:t>Representantes de sindicato, etc. </a:t>
            </a:r>
          </a:p>
          <a:p>
            <a:pPr lvl="1"/>
            <a:endParaRPr lang="pt-BR" sz="2400" dirty="0"/>
          </a:p>
          <a:p>
            <a:pPr lvl="1"/>
            <a:r>
              <a:rPr lang="pt-BR" sz="2400" b="1" dirty="0"/>
              <a:t>Estes são chamados </a:t>
            </a:r>
            <a:r>
              <a:rPr lang="pt-BR" sz="2400" b="1" u="sng" dirty="0">
                <a:solidFill>
                  <a:srgbClr val="00B0F0"/>
                </a:solidFill>
              </a:rPr>
              <a:t>stakeholders</a:t>
            </a:r>
            <a:r>
              <a:rPr lang="pt-BR" sz="2400" b="1" dirty="0"/>
              <a:t> (partes interessadas)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a:spLocks noGrp="1" noRot="1" noChangeAspect="1" noMove="1" noResize="1" noEditPoints="1" noAdjustHandles="1" noChangeArrowheads="1" noChangeShapeType="1" noTextEdit="1"/>
          </p:cNvSpPr>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89248" y="1123837"/>
            <a:ext cx="6451110" cy="1255469"/>
          </a:xfrm>
        </p:spPr>
        <p:txBody>
          <a:bodyPr>
            <a:normAutofit/>
          </a:bodyPr>
          <a:lstStyle/>
          <a:p>
            <a:r>
              <a:rPr lang="pt-BR" dirty="0"/>
              <a:t>Extração de Requisitos</a:t>
            </a:r>
          </a:p>
        </p:txBody>
      </p:sp>
      <p:sp>
        <p:nvSpPr>
          <p:cNvPr id="3" name="Espaço Reservado para Conteúdo 2"/>
          <p:cNvSpPr>
            <a:spLocks noGrp="1"/>
          </p:cNvSpPr>
          <p:nvPr>
            <p:ph idx="1"/>
          </p:nvPr>
        </p:nvSpPr>
        <p:spPr>
          <a:xfrm>
            <a:off x="289248" y="2510395"/>
            <a:ext cx="6451109" cy="3274586"/>
          </a:xfrm>
        </p:spPr>
        <p:txBody>
          <a:bodyPr anchor="t">
            <a:normAutofit lnSpcReduction="10000"/>
          </a:bodyPr>
          <a:lstStyle/>
          <a:p>
            <a:r>
              <a:rPr lang="pt-BR" sz="2800" dirty="0">
                <a:solidFill>
                  <a:srgbClr val="FFFFFF"/>
                </a:solidFill>
              </a:rPr>
              <a:t>Essa é a etapa onde o analista deve </a:t>
            </a:r>
            <a:r>
              <a:rPr lang="pt-BR" sz="2800" u="sng" dirty="0">
                <a:solidFill>
                  <a:srgbClr val="FFFFFF"/>
                </a:solidFill>
              </a:rPr>
              <a:t>interpretar</a:t>
            </a:r>
            <a:r>
              <a:rPr lang="pt-BR" sz="2800" dirty="0">
                <a:solidFill>
                  <a:srgbClr val="FFFFFF"/>
                </a:solidFill>
              </a:rPr>
              <a:t> o que está na cabeça do cliente e </a:t>
            </a:r>
            <a:r>
              <a:rPr lang="pt-BR" sz="2800" u="sng" dirty="0">
                <a:solidFill>
                  <a:srgbClr val="FFFFFF"/>
                </a:solidFill>
              </a:rPr>
              <a:t>transformá-lo</a:t>
            </a:r>
            <a:r>
              <a:rPr lang="pt-BR" sz="2800" dirty="0">
                <a:solidFill>
                  <a:srgbClr val="FFFFFF"/>
                </a:solidFill>
              </a:rPr>
              <a:t> em um </a:t>
            </a:r>
            <a:r>
              <a:rPr lang="pt-BR" sz="2800" b="1" dirty="0">
                <a:solidFill>
                  <a:srgbClr val="FFFFFF"/>
                </a:solidFill>
              </a:rPr>
              <a:t>documento formal</a:t>
            </a:r>
          </a:p>
          <a:p>
            <a:endParaRPr lang="pt-BR" sz="2800" b="1" dirty="0">
              <a:solidFill>
                <a:srgbClr val="FFFFFF"/>
              </a:solidFill>
            </a:endParaRPr>
          </a:p>
          <a:p>
            <a:r>
              <a:rPr lang="pt-BR" sz="2800" dirty="0">
                <a:solidFill>
                  <a:srgbClr val="FFFFFF"/>
                </a:solidFill>
              </a:rPr>
              <a:t>A</a:t>
            </a:r>
            <a:r>
              <a:rPr lang="pt-BR" sz="2800" b="1" dirty="0">
                <a:solidFill>
                  <a:srgbClr val="FFFFFF"/>
                </a:solidFill>
              </a:rPr>
              <a:t> meta </a:t>
            </a:r>
            <a:r>
              <a:rPr lang="pt-BR" sz="2800" dirty="0">
                <a:solidFill>
                  <a:srgbClr val="FFFFFF"/>
                </a:solidFill>
              </a:rPr>
              <a:t>desta etapa e reconhecer os elementos básicos do problema, conforme percebidos pelo cliente</a:t>
            </a:r>
          </a:p>
          <a:p>
            <a:endParaRPr lang="pt-BR" b="1" dirty="0">
              <a:solidFill>
                <a:srgbClr val="FFFFFF"/>
              </a:solidFill>
            </a:endParaRPr>
          </a:p>
          <a:p>
            <a:endParaRPr lang="pt-BR" b="1" dirty="0">
              <a:solidFill>
                <a:srgbClr val="FFFFFF"/>
              </a:solidFill>
            </a:endParaRPr>
          </a:p>
        </p:txBody>
      </p:sp>
      <p:pic>
        <p:nvPicPr>
          <p:cNvPr id="1028" name="Picture 4" descr="Troca De Ideias, Debate, Discussã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07396" y="759599"/>
            <a:ext cx="3653557" cy="25848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trevista De Emprego, Carreira, Conferência"/>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4632" y="3951905"/>
            <a:ext cx="2469825" cy="150041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a:spLocks noGrp="1" noRot="1" noChangeAspect="1" noMove="1" noResize="1" noEditPoints="1" noAdjustHandles="1" noChangeArrowheads="1" noChangeShapeType="1" noTextEdit="1"/>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 da boa extração </a:t>
            </a:r>
          </a:p>
        </p:txBody>
      </p:sp>
      <p:sp>
        <p:nvSpPr>
          <p:cNvPr id="3" name="Espaço Reservado para Conteúdo 2"/>
          <p:cNvSpPr>
            <a:spLocks noGrp="1"/>
          </p:cNvSpPr>
          <p:nvPr>
            <p:ph idx="1"/>
          </p:nvPr>
        </p:nvSpPr>
        <p:spPr/>
        <p:txBody>
          <a:bodyPr/>
          <a:lstStyle/>
          <a:p>
            <a:r>
              <a:rPr lang="pt-BR" dirty="0"/>
              <a:t>Entender o domínio da </a:t>
            </a:r>
            <a:r>
              <a:rPr lang="pt-BR" dirty="0" err="1"/>
              <a:t>plicação</a:t>
            </a:r>
            <a:endParaRPr lang="pt-BR" dirty="0"/>
          </a:p>
          <a:p>
            <a:pPr lvl="1"/>
            <a:r>
              <a:rPr lang="pt-BR" dirty="0"/>
              <a:t>conhecimento geral onde o sistema será aplicado. </a:t>
            </a:r>
          </a:p>
          <a:p>
            <a:r>
              <a:rPr lang="pt-BR" dirty="0"/>
              <a:t>Entender o problema </a:t>
            </a:r>
          </a:p>
          <a:p>
            <a:pPr lvl="1"/>
            <a:r>
              <a:rPr lang="pt-BR" dirty="0"/>
              <a:t>Os detalhes específicos do problema do cliente, onde o sistema será aplicado, deve ser entendido.</a:t>
            </a:r>
          </a:p>
          <a:p>
            <a:r>
              <a:rPr lang="pt-BR" dirty="0"/>
              <a:t> Entender o negócio </a:t>
            </a:r>
          </a:p>
          <a:p>
            <a:pPr lvl="1"/>
            <a:r>
              <a:rPr lang="pt-BR" dirty="0"/>
              <a:t>como os sistemas interagem e contribuem de forma geral com os objetivos de negócio. </a:t>
            </a:r>
          </a:p>
          <a:p>
            <a:r>
              <a:rPr lang="pt-BR" dirty="0"/>
              <a:t>Entender as necessidades e as limitações dos stakeholders do sistema </a:t>
            </a:r>
          </a:p>
          <a:p>
            <a:pPr lvl="1"/>
            <a:r>
              <a:rPr lang="pt-BR" dirty="0"/>
              <a:t>necessidades específicas das pessoas que requerem suporte do sistema no seu trabalho.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a:t>
            </a:r>
            <a:r>
              <a:rPr lang="pt-BR" dirty="0" err="1"/>
              <a:t>Elicitação</a:t>
            </a:r>
            <a:endParaRPr lang="pt-BR" dirty="0"/>
          </a:p>
        </p:txBody>
      </p:sp>
      <p:sp>
        <p:nvSpPr>
          <p:cNvPr id="3" name="Espaço Reservado para Conteúdo 2"/>
          <p:cNvSpPr>
            <a:spLocks noGrp="1"/>
          </p:cNvSpPr>
          <p:nvPr>
            <p:ph idx="1"/>
          </p:nvPr>
        </p:nvSpPr>
        <p:spPr/>
        <p:txBody>
          <a:bodyPr>
            <a:normAutofit/>
          </a:bodyPr>
          <a:lstStyle/>
          <a:p>
            <a:r>
              <a:rPr lang="pt-BR" sz="2800" dirty="0"/>
              <a:t>Entrevista </a:t>
            </a:r>
          </a:p>
          <a:p>
            <a:r>
              <a:rPr lang="pt-BR" sz="2800" dirty="0"/>
              <a:t>Leitura de documentos </a:t>
            </a:r>
          </a:p>
          <a:p>
            <a:r>
              <a:rPr lang="pt-BR" sz="2800" dirty="0"/>
              <a:t>Questionários</a:t>
            </a:r>
          </a:p>
          <a:p>
            <a:r>
              <a:rPr lang="pt-BR" sz="2800" dirty="0"/>
              <a:t>Análise de protocolos</a:t>
            </a:r>
          </a:p>
          <a:p>
            <a:r>
              <a:rPr lang="pt-BR" sz="2800" dirty="0"/>
              <a:t>Cenários </a:t>
            </a:r>
          </a:p>
          <a:p>
            <a:r>
              <a:rPr lang="pt-BR" sz="2800" dirty="0"/>
              <a:t>Observações e análise sociais</a:t>
            </a:r>
          </a:p>
          <a:p>
            <a:r>
              <a:rPr lang="pt-BR" sz="2800" dirty="0"/>
              <a:t> Reuso de requisitos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Protótipo</a:t>
            </a:r>
          </a:p>
        </p:txBody>
      </p:sp>
      <p:sp>
        <p:nvSpPr>
          <p:cNvPr id="3" name="Espaço Reservado para Conteúdo 2"/>
          <p:cNvSpPr>
            <a:spLocks noGrp="1"/>
          </p:cNvSpPr>
          <p:nvPr>
            <p:ph idx="1"/>
          </p:nvPr>
        </p:nvSpPr>
        <p:spPr/>
        <p:txBody>
          <a:bodyPr/>
          <a:lstStyle/>
          <a:p>
            <a:r>
              <a:rPr lang="pt-BR" sz="2800" dirty="0"/>
              <a:t>E depois de tudo isso, ainda há a possibilidade de </a:t>
            </a:r>
            <a:r>
              <a:rPr lang="pt-BR" sz="2800" b="1" dirty="0">
                <a:effectLst>
                  <a:outerShdw blurRad="38100" dist="38100" dir="2700000" algn="tl">
                    <a:srgbClr val="000000">
                      <a:alpha val="43137"/>
                    </a:srgbClr>
                  </a:outerShdw>
                </a:effectLst>
              </a:rPr>
              <a:t>prototipação</a:t>
            </a:r>
          </a:p>
          <a:p>
            <a:endParaRPr lang="pt-BR" dirty="0"/>
          </a:p>
          <a:p>
            <a:r>
              <a:rPr lang="pt-BR" sz="2400" dirty="0"/>
              <a:t>Um protótipo é uma versão inicial de um sistema que poderá ser usado para experimentação.</a:t>
            </a:r>
          </a:p>
          <a:p>
            <a:r>
              <a:rPr lang="pt-BR" sz="2400" dirty="0"/>
              <a:t>Protótipos são úteis para </a:t>
            </a:r>
            <a:r>
              <a:rPr lang="pt-BR" sz="2400" dirty="0" err="1"/>
              <a:t>elicitação</a:t>
            </a:r>
            <a:r>
              <a:rPr lang="pt-BR" sz="2400" dirty="0"/>
              <a:t> de requisitos porque os usuários poderão experimentar como sistema e mostrar os pontos fortes e fracos do sistema. Eles terão algo concreto para criticar.</a:t>
            </a:r>
          </a:p>
          <a:p>
            <a:r>
              <a:rPr lang="pt-BR" sz="2400" dirty="0"/>
              <a:t>O desenvolvimento rápido dos protótipos é essencial para que eles fiquem disponíveis logo para o processo de </a:t>
            </a:r>
            <a:r>
              <a:rPr lang="pt-BR" sz="2400" dirty="0" err="1"/>
              <a:t>elicitação</a:t>
            </a:r>
            <a:endParaRPr lang="pt-B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a:t>
            </a:r>
            <a:r>
              <a:rPr lang="pt-BR" dirty="0" err="1"/>
              <a:t>Elicitação</a:t>
            </a:r>
            <a:endParaRPr lang="pt-BR" dirty="0"/>
          </a:p>
        </p:txBody>
      </p:sp>
      <p:sp>
        <p:nvSpPr>
          <p:cNvPr id="3" name="Espaço Reservado para Conteúdo 2"/>
          <p:cNvSpPr>
            <a:spLocks noGrp="1"/>
          </p:cNvSpPr>
          <p:nvPr>
            <p:ph idx="1"/>
          </p:nvPr>
        </p:nvSpPr>
        <p:spPr/>
        <p:txBody>
          <a:bodyPr>
            <a:normAutofit/>
          </a:bodyPr>
          <a:lstStyle/>
          <a:p>
            <a:pPr marL="457200" indent="-457200">
              <a:buFont typeface="Arial" panose="020B0604020202020204" pitchFamily="34" charset="0"/>
              <a:buChar char="•"/>
            </a:pPr>
            <a:r>
              <a:rPr lang="pt-BR" sz="3200" dirty="0"/>
              <a:t>Sempre perguntar: oque? Porque motivo? Como?</a:t>
            </a:r>
          </a:p>
          <a:p>
            <a:pPr marL="457200" indent="-457200">
              <a:buFont typeface="Arial" panose="020B0604020202020204" pitchFamily="34" charset="0"/>
              <a:buChar char="•"/>
            </a:pPr>
            <a:r>
              <a:rPr lang="pt-BR" sz="3200" dirty="0"/>
              <a:t>Pergunte o óbvio</a:t>
            </a:r>
            <a:endParaRPr lang="pt-BR" sz="3200" u="sng" dirty="0"/>
          </a:p>
          <a:p>
            <a:pPr marL="457200" indent="-457200">
              <a:buFont typeface="Arial" panose="020B0604020202020204" pitchFamily="34" charset="0"/>
              <a:buChar char="•"/>
            </a:pPr>
            <a:r>
              <a:rPr lang="pt-BR" sz="3200" u="sng" dirty="0"/>
              <a:t>Organize as respostas: </a:t>
            </a:r>
            <a:r>
              <a:rPr lang="pt-BR" sz="3200" dirty="0"/>
              <a:t>durante X depois</a:t>
            </a:r>
          </a:p>
          <a:p>
            <a:pPr marL="457200" indent="-457200">
              <a:buFont typeface="Arial" panose="020B0604020202020204" pitchFamily="34" charset="0"/>
              <a:buChar char="•"/>
            </a:pPr>
            <a:r>
              <a:rPr lang="pt-BR" sz="3200" dirty="0"/>
              <a:t>Viva a situação durante um tempo</a:t>
            </a:r>
          </a:p>
          <a:p>
            <a:pPr marL="457200" indent="-457200">
              <a:buFont typeface="Arial" panose="020B0604020202020204" pitchFamily="34" charset="0"/>
              <a:buChar char="•"/>
            </a:pPr>
            <a:r>
              <a:rPr lang="pt-BR" sz="3200" dirty="0"/>
              <a:t>Observe</a:t>
            </a:r>
          </a:p>
          <a:p>
            <a:pPr marL="457200" indent="-457200">
              <a:buFont typeface="Arial" panose="020B0604020202020204" pitchFamily="34" charset="0"/>
              <a:buChar char="•"/>
            </a:pPr>
            <a:r>
              <a:rPr lang="pt-BR" sz="3200" dirty="0"/>
              <a:t>Estudar o que? Por que? Onde começar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effectLst>
                  <a:outerShdw blurRad="38100" dist="38100" dir="2700000" algn="tl">
                    <a:srgbClr val="000000">
                      <a:alpha val="43137"/>
                    </a:srgbClr>
                  </a:outerShdw>
                </a:effectLst>
              </a:rPr>
              <a:t>Requisitos</a:t>
            </a:r>
          </a:p>
        </p:txBody>
      </p:sp>
      <p:sp>
        <p:nvSpPr>
          <p:cNvPr id="3" name="Espaço Reservado para Conteúdo 2"/>
          <p:cNvSpPr>
            <a:spLocks noGrp="1"/>
          </p:cNvSpPr>
          <p:nvPr>
            <p:ph idx="1"/>
          </p:nvPr>
        </p:nvSpPr>
        <p:spPr/>
        <p:txBody>
          <a:bodyPr>
            <a:normAutofit/>
          </a:bodyPr>
          <a:lstStyle/>
          <a:p>
            <a:r>
              <a:rPr lang="pt-BR" sz="2800" dirty="0"/>
              <a:t>Uma vez levantado os requisitos, o engenheiro de requisitos deve fazer uma análise para verificar possíveis falhas</a:t>
            </a:r>
          </a:p>
          <a:p>
            <a:endParaRPr lang="pt-BR" sz="2800" dirty="0"/>
          </a:p>
          <a:p>
            <a:endParaRPr lang="pt-BR" sz="2800" dirty="0"/>
          </a:p>
          <a:p>
            <a:endParaRPr lang="pt-BR" sz="2800" dirty="0"/>
          </a:p>
          <a:p>
            <a:endParaRPr lang="pt-BR" sz="2800" dirty="0"/>
          </a:p>
          <a:p>
            <a:endParaRPr lang="pt-BR" sz="2800" dirty="0"/>
          </a:p>
        </p:txBody>
      </p:sp>
      <p:pic>
        <p:nvPicPr>
          <p:cNvPr id="1026" name="Picture 2" descr="Dicas para otimizar o processo de Análise de Requisitos | Moret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188" y="2804845"/>
            <a:ext cx="5419873" cy="30351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de requisitos</a:t>
            </a:r>
          </a:p>
        </p:txBody>
      </p:sp>
      <p:sp>
        <p:nvSpPr>
          <p:cNvPr id="3" name="Espaço Reservado para Conteúdo 2"/>
          <p:cNvSpPr>
            <a:spLocks noGrp="1"/>
          </p:cNvSpPr>
          <p:nvPr>
            <p:ph idx="1"/>
          </p:nvPr>
        </p:nvSpPr>
        <p:spPr/>
        <p:txBody>
          <a:bodyPr>
            <a:normAutofit lnSpcReduction="10000"/>
          </a:bodyPr>
          <a:lstStyle/>
          <a:p>
            <a:pPr marL="457200" indent="-457200">
              <a:buFont typeface="Arial" panose="020B0604020202020204" pitchFamily="34" charset="0"/>
              <a:buChar char="•"/>
            </a:pPr>
            <a:r>
              <a:rPr lang="pt-BR" sz="2800" dirty="0"/>
              <a:t>O objetivo da análise é descobrir problemas, incompletude e inconsistência nos requisitos elicitados.</a:t>
            </a:r>
          </a:p>
          <a:p>
            <a:pPr marL="457200" indent="-457200">
              <a:buFont typeface="Arial" panose="020B0604020202020204" pitchFamily="34" charset="0"/>
              <a:buChar char="•"/>
            </a:pPr>
            <a:r>
              <a:rPr lang="pt-BR" sz="2800" dirty="0"/>
              <a:t>Eles normalmente são retornados aos stakeholders para resolvê-los por meio de um processo de negociação</a:t>
            </a:r>
          </a:p>
          <a:p>
            <a:pPr marL="457200" indent="-457200">
              <a:buFont typeface="Arial" panose="020B0604020202020204" pitchFamily="34" charset="0"/>
              <a:buChar char="•"/>
            </a:pPr>
            <a:r>
              <a:rPr lang="pt-BR" sz="2800" dirty="0"/>
              <a:t>A análise é intercalada com </a:t>
            </a:r>
            <a:r>
              <a:rPr lang="pt-BR" sz="2800" dirty="0" err="1"/>
              <a:t>elicitação</a:t>
            </a:r>
            <a:r>
              <a:rPr lang="pt-BR" sz="2800" dirty="0"/>
              <a:t> pois problemas são descobertos quando os requisitos são elicitados</a:t>
            </a:r>
          </a:p>
          <a:p>
            <a:pPr marL="457200" indent="-457200">
              <a:buFont typeface="Arial" panose="020B0604020202020204" pitchFamily="34" charset="0"/>
              <a:buChar char="•"/>
            </a:pPr>
            <a:r>
              <a:rPr lang="pt-BR" sz="2800" dirty="0"/>
              <a:t>Uma lista de verificação de problemas poderá ser usada para ajudar a análise. Cada requisito poderá ser avaliado contra esta lista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Negociação de Requisitos</a:t>
            </a:r>
          </a:p>
        </p:txBody>
      </p:sp>
      <p:sp>
        <p:nvSpPr>
          <p:cNvPr id="3" name="Espaço Reservado para Conteúdo 2"/>
          <p:cNvSpPr>
            <a:spLocks noGrp="1"/>
          </p:cNvSpPr>
          <p:nvPr>
            <p:ph idx="1"/>
          </p:nvPr>
        </p:nvSpPr>
        <p:spPr/>
        <p:txBody>
          <a:bodyPr>
            <a:normAutofit/>
          </a:bodyPr>
          <a:lstStyle/>
          <a:p>
            <a:r>
              <a:rPr lang="pt-BR" sz="2800" dirty="0"/>
              <a:t>Uma vez os requisitos analisado, caso identifique-se falhas, deve se organizar uma negociação de requisitos</a:t>
            </a:r>
          </a:p>
          <a:p>
            <a:endParaRPr lang="pt-BR" sz="2800" dirty="0"/>
          </a:p>
          <a:p>
            <a:endParaRPr lang="pt-BR" sz="2800" dirty="0"/>
          </a:p>
          <a:p>
            <a:endParaRPr lang="pt-BR" sz="2800" dirty="0"/>
          </a:p>
          <a:p>
            <a:endParaRPr lang="pt-BR" sz="2800" dirty="0"/>
          </a:p>
          <a:p>
            <a:endParaRPr lang="pt-BR" sz="2800" dirty="0"/>
          </a:p>
          <a:p>
            <a:endParaRPr lang="pt-BR" sz="2800" dirty="0"/>
          </a:p>
        </p:txBody>
      </p:sp>
      <p:pic>
        <p:nvPicPr>
          <p:cNvPr id="2050" name="Picture 2" descr="Os Requisitos Mais Importantes Na Hora De Negociar – Milton Milan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365" y="2648378"/>
            <a:ext cx="3362539" cy="32163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de usuário X requisitos de sistemas</a:t>
            </a:r>
          </a:p>
        </p:txBody>
      </p:sp>
      <p:pic>
        <p:nvPicPr>
          <p:cNvPr id="4" name="Espaço Reservado para Conteúdo 3"/>
          <p:cNvPicPr>
            <a:picLocks noGrp="1" noChangeAspect="1"/>
          </p:cNvPicPr>
          <p:nvPr>
            <p:ph idx="1"/>
          </p:nvPr>
        </p:nvPicPr>
        <p:blipFill>
          <a:blip r:embed="rId2"/>
          <a:stretch>
            <a:fillRect/>
          </a:stretch>
        </p:blipFill>
        <p:spPr>
          <a:xfrm>
            <a:off x="2043430" y="1792605"/>
            <a:ext cx="8791575" cy="36087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Negociação de requisitos</a:t>
            </a:r>
          </a:p>
        </p:txBody>
      </p:sp>
      <p:sp>
        <p:nvSpPr>
          <p:cNvPr id="3" name="Espaço Reservado para Conteúdo 2"/>
          <p:cNvSpPr>
            <a:spLocks noGrp="1"/>
          </p:cNvSpPr>
          <p:nvPr>
            <p:ph idx="1"/>
          </p:nvPr>
        </p:nvSpPr>
        <p:spPr/>
        <p:txBody>
          <a:bodyPr>
            <a:normAutofit/>
          </a:bodyPr>
          <a:lstStyle/>
          <a:p>
            <a:pPr marL="457200" indent="-457200">
              <a:buFont typeface="Arial" panose="020B0604020202020204" pitchFamily="34" charset="0"/>
              <a:buChar char="•"/>
            </a:pPr>
            <a:r>
              <a:rPr lang="pt-BR" sz="2800" dirty="0"/>
              <a:t>Problemas nos requisitos são inevitáveis quando um sistema possui muitos stakeholders. </a:t>
            </a:r>
          </a:p>
          <a:p>
            <a:pPr lvl="1"/>
            <a:r>
              <a:rPr lang="pt-BR" sz="2400" dirty="0"/>
              <a:t>Conflitos não são falhas mas refletem necessidades e prioridades diferentes entre as partes interessadas</a:t>
            </a:r>
          </a:p>
          <a:p>
            <a:pPr marL="457200" indent="-457200">
              <a:buFont typeface="Arial" panose="020B0604020202020204" pitchFamily="34" charset="0"/>
              <a:buChar char="•"/>
            </a:pPr>
            <a:r>
              <a:rPr lang="pt-BR" sz="2800" dirty="0"/>
              <a:t>A negociação de requisitos é o processo de discussão dos conflitos de requisitos e busca de um compromisso no qual todas as partes interessadas concordem</a:t>
            </a:r>
          </a:p>
          <a:p>
            <a:pPr marL="457200" indent="-457200">
              <a:buFont typeface="Arial" panose="020B0604020202020204" pitchFamily="34" charset="0"/>
              <a:buChar char="•"/>
            </a:pPr>
            <a:r>
              <a:rPr lang="pt-BR" sz="2800" dirty="0"/>
              <a:t>No planejamento do processo de engenharia de requisitos, é importante deixar bastante tempo para negociação.</a:t>
            </a:r>
          </a:p>
          <a:p>
            <a:pPr lvl="1"/>
            <a:r>
              <a:rPr lang="pt-BR" sz="2400" dirty="0"/>
              <a:t>Alcançar um compromisso aceitável pode tomar um tempo considerável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2</a:t>
            </a:r>
          </a:p>
        </p:txBody>
      </p:sp>
      <p:sp>
        <p:nvSpPr>
          <p:cNvPr id="3" name="Espaço Reservado para Conteúdo 2"/>
          <p:cNvSpPr>
            <a:spLocks noGrp="1"/>
          </p:cNvSpPr>
          <p:nvPr>
            <p:ph idx="1"/>
          </p:nvPr>
        </p:nvSpPr>
        <p:spPr/>
        <p:txBody>
          <a:bodyPr/>
          <a:lstStyle/>
          <a:p>
            <a:r>
              <a:rPr lang="pt-BR" dirty="0"/>
              <a:t>Considere um sistema para estacionamento que deve controlar as funções do mesmo, tais como, entrada e saída de veículos, gravando o horário em que estas ações ocorrem. Com base nestas marcações calcula-se o custo efetivo ao tempo permanecido. O lançamento sobre estes dados são feitos por um funcionário através de uma interface própria, e esta interface deve indicar se existem vagas livres ou não. O sistema ainda deve permitir o cadastro, por um administrador, de funcionários.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2 - Requisitos Funcionais</a:t>
            </a:r>
          </a:p>
        </p:txBody>
      </p:sp>
      <p:sp>
        <p:nvSpPr>
          <p:cNvPr id="3" name="Espaço Reservado para Conteúdo 2"/>
          <p:cNvSpPr>
            <a:spLocks noGrp="1"/>
          </p:cNvSpPr>
          <p:nvPr>
            <p:ph idx="1"/>
          </p:nvPr>
        </p:nvSpPr>
        <p:spPr/>
        <p:txBody>
          <a:bodyPr>
            <a:normAutofit fontScale="67500" lnSpcReduction="20000"/>
          </a:bodyPr>
          <a:lstStyle/>
          <a:p>
            <a:r>
              <a:rPr lang="pt-BR" dirty="0"/>
              <a:t>RF1: O sistema deve registrar a entrada de um veículo, salvar dados como a placa do mesmo, o dia e o horário de chegada.</a:t>
            </a:r>
          </a:p>
          <a:p>
            <a:r>
              <a:rPr lang="pt-BR" dirty="0"/>
              <a:t>RF2: O sistema deve liberar a saída de um veículo quando o pagamento for efetuado.</a:t>
            </a:r>
          </a:p>
          <a:p>
            <a:r>
              <a:rPr lang="pt-BR" dirty="0"/>
              <a:t>RF3: O sistema deve prover uma interface que permite ao administrador alterar valores, tais como o preço, quantidade de vagas e horário de funcionamento.</a:t>
            </a:r>
          </a:p>
          <a:p>
            <a:r>
              <a:rPr lang="pt-BR" dirty="0"/>
              <a:t>RF4: O sistema irá capturar o horário atual, e salva-lo no banco de dados (ou arquivo) junto a placa do veículo.</a:t>
            </a:r>
          </a:p>
          <a:p>
            <a:r>
              <a:rPr lang="pt-BR" dirty="0"/>
              <a:t>RF5: O funcionário irá digitar a placa do veiculo, e será feita a busca do horário de entrada.</a:t>
            </a:r>
          </a:p>
          <a:p>
            <a:r>
              <a:rPr lang="pt-BR" dirty="0"/>
              <a:t>RF6: Através dos horários de entrada e saída, o sistema calcula o tempo permanecido, e também o seu devido custo.</a:t>
            </a:r>
          </a:p>
          <a:p>
            <a:r>
              <a:rPr lang="pt-BR" dirty="0"/>
              <a:t>RF7: O sistema mantém a contagem de quantidade de vagas livres, a cada saída uma vaga é liberada e a cada entrada uma vaga é ocupada.</a:t>
            </a:r>
          </a:p>
          <a:p>
            <a:r>
              <a:rPr lang="pt-BR" dirty="0"/>
              <a:t>RF8: O administrador pode acessar uma interface que permite a inscrição, edição e remoção de funcionários e administradores.</a:t>
            </a:r>
          </a:p>
          <a:p>
            <a:pPr lvl="1"/>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2 – Requisitos Não Funcionais</a:t>
            </a:r>
          </a:p>
        </p:txBody>
      </p:sp>
      <p:sp>
        <p:nvSpPr>
          <p:cNvPr id="3" name="Espaço Reservado para Conteúdo 2"/>
          <p:cNvSpPr>
            <a:spLocks noGrp="1"/>
          </p:cNvSpPr>
          <p:nvPr>
            <p:ph idx="1"/>
          </p:nvPr>
        </p:nvSpPr>
        <p:spPr/>
        <p:txBody>
          <a:bodyPr>
            <a:normAutofit lnSpcReduction="10000"/>
          </a:bodyPr>
          <a:lstStyle/>
          <a:p>
            <a:r>
              <a:rPr lang="pt-BR" dirty="0"/>
              <a:t>RNF1: O Sistema só deve liberar a entrada se existirem vagas livres</a:t>
            </a:r>
          </a:p>
          <a:p>
            <a:r>
              <a:rPr lang="pt-BR" dirty="0"/>
              <a:t>RNF2: O Sistema só deve liberar a entrada de veículos nos horários que abranjam o funcionamento do estacionamento</a:t>
            </a:r>
          </a:p>
          <a:p>
            <a:r>
              <a:rPr lang="pt-BR" dirty="0"/>
              <a:t>RNF3: O cliente só será liberado se o pagamento for registrado</a:t>
            </a:r>
          </a:p>
          <a:p>
            <a:r>
              <a:rPr lang="pt-BR" dirty="0"/>
              <a:t>RNF4: O software deve manter uma tecnologia de backup do banco de dados</a:t>
            </a:r>
          </a:p>
          <a:p>
            <a:r>
              <a:rPr lang="pt-BR" dirty="0"/>
              <a:t>RNF5: A tecnologia de persistência de dados utilizada deve ser criptografada</a:t>
            </a:r>
          </a:p>
          <a:p>
            <a:r>
              <a:rPr lang="pt-BR" dirty="0"/>
              <a:t>RNF6: A interface deve ser amigável e simples, facilitando a operação.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Exercícios</a:t>
            </a:r>
          </a:p>
        </p:txBody>
      </p:sp>
      <p:sp>
        <p:nvSpPr>
          <p:cNvPr id="3" name="Espaço Reservado para Conteúdo 2"/>
          <p:cNvSpPr>
            <a:spLocks noGrp="1"/>
          </p:cNvSpPr>
          <p:nvPr>
            <p:ph idx="1"/>
          </p:nvPr>
        </p:nvSpPr>
        <p:spPr/>
        <p:txBody>
          <a:bodyPr/>
          <a:lstStyle/>
          <a:p>
            <a:r>
              <a:rPr lang="pt-BR" altLang="en-US"/>
              <a:t>Faça os exercícios disponíves no Teams, na aula de hoje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Exemplo</a:t>
            </a:r>
          </a:p>
        </p:txBody>
      </p:sp>
      <p:sp>
        <p:nvSpPr>
          <p:cNvPr id="3" name="Espaço Reservado para Conteúdo 2"/>
          <p:cNvSpPr>
            <a:spLocks noGrp="1"/>
          </p:cNvSpPr>
          <p:nvPr>
            <p:ph idx="1"/>
          </p:nvPr>
        </p:nvSpPr>
        <p:spPr/>
        <p:txBody>
          <a:bodyPr>
            <a:normAutofit lnSpcReduction="10000"/>
          </a:bodyPr>
          <a:lstStyle/>
          <a:p>
            <a:r>
              <a:rPr lang="pt-BR" altLang="en-US"/>
              <a:t>Requisitos de Usuário</a:t>
            </a:r>
          </a:p>
          <a:p>
            <a:r>
              <a:rPr lang="pt-BR" altLang="en-US"/>
              <a:t>	- O sistema deve fazer o controle de caixa de uma determinada 	empresa</a:t>
            </a:r>
          </a:p>
          <a:p>
            <a:r>
              <a:rPr lang="pt-BR" altLang="en-US"/>
              <a:t>Requisitos de Sistema</a:t>
            </a:r>
          </a:p>
          <a:p>
            <a:r>
              <a:rPr lang="pt-BR" altLang="en-US"/>
              <a:t>	1. Diariamente o sistema deve fazer a soma das entradas e das 	saídas e armazenar o valor do caixa;</a:t>
            </a:r>
          </a:p>
          <a:p>
            <a:r>
              <a:rPr lang="pt-BR" altLang="en-US"/>
              <a:t>	2. No final do mês será gerado relatório com o resultado mensal 	da empresa</a:t>
            </a:r>
          </a:p>
          <a:p>
            <a:r>
              <a:rPr lang="pt-BR" altLang="en-US"/>
              <a:t>	3. O sistema deverá ser implementado em plataforma web para 	permitir acesso via internet e intranet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Exemplo</a:t>
            </a:r>
          </a:p>
        </p:txBody>
      </p:sp>
      <p:sp>
        <p:nvSpPr>
          <p:cNvPr id="3" name="Espaço Reservado para Conteúdo 2"/>
          <p:cNvSpPr>
            <a:spLocks noGrp="1"/>
          </p:cNvSpPr>
          <p:nvPr>
            <p:ph idx="1"/>
          </p:nvPr>
        </p:nvSpPr>
        <p:spPr/>
        <p:txBody>
          <a:bodyPr>
            <a:normAutofit lnSpcReduction="10000"/>
          </a:bodyPr>
          <a:lstStyle/>
          <a:p>
            <a:r>
              <a:rPr lang="pt-BR" altLang="en-US"/>
              <a:t>Requisitos de Usuário</a:t>
            </a:r>
          </a:p>
          <a:p>
            <a:r>
              <a:rPr lang="pt-BR" altLang="en-US"/>
              <a:t>	- O sistema deve fazer o controle de caixa de uma determinada 	empresa</a:t>
            </a:r>
          </a:p>
          <a:p>
            <a:r>
              <a:rPr lang="pt-BR" altLang="en-US"/>
              <a:t>Requisitos de Sistema</a:t>
            </a:r>
          </a:p>
          <a:p>
            <a:r>
              <a:rPr lang="pt-BR" altLang="en-US" b="1"/>
              <a:t>	</a:t>
            </a:r>
            <a:r>
              <a:rPr lang="pt-BR" altLang="en-US" b="1">
                <a:solidFill>
                  <a:schemeClr val="accent5">
                    <a:lumMod val="75000"/>
                  </a:schemeClr>
                </a:solidFill>
              </a:rPr>
              <a:t>1. Diariamente o sistema deve fazer a soma das entradas e das 	saídas e armazenar o valor do caixa;</a:t>
            </a:r>
          </a:p>
          <a:p>
            <a:r>
              <a:rPr lang="pt-BR" altLang="en-US" b="1">
                <a:solidFill>
                  <a:schemeClr val="accent5">
                    <a:lumMod val="75000"/>
                  </a:schemeClr>
                </a:solidFill>
              </a:rPr>
              <a:t>	2. No final do mês será gerado relatório com o resultado mensal 	da empresa</a:t>
            </a:r>
          </a:p>
          <a:p>
            <a:r>
              <a:rPr lang="pt-BR" altLang="en-US" b="1"/>
              <a:t>	</a:t>
            </a:r>
            <a:r>
              <a:rPr lang="pt-BR" altLang="en-US" b="1">
                <a:solidFill>
                  <a:schemeClr val="accent2">
                    <a:lumMod val="75000"/>
                  </a:schemeClr>
                </a:solidFill>
              </a:rPr>
              <a:t>3. O sistema deverá ser implementado em plataforma web para 	permitir acesso via internet e intranet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ltLang="en-US" dirty="0">
                <a:latin typeface="Calibri Light"/>
                <a:cs typeface="Calibri Light"/>
              </a:rPr>
              <a:t>Requisitos de Sistemas</a:t>
            </a:r>
          </a:p>
        </p:txBody>
      </p:sp>
      <p:sp>
        <p:nvSpPr>
          <p:cNvPr id="3" name="Espaço Reservado para Conteúdo 2"/>
          <p:cNvSpPr>
            <a:spLocks noGrp="1"/>
          </p:cNvSpPr>
          <p:nvPr>
            <p:ph idx="1"/>
          </p:nvPr>
        </p:nvSpPr>
        <p:spPr/>
        <p:txBody>
          <a:bodyPr/>
          <a:lstStyle/>
          <a:p>
            <a:r>
              <a:rPr lang="en-GB" sz="4000" dirty="0" err="1">
                <a:sym typeface="+mn-ea"/>
              </a:rPr>
              <a:t>Os</a:t>
            </a:r>
            <a:r>
              <a:rPr lang="en-GB" sz="4000" dirty="0">
                <a:sym typeface="+mn-ea"/>
              </a:rPr>
              <a:t> requisites do Sistema </a:t>
            </a:r>
            <a:r>
              <a:rPr lang="en-GB" sz="4000" dirty="0" err="1">
                <a:sym typeface="+mn-ea"/>
              </a:rPr>
              <a:t>podem</a:t>
            </a:r>
            <a:r>
              <a:rPr lang="en-GB" sz="4000" dirty="0">
                <a:sym typeface="+mn-ea"/>
              </a:rPr>
              <a:t> ser:</a:t>
            </a:r>
          </a:p>
          <a:p>
            <a:endParaRPr lang="en-GB" sz="4000" dirty="0"/>
          </a:p>
          <a:p>
            <a:pPr lvl="1"/>
            <a:r>
              <a:rPr lang="en-GB" sz="4000" dirty="0" err="1">
                <a:sym typeface="+mn-ea"/>
              </a:rPr>
              <a:t>Requisitos</a:t>
            </a:r>
            <a:r>
              <a:rPr lang="en-GB" sz="4000" dirty="0">
                <a:sym typeface="+mn-ea"/>
              </a:rPr>
              <a:t> </a:t>
            </a:r>
            <a:r>
              <a:rPr lang="en-GB" sz="4000" dirty="0" err="1">
                <a:sym typeface="+mn-ea"/>
              </a:rPr>
              <a:t>funcionais</a:t>
            </a:r>
            <a:r>
              <a:rPr lang="en-GB" sz="4000" dirty="0">
                <a:sym typeface="+mn-ea"/>
              </a:rPr>
              <a:t> </a:t>
            </a:r>
          </a:p>
          <a:p>
            <a:pPr lvl="1"/>
            <a:endParaRPr lang="en-GB" sz="4000" dirty="0"/>
          </a:p>
          <a:p>
            <a:pPr lvl="1"/>
            <a:r>
              <a:rPr lang="en-GB" sz="4000" dirty="0" err="1">
                <a:sym typeface="+mn-ea"/>
              </a:rPr>
              <a:t>Requisitos</a:t>
            </a:r>
            <a:r>
              <a:rPr lang="en-GB" sz="4000" dirty="0">
                <a:sym typeface="+mn-ea"/>
              </a:rPr>
              <a:t> </a:t>
            </a:r>
            <a:r>
              <a:rPr lang="en-GB" sz="4000" dirty="0" err="1">
                <a:sym typeface="+mn-ea"/>
              </a:rPr>
              <a:t>não</a:t>
            </a:r>
            <a:r>
              <a:rPr lang="en-GB" sz="4000" dirty="0">
                <a:sym typeface="+mn-ea"/>
              </a:rPr>
              <a:t> </a:t>
            </a:r>
            <a:r>
              <a:rPr lang="en-GB" sz="4000" dirty="0" err="1">
                <a:sym typeface="+mn-ea"/>
              </a:rPr>
              <a:t>funcionais</a:t>
            </a:r>
            <a:r>
              <a:rPr lang="en-GB" sz="4000" dirty="0">
                <a:sym typeface="+mn-ea"/>
              </a:rPr>
              <a:t> </a:t>
            </a:r>
            <a:endParaRPr lang="en-GB" sz="4000" dirty="0"/>
          </a:p>
          <a:p>
            <a:endParaRPr lang="en-GB" altLang="en-US"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Funcionais</a:t>
            </a:r>
          </a:p>
        </p:txBody>
      </p:sp>
      <p:sp>
        <p:nvSpPr>
          <p:cNvPr id="3" name="Espaço Reservado para Conteúdo 2"/>
          <p:cNvSpPr>
            <a:spLocks noGrp="1"/>
          </p:cNvSpPr>
          <p:nvPr>
            <p:ph idx="1"/>
          </p:nvPr>
        </p:nvSpPr>
        <p:spPr/>
        <p:txBody>
          <a:bodyPr/>
          <a:lstStyle/>
          <a:p>
            <a:r>
              <a:rPr lang="pt-BR" altLang="en-US" sz="3600"/>
              <a:t>Requisitos funcionais são </a:t>
            </a:r>
            <a:r>
              <a:rPr lang="pt-BR" altLang="en-US" sz="3600" u="sng"/>
              <a:t>declarações de serviços</a:t>
            </a:r>
            <a:r>
              <a:rPr lang="pt-BR" altLang="en-US" sz="3600"/>
              <a:t> (ou funcionalidades) </a:t>
            </a:r>
            <a:r>
              <a:rPr lang="pt-BR" altLang="en-US" sz="3600" u="sng"/>
              <a:t>que o sistema deve fornecer</a:t>
            </a:r>
            <a:r>
              <a:rPr lang="pt-BR" altLang="en-US" sz="3600"/>
              <a:t>; </a:t>
            </a:r>
            <a:r>
              <a:rPr lang="pt-BR" altLang="en-US" sz="3600" u="sng"/>
              <a:t>como o sistema deve responder</a:t>
            </a:r>
            <a:r>
              <a:rPr lang="pt-BR" altLang="en-US" sz="3600"/>
              <a:t> a determinadas entradas e </a:t>
            </a:r>
            <a:r>
              <a:rPr lang="pt-BR" altLang="en-US" sz="3600" u="sng"/>
              <a:t>como o sistema deve se comportar</a:t>
            </a:r>
            <a:r>
              <a:rPr lang="pt-BR" altLang="en-US" sz="3600"/>
              <a:t> em determinadas situações.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Funcionais</a:t>
            </a:r>
          </a:p>
        </p:txBody>
      </p:sp>
      <p:sp>
        <p:nvSpPr>
          <p:cNvPr id="3" name="Espaço Reservado para Conteúdo 2"/>
          <p:cNvSpPr>
            <a:spLocks noGrp="1"/>
          </p:cNvSpPr>
          <p:nvPr>
            <p:ph idx="1"/>
          </p:nvPr>
        </p:nvSpPr>
        <p:spPr/>
        <p:txBody>
          <a:bodyPr>
            <a:normAutofit/>
          </a:bodyPr>
          <a:lstStyle/>
          <a:p>
            <a:pPr marL="457200" indent="-457200">
              <a:buFont typeface="Arial" panose="020B0604020202020204" pitchFamily="34" charset="0"/>
              <a:buChar char="•"/>
            </a:pPr>
            <a:r>
              <a:rPr lang="pt-BR" altLang="en-US" sz="3200"/>
              <a:t>Descrevem o</a:t>
            </a:r>
            <a:r>
              <a:rPr lang="pt-BR" altLang="en-US" sz="3200" b="1">
                <a:effectLst>
                  <a:outerShdw blurRad="38100" dist="38100" dir="2700000" algn="tl">
                    <a:srgbClr val="000000">
                      <a:alpha val="43137"/>
                    </a:srgbClr>
                  </a:outerShdw>
                </a:effectLst>
              </a:rPr>
              <a:t> quê </a:t>
            </a:r>
            <a:r>
              <a:rPr lang="pt-BR" altLang="en-US" sz="3200"/>
              <a:t>o sistema deve fazer. </a:t>
            </a:r>
          </a:p>
          <a:p>
            <a:pPr marL="457200" indent="-457200">
              <a:buFont typeface="Arial" panose="020B0604020202020204" pitchFamily="34" charset="0"/>
              <a:buChar char="•"/>
            </a:pPr>
            <a:r>
              <a:rPr lang="pt-BR" altLang="en-US" sz="3200"/>
              <a:t>Podem ser descritos tanto no nível de usuário ou de sistema, depende da situação. </a:t>
            </a:r>
          </a:p>
          <a:p>
            <a:pPr marL="457200" indent="-457200">
              <a:buFont typeface="Arial" panose="020B0604020202020204" pitchFamily="34" charset="0"/>
              <a:buChar char="•"/>
            </a:pPr>
            <a:r>
              <a:rPr lang="pt-BR" altLang="en-US" sz="3200"/>
              <a:t>É importante que não haja ambiguidade nem excesso de generalidade nesta etapa. </a:t>
            </a:r>
          </a:p>
          <a:p>
            <a:pPr marL="914400" lvl="1" indent="-457200">
              <a:buFont typeface="Arial" panose="020B0604020202020204" pitchFamily="34" charset="0"/>
              <a:buChar char="•"/>
            </a:pPr>
            <a:r>
              <a:rPr lang="pt-BR" altLang="en-US" sz="2800"/>
              <a:t>o cliente, que conhece o domínio do negócio, expressa o que ele espera das funcionalidades do sistema e o analista de requisitos, que não tem o domínio do negócio, entender algo diferente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ltLang="en-US"/>
              <a:t>Requisitos Funcionais</a:t>
            </a:r>
          </a:p>
        </p:txBody>
      </p:sp>
      <p:sp>
        <p:nvSpPr>
          <p:cNvPr id="3" name="Espaço Reservado para Conteúdo 2"/>
          <p:cNvSpPr>
            <a:spLocks noGrp="1"/>
          </p:cNvSpPr>
          <p:nvPr>
            <p:ph idx="1"/>
          </p:nvPr>
        </p:nvSpPr>
        <p:spPr/>
        <p:txBody>
          <a:bodyPr/>
          <a:lstStyle/>
          <a:p>
            <a:r>
              <a:rPr lang="pt-BR" altLang="en-US"/>
              <a:t>Também é importante que o levantamento dos requisitos funcionais seja completo e consistente.</a:t>
            </a:r>
          </a:p>
          <a:p>
            <a:r>
              <a:rPr lang="pt-BR" altLang="en-US" b="1">
                <a:gradFill>
                  <a:gsLst>
                    <a:gs pos="0">
                      <a:srgbClr val="7B32B2"/>
                    </a:gs>
                    <a:gs pos="100000">
                      <a:srgbClr val="401A5D"/>
                    </a:gs>
                  </a:gsLst>
                  <a:lin scaled="0"/>
                </a:gradFill>
                <a:effectLst>
                  <a:outerShdw blurRad="38100" dist="38100" dir="2700000" algn="tl">
                    <a:srgbClr val="000000">
                      <a:alpha val="43137"/>
                    </a:srgbClr>
                  </a:outerShdw>
                </a:effectLst>
              </a:rPr>
              <a:t>Completo </a:t>
            </a:r>
            <a:r>
              <a:rPr lang="pt-BR" altLang="en-US"/>
              <a:t>significa que </a:t>
            </a:r>
            <a:r>
              <a:rPr lang="pt-BR" altLang="en-US" u="sng"/>
              <a:t>todos </a:t>
            </a:r>
            <a:r>
              <a:rPr lang="pt-BR" altLang="en-US"/>
              <a:t>os requisitos do software devem ser levantados. Somente após o levantamento de todo o conjunto de requisitos funcionais se terá uma ideia do </a:t>
            </a:r>
            <a:r>
              <a:rPr lang="pt-BR" altLang="en-US" u="sng"/>
              <a:t>escopo </a:t>
            </a:r>
            <a:r>
              <a:rPr lang="pt-BR" altLang="en-US"/>
              <a:t>do projeto. </a:t>
            </a:r>
          </a:p>
          <a:p>
            <a:pPr lvl="0"/>
            <a:r>
              <a:rPr lang="pt-BR" altLang="en-US" b="1">
                <a:gradFill>
                  <a:gsLst>
                    <a:gs pos="0">
                      <a:srgbClr val="7B32B2"/>
                    </a:gs>
                    <a:gs pos="100000">
                      <a:srgbClr val="401A5D"/>
                    </a:gs>
                  </a:gsLst>
                  <a:lin scaled="0"/>
                </a:gradFill>
                <a:effectLst>
                  <a:outerShdw blurRad="38100" dist="38100" dir="2700000" algn="tl">
                    <a:srgbClr val="000000">
                      <a:alpha val="43137"/>
                    </a:srgbClr>
                  </a:outerShdw>
                </a:effectLst>
              </a:rPr>
              <a:t>Consistente </a:t>
            </a:r>
            <a:r>
              <a:rPr lang="pt-BR" altLang="en-US"/>
              <a:t>significa que não pode haver conflitos entre os requisitos.</a:t>
            </a:r>
          </a:p>
          <a:p>
            <a:pPr lvl="1"/>
            <a:r>
              <a:rPr lang="pt-BR" altLang="en-US"/>
              <a:t>Um requisito funcional não pode contradizer nem inviabilizar outro.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2AF58683D127B47BC19B17AFF2BAF4F" ma:contentTypeVersion="2" ma:contentTypeDescription="Crie um novo documento." ma:contentTypeScope="" ma:versionID="00276ab204c598bad33d4e468e429dbc">
  <xsd:schema xmlns:xsd="http://www.w3.org/2001/XMLSchema" xmlns:xs="http://www.w3.org/2001/XMLSchema" xmlns:p="http://schemas.microsoft.com/office/2006/metadata/properties" xmlns:ns2="0316caa9-6458-4d2a-a82f-38173fb4b791" targetNamespace="http://schemas.microsoft.com/office/2006/metadata/properties" ma:root="true" ma:fieldsID="a58ca2c0c59f001731362cfda0ec341a" ns2:_="">
    <xsd:import namespace="0316caa9-6458-4d2a-a82f-38173fb4b79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16caa9-6458-4d2a-a82f-38173fb4b7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BC2B44-DE43-4E50-BC9B-D2251439EC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94ED34-DEF7-46EE-AB60-0C90780BA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16caa9-6458-4d2a-a82f-38173fb4b7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45A8A3-5D6F-40CF-8A69-560B2B7EEB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12236</Words>
  <Application>Microsoft Office PowerPoint</Application>
  <PresentationFormat>Widescreen</PresentationFormat>
  <Paragraphs>258</Paragraphs>
  <Slides>34</Slides>
  <Notes>0</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Office Theme</vt:lpstr>
      <vt:lpstr>Requisitos de Software</vt:lpstr>
      <vt:lpstr>Requisitos de Software</vt:lpstr>
      <vt:lpstr>Requisitos de usuário X requisitos de sistemas</vt:lpstr>
      <vt:lpstr>Exemplo</vt:lpstr>
      <vt:lpstr>Exemplo</vt:lpstr>
      <vt:lpstr>Requisitos de Sistemas</vt:lpstr>
      <vt:lpstr>Requisitos Funcionais</vt:lpstr>
      <vt:lpstr>Requisitos Funcionais</vt:lpstr>
      <vt:lpstr>Requisitos Funcionais</vt:lpstr>
      <vt:lpstr>Requisitos Não Funcionais</vt:lpstr>
      <vt:lpstr>Requisitos Não Funcionais</vt:lpstr>
      <vt:lpstr>Requisitos Não Funcionais</vt:lpstr>
      <vt:lpstr>Apresentação do PowerPoint</vt:lpstr>
      <vt:lpstr>Exemplo</vt:lpstr>
      <vt:lpstr>Exercício</vt:lpstr>
      <vt:lpstr>Apresentação do PowerPoint</vt:lpstr>
      <vt:lpstr>Exercício</vt:lpstr>
      <vt:lpstr>Problemas com requisitos</vt:lpstr>
      <vt:lpstr>Engenharia de Requisito</vt:lpstr>
      <vt:lpstr>Engenharia de Requisitos</vt:lpstr>
      <vt:lpstr>Extração (elicitação) de requisitos</vt:lpstr>
      <vt:lpstr>Extração de Requisitos</vt:lpstr>
      <vt:lpstr>Objetivo da boa extração </vt:lpstr>
      <vt:lpstr>Técnicas de Elicitação</vt:lpstr>
      <vt:lpstr>Protótipo</vt:lpstr>
      <vt:lpstr>Técnicas de Elicitação</vt:lpstr>
      <vt:lpstr>Requisitos</vt:lpstr>
      <vt:lpstr>Análise de requisitos</vt:lpstr>
      <vt:lpstr>Negociação de Requisitos</vt:lpstr>
      <vt:lpstr>Negociação de requisitos</vt:lpstr>
      <vt:lpstr>Exemplo 2</vt:lpstr>
      <vt:lpstr>Exemplo 2 - Requisitos Funcionais</vt:lpstr>
      <vt:lpstr>Exemplo 2 – Requisitos Não Funcionais</vt:lpstr>
      <vt:lpstr>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google1589818418</cp:lastModifiedBy>
  <cp:revision>6</cp:revision>
  <dcterms:created xsi:type="dcterms:W3CDTF">2022-08-29T17:47:17Z</dcterms:created>
  <dcterms:modified xsi:type="dcterms:W3CDTF">2022-08-30T22:11:19Z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1046-11.2.0.11254</vt:lpwstr>
  </property>
  <property fmtid="{D5CDD505-2E9C-101B-9397-08002B2CF9AE}" pid="3" name="ICV">
    <vt:lpwstr>2406E087BA3142468DEABA31ED7F546E</vt:lpwstr>
  </property>
  <property fmtid="{D5CDD505-2E9C-101B-9397-08002B2CF9AE}" pid="4" name="ContentTypeId">
    <vt:lpwstr>0x01010062AF58683D127B47BC19B17AFF2BAF4F</vt:lpwstr>
  </property>
</Properties>
</file>