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3" r:id="rId12"/>
    <p:sldId id="271" r:id="rId13"/>
    <p:sldId id="272" r:id="rId14"/>
    <p:sldId id="273" r:id="rId15"/>
    <p:sldId id="274" r:id="rId16"/>
    <p:sldId id="275" r:id="rId17"/>
    <p:sldId id="27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650E-C426-4B4F-BD02-72FD3BCBEF40}" type="datetimeFigureOut">
              <a:rPr lang="pt-BR" smtClean="0"/>
              <a:pPr/>
              <a:t>23/08/2013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7232-B606-4BF9-83EA-FD37422E57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48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171-1575-4399-82AC-E24C0B4D3474}" type="datetimeFigureOut">
              <a:rPr lang="pt-BR" smtClean="0"/>
              <a:pPr/>
              <a:t>23/08/2013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EAA18-44BB-493F-AAE4-89CBDB3B55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2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299695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3"/>
            <a:ext cx="144016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1163E2-616E-4051-96FB-E3B646354116}" type="datetime1">
              <a:rPr lang="pt-BR" smtClean="0"/>
              <a:pPr/>
              <a:t>23/08/2013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289560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08104" y="6237312"/>
            <a:ext cx="1440160" cy="3600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4B4F0F4-9178-45D9-A9D0-581A72EA92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3"/>
            <a:ext cx="144016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1163E2-616E-4051-96FB-E3B646354116}" type="datetime1">
              <a:rPr lang="pt-BR" smtClean="0"/>
              <a:pPr/>
              <a:t>23/08/2013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289560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08104" y="6237312"/>
            <a:ext cx="1440160" cy="3600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4B4F0F4-9178-45D9-A9D0-581A72EA92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6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3"/>
            <a:ext cx="144016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1163E2-616E-4051-96FB-E3B646354116}" type="datetime1">
              <a:rPr lang="pt-BR" smtClean="0"/>
              <a:pPr/>
              <a:t>23/08/2013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289560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08104" y="6237312"/>
            <a:ext cx="1440160" cy="3600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4B4F0F4-9178-45D9-A9D0-581A72EA92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48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2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2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3"/>
            <a:ext cx="144016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1163E2-616E-4051-96FB-E3B646354116}" type="datetime1">
              <a:rPr lang="pt-BR" smtClean="0"/>
              <a:pPr/>
              <a:t>23/08/2013</a:t>
            </a:fld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289560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08104" y="6237312"/>
            <a:ext cx="1440160" cy="3600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4B4F0F4-9178-45D9-A9D0-581A72EA92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464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8464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6A9C-D7AA-45DF-8019-FB33F8BB4FD1}" type="datetime1">
              <a:rPr lang="pt-BR" smtClean="0"/>
              <a:pPr/>
              <a:t>23/08/2013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F0F4-9178-45D9-A9D0-581A72EA92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3"/>
            <a:ext cx="144016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1163E2-616E-4051-96FB-E3B646354116}" type="datetime1">
              <a:rPr lang="pt-BR" smtClean="0"/>
              <a:pPr/>
              <a:t>23/08/2013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289560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08104" y="6237312"/>
            <a:ext cx="1440160" cy="3600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4B4F0F4-9178-45D9-A9D0-581A72EA92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0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3"/>
            <a:ext cx="144016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1163E2-616E-4051-96FB-E3B646354116}" type="datetime1">
              <a:rPr lang="pt-BR" smtClean="0"/>
              <a:pPr/>
              <a:t>23/08/2013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289560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08104" y="6237312"/>
            <a:ext cx="1440160" cy="3600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4B4F0F4-9178-45D9-A9D0-581A72EA92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48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86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3"/>
            <a:ext cx="144016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1163E2-616E-4051-96FB-E3B646354116}" type="datetime1">
              <a:rPr lang="pt-BR" smtClean="0"/>
              <a:pPr/>
              <a:t>23/08/2013</a:t>
            </a:fld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289560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08104" y="6237312"/>
            <a:ext cx="1440160" cy="3600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4B4F0F4-9178-45D9-A9D0-581A72EA92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51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3"/>
            <a:ext cx="144016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1163E2-616E-4051-96FB-E3B646354116}" type="datetime1">
              <a:rPr lang="pt-BR" smtClean="0"/>
              <a:pPr/>
              <a:t>23/08/2013</a:t>
            </a:fld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7744" y="6237312"/>
            <a:ext cx="2895600" cy="3600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08104" y="6237312"/>
            <a:ext cx="1440160" cy="3600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4B4F0F4-9178-45D9-A9D0-581A72EA92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9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19256" cy="434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67544" y="6237313"/>
            <a:ext cx="1440160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554FDC86-AD87-410C-86B2-327A0343D381}" type="datetime1">
              <a:rPr lang="pt-BR" smtClean="0"/>
              <a:pPr/>
              <a:t>23/08/2013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67744" y="6237313"/>
            <a:ext cx="2895600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508104" y="6237313"/>
            <a:ext cx="1440160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4B4F0F4-9178-45D9-A9D0-581A72EA929A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76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Unidade II – Camada física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Manfred Heil Junior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F0F4-9178-45D9-A9D0-581A72EA929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Processo de modulação </a:t>
            </a:r>
            <a:r>
              <a:rPr lang="pt-BR" altLang="pt-BR" dirty="0"/>
              <a:t>d</a:t>
            </a:r>
            <a:r>
              <a:rPr lang="pt-BR" altLang="pt-BR" dirty="0" smtClean="0"/>
              <a:t>igital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800" smtClean="0"/>
              <a:t>Bits possuem estados definidos</a:t>
            </a:r>
          </a:p>
          <a:p>
            <a:pPr lvl="1" algn="just"/>
            <a:r>
              <a:rPr lang="pt-BR" altLang="pt-BR" sz="2400" smtClean="0"/>
              <a:t>Por esta razão não podem ser transmitidos, ou melhor, irradiados com eficiência como um sinal senoidal.</a:t>
            </a:r>
          </a:p>
          <a:p>
            <a:pPr algn="just"/>
            <a:r>
              <a:rPr lang="pt-BR" altLang="pt-BR" sz="2800" smtClean="0"/>
              <a:t>Processo de Modulação Digital</a:t>
            </a:r>
          </a:p>
          <a:p>
            <a:pPr lvl="1" algn="just"/>
            <a:r>
              <a:rPr lang="pt-BR" altLang="pt-BR" sz="2400" smtClean="0"/>
              <a:t>Consistem em modular uma informação</a:t>
            </a:r>
          </a:p>
          <a:p>
            <a:pPr lvl="1" algn="just"/>
            <a:r>
              <a:rPr lang="pt-BR" altLang="pt-BR" sz="2400" smtClean="0"/>
              <a:t>Forma de bits em uma portadora analógica senoidal.</a:t>
            </a:r>
          </a:p>
          <a:p>
            <a:pPr lvl="1" algn="just"/>
            <a:endParaRPr lang="pt-BR" altLang="pt-BR" sz="2400" smtClean="0"/>
          </a:p>
          <a:p>
            <a:pPr lvl="1" algn="just"/>
            <a:endParaRPr lang="pt-BR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24285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Tipos de modulação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736" y="1340768"/>
            <a:ext cx="4824412" cy="4465638"/>
          </a:xfrm>
          <a:noFill/>
        </p:spPr>
      </p:pic>
    </p:spTree>
    <p:extLst>
      <p:ext uri="{BB962C8B-B14F-4D97-AF65-F5344CB8AC3E}">
        <p14:creationId xmlns:p14="http://schemas.microsoft.com/office/powerpoint/2010/main" val="4415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mtClean="0"/>
              <a:t>Modulação digital por desvio de amplitude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800" smtClean="0"/>
              <a:t>Modulação por salto de amplitude (ASK – Amplitud Shift Keying)</a:t>
            </a:r>
          </a:p>
          <a:p>
            <a:pPr lvl="1" algn="just"/>
            <a:r>
              <a:rPr lang="pt-BR" altLang="pt-BR" sz="2400" smtClean="0"/>
              <a:t>Consiste na modificação de amplitude na portadora senoidal conforma as variações de estados lógico do sinal modulante</a:t>
            </a:r>
          </a:p>
          <a:p>
            <a:pPr lvl="1" algn="just"/>
            <a:endParaRPr lang="pt-BR" altLang="pt-BR" sz="240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5381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04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mtClean="0"/>
              <a:t>Modulação digital por desvio de frequência 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800" dirty="0" smtClean="0"/>
              <a:t>Modulação por salto de frequência. (FSK – </a:t>
            </a:r>
            <a:r>
              <a:rPr lang="pt-BR" altLang="pt-BR" sz="2800" dirty="0" err="1" smtClean="0"/>
              <a:t>Frequency</a:t>
            </a:r>
            <a:r>
              <a:rPr lang="pt-BR" altLang="pt-BR" sz="2800" dirty="0" smtClean="0"/>
              <a:t> Shift </a:t>
            </a:r>
            <a:r>
              <a:rPr lang="pt-BR" altLang="pt-BR" sz="2800" dirty="0" err="1" smtClean="0"/>
              <a:t>Keying</a:t>
            </a:r>
            <a:r>
              <a:rPr lang="pt-BR" altLang="pt-BR" sz="2800" dirty="0" smtClean="0"/>
              <a:t>)</a:t>
            </a:r>
          </a:p>
          <a:p>
            <a:pPr lvl="1" algn="just"/>
            <a:r>
              <a:rPr lang="pt-BR" altLang="pt-BR" sz="2400" dirty="0" smtClean="0"/>
              <a:t>Consiste na modificação de frequência na portadora senoidal conforme as variações de estados lógico do sinal </a:t>
            </a:r>
            <a:r>
              <a:rPr lang="pt-BR" altLang="pt-BR" sz="2400" dirty="0" err="1" smtClean="0"/>
              <a:t>modulante</a:t>
            </a:r>
            <a:r>
              <a:rPr lang="pt-BR" altLang="pt-BR" sz="2400" dirty="0" smtClean="0"/>
              <a:t>.</a:t>
            </a:r>
          </a:p>
          <a:p>
            <a:pPr lvl="1" algn="just"/>
            <a:endParaRPr lang="pt-BR" altLang="pt-BR" sz="2400" dirty="0" smtClean="0"/>
          </a:p>
          <a:p>
            <a:pPr lvl="1" algn="just"/>
            <a:endParaRPr lang="pt-BR" altLang="pt-BR" sz="2400" dirty="0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84" y="3870372"/>
            <a:ext cx="53625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0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mtClean="0"/>
              <a:t>Modulação digital por desvio de fase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400" smtClean="0"/>
              <a:t>Modulação por salto de fase (PSK – Phase Shift Keying)</a:t>
            </a:r>
          </a:p>
          <a:p>
            <a:pPr lvl="1" algn="just"/>
            <a:r>
              <a:rPr lang="pt-BR" altLang="pt-BR" sz="2000" smtClean="0"/>
              <a:t>Consiste em modificar a fase da portadora senoidal conforme as variações de estados lógico do sinal digital modulante.</a:t>
            </a:r>
          </a:p>
          <a:p>
            <a:pPr lvl="1" algn="just"/>
            <a:r>
              <a:rPr lang="pt-BR" altLang="pt-BR" sz="2000" smtClean="0"/>
              <a:t>A frequência da portadora não é alterada, a informação digital é “transportada” na fase desta portadora.</a:t>
            </a:r>
          </a:p>
          <a:p>
            <a:pPr lvl="1" algn="just"/>
            <a:r>
              <a:rPr lang="pt-BR" altLang="pt-BR" sz="2000" smtClean="0"/>
              <a:t>Para otimizar o espectro de frequência em sistemas digitais é adotado a modulação multi-nível, onde cada símbolo ou estado é representado por um número N de bits que será igual a log2M.</a:t>
            </a:r>
          </a:p>
          <a:p>
            <a:pPr lvl="2" algn="just"/>
            <a:r>
              <a:rPr lang="pt-BR" altLang="pt-BR" sz="1800" smtClean="0"/>
              <a:t>Sendo assim: M=2N</a:t>
            </a:r>
          </a:p>
          <a:p>
            <a:pPr lvl="3" algn="just"/>
            <a:r>
              <a:rPr lang="pt-BR" altLang="pt-BR" sz="1600" smtClean="0"/>
              <a:t>M: número de estado ou índice de modulação</a:t>
            </a:r>
          </a:p>
          <a:p>
            <a:pPr lvl="3" algn="just"/>
            <a:r>
              <a:rPr lang="pt-BR" altLang="pt-BR" sz="1600" smtClean="0"/>
              <a:t>N: número de bits</a:t>
            </a:r>
          </a:p>
          <a:p>
            <a:pPr lvl="1" algn="just"/>
            <a:endParaRPr lang="pt-BR" altLang="pt-BR" sz="2000" smtClean="0"/>
          </a:p>
        </p:txBody>
      </p:sp>
    </p:spTree>
    <p:extLst>
      <p:ext uri="{BB962C8B-B14F-4D97-AF65-F5344CB8AC3E}">
        <p14:creationId xmlns:p14="http://schemas.microsoft.com/office/powerpoint/2010/main" val="108888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mtClean="0"/>
              <a:t>Modulação digital por desvio bifásico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000" smtClean="0"/>
              <a:t>BPSK – Bi Phase Shift Keying</a:t>
            </a:r>
          </a:p>
          <a:p>
            <a:pPr lvl="1" algn="just"/>
            <a:r>
              <a:rPr lang="pt-BR" altLang="pt-BR" sz="1800" smtClean="0"/>
              <a:t>Quando o sinal modulante é um sinal digital binário, o sinal modulante “chaveará” entre duas fases acompanhado o sinal de entrada.</a:t>
            </a:r>
          </a:p>
          <a:p>
            <a:pPr lvl="1" algn="just"/>
            <a:r>
              <a:rPr lang="pt-BR" altLang="pt-BR" sz="1800" smtClean="0"/>
              <a:t>A forma mais usual de implementação de modulação BPSK é termos fase de 00 1800 (inversão de fase de um estado para o outro).</a:t>
            </a:r>
          </a:p>
          <a:p>
            <a:pPr lvl="1" algn="just"/>
            <a:r>
              <a:rPr lang="pt-BR" altLang="pt-BR" sz="1800" smtClean="0"/>
              <a:t>Também é conhecida por PRK – Phase Reversal Keying.</a:t>
            </a:r>
          </a:p>
          <a:p>
            <a:pPr lvl="1" algn="just"/>
            <a:r>
              <a:rPr lang="pt-BR" altLang="pt-BR" sz="1800" smtClean="0"/>
              <a:t>O índice de modulação para BPSK é:</a:t>
            </a:r>
          </a:p>
          <a:p>
            <a:pPr lvl="2" algn="just"/>
            <a:r>
              <a:rPr lang="pt-BR" altLang="pt-BR" sz="1600" smtClean="0"/>
              <a:t>M=2N, N=1 -&gt; M=2x1 -&gt; M=2</a:t>
            </a:r>
          </a:p>
          <a:p>
            <a:pPr lvl="2" algn="just"/>
            <a:endParaRPr lang="pt-BR" altLang="pt-BR" sz="160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66839"/>
            <a:ext cx="5219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5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mtClean="0"/>
              <a:t>Modulação digital por desvio de fase em quadratura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000" smtClean="0"/>
              <a:t>QPSK – Quartenary Phase Shift Keying</a:t>
            </a:r>
          </a:p>
          <a:p>
            <a:pPr lvl="1" algn="just"/>
            <a:r>
              <a:rPr lang="pt-BR" altLang="pt-BR" sz="1800" smtClean="0"/>
              <a:t>O sinal digital binário é agrupado em conjuntos de dois bits – DIBITS.</a:t>
            </a:r>
          </a:p>
          <a:p>
            <a:pPr lvl="2" algn="just"/>
            <a:r>
              <a:rPr lang="pt-BR" altLang="pt-BR" sz="1600" smtClean="0"/>
              <a:t>Para uma combinação binária são possivel quatro DIBTS.</a:t>
            </a:r>
          </a:p>
          <a:p>
            <a:pPr lvl="1" algn="just"/>
            <a:r>
              <a:rPr lang="pt-BR" altLang="pt-BR" sz="1800" smtClean="0"/>
              <a:t>A cada DIBTS ocorre uma inversão na fase do sinal da portadora senoidal.</a:t>
            </a:r>
          </a:p>
          <a:p>
            <a:pPr lvl="1" algn="just"/>
            <a:r>
              <a:rPr lang="pt-BR" altLang="pt-BR" sz="1800" smtClean="0"/>
              <a:t>Também é conhecida por PSK em quadratura.</a:t>
            </a:r>
          </a:p>
          <a:p>
            <a:pPr lvl="1" algn="just"/>
            <a:r>
              <a:rPr lang="pt-BR" altLang="pt-BR" sz="1800" smtClean="0"/>
              <a:t>O índice de modulação para QPSK é:</a:t>
            </a:r>
          </a:p>
          <a:p>
            <a:pPr lvl="2" algn="just"/>
            <a:r>
              <a:rPr lang="pt-BR" altLang="pt-BR" sz="1600" smtClean="0"/>
              <a:t>M=2N, N=2 -&gt; M=2x2 -&gt; M=4</a:t>
            </a:r>
          </a:p>
          <a:p>
            <a:pPr lvl="2" algn="just"/>
            <a:endParaRPr lang="pt-BR" altLang="pt-BR" sz="160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336" y="3989782"/>
            <a:ext cx="452913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66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Atividade </a:t>
            </a:r>
            <a:r>
              <a:rPr lang="pt-BR" dirty="0"/>
              <a:t>sobre processo de modulação digital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Baseado no processo de modulação digital da camada física pesquisa as seguintes modulação:</a:t>
            </a:r>
          </a:p>
          <a:p>
            <a:pPr lvl="1"/>
            <a:r>
              <a:rPr lang="pt-BR" dirty="0"/>
              <a:t>Modulação por salto de amplitude (ASK – </a:t>
            </a:r>
            <a:r>
              <a:rPr lang="pt-BR" dirty="0" err="1"/>
              <a:t>Amplitud</a:t>
            </a:r>
            <a:r>
              <a:rPr lang="pt-BR" dirty="0"/>
              <a:t> Shift </a:t>
            </a:r>
            <a:r>
              <a:rPr lang="pt-BR" dirty="0" err="1"/>
              <a:t>Keying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Modulação por salto de frequência. (FSK – </a:t>
            </a:r>
            <a:r>
              <a:rPr lang="pt-BR" dirty="0" err="1"/>
              <a:t>Frequency</a:t>
            </a:r>
            <a:r>
              <a:rPr lang="pt-BR" dirty="0"/>
              <a:t> Shift </a:t>
            </a:r>
            <a:r>
              <a:rPr lang="pt-BR" dirty="0" err="1"/>
              <a:t>Keying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Modulação por salto de fase (PSK – </a:t>
            </a:r>
            <a:r>
              <a:rPr lang="pt-BR" dirty="0" err="1"/>
              <a:t>Phase</a:t>
            </a:r>
            <a:r>
              <a:rPr lang="pt-BR" dirty="0"/>
              <a:t> Shift </a:t>
            </a:r>
            <a:r>
              <a:rPr lang="pt-BR" dirty="0" err="1"/>
              <a:t>Keying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Modulação por dois saltos de fase (BPSK – Bi </a:t>
            </a:r>
            <a:r>
              <a:rPr lang="pt-BR" dirty="0" err="1"/>
              <a:t>Phase</a:t>
            </a:r>
            <a:r>
              <a:rPr lang="pt-BR" dirty="0"/>
              <a:t> Shift </a:t>
            </a:r>
            <a:r>
              <a:rPr lang="pt-BR" dirty="0" err="1"/>
              <a:t>Keying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Modulação por quatro saltos de fase (QPSK – </a:t>
            </a:r>
            <a:r>
              <a:rPr lang="pt-BR" dirty="0" err="1"/>
              <a:t>Quartenary</a:t>
            </a:r>
            <a:r>
              <a:rPr lang="pt-BR" dirty="0"/>
              <a:t> </a:t>
            </a:r>
            <a:r>
              <a:rPr lang="pt-BR" dirty="0" err="1"/>
              <a:t>Phase</a:t>
            </a:r>
            <a:r>
              <a:rPr lang="pt-BR" dirty="0"/>
              <a:t> Shift </a:t>
            </a:r>
            <a:r>
              <a:rPr lang="pt-BR" dirty="0" err="1"/>
              <a:t>Keying</a:t>
            </a:r>
            <a:r>
              <a:rPr lang="pt-BR" dirty="0"/>
              <a:t>)</a:t>
            </a:r>
          </a:p>
          <a:p>
            <a:r>
              <a:rPr lang="pt-BR" dirty="0"/>
              <a:t>Depois de realizado a </a:t>
            </a:r>
            <a:r>
              <a:rPr lang="pt-BR" dirty="0" smtClean="0"/>
              <a:t>pesquisa, explique como é o processo da modulação para transmitir a letra “A” representado em binário por “00001010”, </a:t>
            </a:r>
            <a:r>
              <a:rPr lang="pt-BR" dirty="0"/>
              <a:t>esta atividade deve ser dupla.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F0F4-9178-45D9-A9D0-581A72EA929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1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Camada física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pt-BR" altLang="pt-BR" sz="2400" smtClean="0"/>
              <a:t>A camada física provê características físicas, elétricas, funcionais e procedimentos para ativar, manter e desativar conexões entre duas partes. Uma entidade de dados de serviço neste nível consiste em um bit em transmissão serial e de n bits em transmissão paralela. </a:t>
            </a:r>
          </a:p>
          <a:p>
            <a:pPr algn="just" eaLnBrk="1" hangingPunct="1">
              <a:lnSpc>
                <a:spcPct val="80000"/>
              </a:lnSpc>
            </a:pPr>
            <a:endParaRPr lang="pt-BR" altLang="pt-BR" sz="2400" smtClean="0"/>
          </a:p>
          <a:p>
            <a:pPr algn="just" eaLnBrk="1" hangingPunct="1">
              <a:lnSpc>
                <a:spcPct val="80000"/>
              </a:lnSpc>
            </a:pPr>
            <a:r>
              <a:rPr lang="pt-BR" altLang="pt-BR" sz="2400" smtClean="0"/>
              <a:t>As funções dentro deste nível são: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altLang="pt-BR" sz="2000" smtClean="0"/>
              <a:t>ativação e desativação da conexão física entre duas entidades do nível de ligação de dados, inclusive concatenação e circuitos de dados quando solicitado pelo nível de ligação;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altLang="pt-BR" sz="2000" smtClean="0"/>
              <a:t>transmissão de unidades de dados de serviço (bits), que pode ser executada de modo síncrono ou assíncrono;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pt-BR" altLang="pt-BR" sz="2000" smtClean="0"/>
              <a:t>controle de erros.</a:t>
            </a:r>
          </a:p>
        </p:txBody>
      </p:sp>
    </p:spTree>
    <p:extLst>
      <p:ext uri="{BB962C8B-B14F-4D97-AF65-F5344CB8AC3E}">
        <p14:creationId xmlns:p14="http://schemas.microsoft.com/office/powerpoint/2010/main" val="35496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Camada física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pt-BR" altLang="pt-BR" sz="2400" smtClean="0"/>
              <a:t>Meios físicos: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altLang="pt-BR" sz="2000" smtClean="0"/>
              <a:t>Cobre, Fibra ótica, ar.</a:t>
            </a:r>
          </a:p>
          <a:p>
            <a:pPr algn="just" eaLnBrk="1" hangingPunct="1">
              <a:lnSpc>
                <a:spcPct val="90000"/>
              </a:lnSpc>
            </a:pPr>
            <a:endParaRPr lang="pt-BR" altLang="pt-BR" sz="2400" smtClean="0"/>
          </a:p>
          <a:p>
            <a:pPr algn="just" eaLnBrk="1" hangingPunct="1">
              <a:lnSpc>
                <a:spcPct val="90000"/>
              </a:lnSpc>
            </a:pPr>
            <a:r>
              <a:rPr lang="pt-BR" altLang="pt-BR" sz="2400" smtClean="0"/>
              <a:t>Tipos de Cabos: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altLang="pt-BR" sz="2000" smtClean="0"/>
              <a:t>UTP (</a:t>
            </a:r>
            <a:r>
              <a:rPr lang="pt-BR" altLang="pt-BR" sz="2000" i="1" smtClean="0"/>
              <a:t>unshielded twisted pair</a:t>
            </a:r>
            <a:r>
              <a:rPr lang="pt-BR" altLang="pt-BR" sz="2000" smtClean="0"/>
              <a:t>),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altLang="pt-BR" sz="2000" smtClean="0"/>
              <a:t>STP (</a:t>
            </a:r>
            <a:r>
              <a:rPr lang="pt-BR" altLang="pt-BR" sz="2000" i="1" smtClean="0"/>
              <a:t>shielded twisted pair</a:t>
            </a:r>
            <a:r>
              <a:rPr lang="pt-BR" altLang="pt-BR" sz="2000" smtClean="0"/>
              <a:t>),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altLang="pt-BR" sz="2000" smtClean="0"/>
              <a:t>Coaxial (</a:t>
            </a:r>
            <a:r>
              <a:rPr lang="pt-BR" altLang="pt-BR" sz="2000" i="1" smtClean="0"/>
              <a:t>thin, thick</a:t>
            </a:r>
            <a:r>
              <a:rPr lang="pt-BR" altLang="pt-BR" sz="2000" smtClean="0"/>
              <a:t>),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altLang="pt-BR" sz="2000" smtClean="0"/>
              <a:t>Fibra ótica (monomodo, multimodo)</a:t>
            </a:r>
          </a:p>
          <a:p>
            <a:pPr algn="just" eaLnBrk="1" hangingPunct="1">
              <a:lnSpc>
                <a:spcPct val="90000"/>
              </a:lnSpc>
            </a:pPr>
            <a:endParaRPr lang="pt-BR" altLang="pt-BR" sz="2400" smtClean="0"/>
          </a:p>
          <a:p>
            <a:pPr algn="just" eaLnBrk="1" hangingPunct="1">
              <a:lnSpc>
                <a:spcPct val="90000"/>
              </a:lnSpc>
            </a:pPr>
            <a:r>
              <a:rPr lang="pt-BR" altLang="pt-BR" sz="2400" smtClean="0"/>
              <a:t>Equipamentos: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altLang="pt-BR" sz="2000" smtClean="0"/>
              <a:t>Repetidores, </a:t>
            </a:r>
            <a:r>
              <a:rPr lang="pt-BR" altLang="pt-BR" sz="2000" i="1" smtClean="0"/>
              <a:t>Hubs</a:t>
            </a:r>
            <a:r>
              <a:rPr lang="pt-BR" altLang="pt-BR" sz="200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pt-BR" altLang="pt-BR" sz="240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04" y="4725144"/>
            <a:ext cx="3754437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cabo%20u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90031">
            <a:off x="6372225" y="3770313"/>
            <a:ext cx="22320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Meios de transmissão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800" smtClean="0"/>
              <a:t>Meios guiados</a:t>
            </a:r>
          </a:p>
          <a:p>
            <a:pPr lvl="1" algn="just"/>
            <a:r>
              <a:rPr lang="pt-BR" altLang="pt-BR" sz="2400" smtClean="0"/>
              <a:t>Cabo Coaxial</a:t>
            </a:r>
          </a:p>
          <a:p>
            <a:pPr lvl="1" algn="just"/>
            <a:r>
              <a:rPr lang="pt-BR" altLang="pt-BR" sz="2400" smtClean="0"/>
              <a:t>Cabo de Par Trançado</a:t>
            </a:r>
          </a:p>
          <a:p>
            <a:pPr lvl="1" algn="just"/>
            <a:r>
              <a:rPr lang="pt-BR" altLang="pt-BR" sz="2400" smtClean="0"/>
              <a:t>Cabo de Fibra Óptica</a:t>
            </a:r>
          </a:p>
          <a:p>
            <a:pPr algn="just"/>
            <a:r>
              <a:rPr lang="pt-BR" altLang="pt-BR" sz="2800" smtClean="0"/>
              <a:t>Meios não guiados</a:t>
            </a:r>
          </a:p>
          <a:p>
            <a:pPr lvl="1" algn="just"/>
            <a:r>
              <a:rPr lang="pt-BR" altLang="pt-BR" sz="2400" smtClean="0"/>
              <a:t>Satélites</a:t>
            </a:r>
          </a:p>
          <a:p>
            <a:pPr lvl="1" algn="just"/>
            <a:r>
              <a:rPr lang="pt-BR" altLang="pt-BR" sz="2400" smtClean="0"/>
              <a:t>Micro-ondas</a:t>
            </a:r>
          </a:p>
          <a:p>
            <a:pPr lvl="1" algn="just"/>
            <a:r>
              <a:rPr lang="pt-BR" altLang="pt-BR" sz="2400" smtClean="0"/>
              <a:t>Infravermelho</a:t>
            </a:r>
          </a:p>
        </p:txBody>
      </p:sp>
    </p:spTree>
    <p:extLst>
      <p:ext uri="{BB962C8B-B14F-4D97-AF65-F5344CB8AC3E}">
        <p14:creationId xmlns:p14="http://schemas.microsoft.com/office/powerpoint/2010/main" val="12724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Cabo de par trançado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mtClean="0"/>
              <a:t>Os cabos de pares trançados são, de forma geral classificados em dois tipos:</a:t>
            </a:r>
          </a:p>
          <a:p>
            <a:pPr lvl="1" algn="just"/>
            <a:r>
              <a:rPr lang="pt-BR" altLang="pt-BR" smtClean="0"/>
              <a:t>Sem blindagem (UTP – Unshielded Twisted Pais)</a:t>
            </a:r>
          </a:p>
          <a:p>
            <a:pPr lvl="1" algn="just"/>
            <a:r>
              <a:rPr lang="pt-BR" altLang="pt-BR" smtClean="0"/>
              <a:t>Com blindagem (STP – Shiede Twisted Pair) </a:t>
            </a:r>
          </a:p>
        </p:txBody>
      </p:sp>
    </p:spTree>
    <p:extLst>
      <p:ext uri="{BB962C8B-B14F-4D97-AF65-F5344CB8AC3E}">
        <p14:creationId xmlns:p14="http://schemas.microsoft.com/office/powerpoint/2010/main" val="31447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Cabeamento estruturado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O uso de cabeamento estruturado veio atender aos diversos padrões de redes locais, telefonia e outras aplicações.</a:t>
            </a:r>
          </a:p>
          <a:p>
            <a:r>
              <a:rPr lang="pt-BR" altLang="pt-BR" smtClean="0"/>
              <a:t>A norma mais comum e: </a:t>
            </a:r>
          </a:p>
          <a:p>
            <a:pPr lvl="1"/>
            <a:r>
              <a:rPr lang="pt-BR" altLang="pt-BR" smtClean="0"/>
              <a:t>ANSI / TIA / EIA  - 568 - A/B</a:t>
            </a:r>
          </a:p>
          <a:p>
            <a:pPr lvl="2"/>
            <a:r>
              <a:rPr lang="pt-BR" altLang="pt-BR" smtClean="0"/>
              <a:t>Que prevê todos os conceitos para o desenvolvimento do uso de cabeamento estruturado.</a:t>
            </a:r>
          </a:p>
        </p:txBody>
      </p:sp>
    </p:spTree>
    <p:extLst>
      <p:ext uri="{BB962C8B-B14F-4D97-AF65-F5344CB8AC3E}">
        <p14:creationId xmlns:p14="http://schemas.microsoft.com/office/powerpoint/2010/main" val="9560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Cabo paralelo ou inverso</a:t>
            </a:r>
          </a:p>
        </p:txBody>
      </p:sp>
      <p:sp>
        <p:nvSpPr>
          <p:cNvPr id="17411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000" smtClean="0"/>
              <a:t>Para confecção de cabos de rede com para transado usamos dois modelos: TIA/EIA 568A ou TIA/EIA 568B</a:t>
            </a:r>
          </a:p>
          <a:p>
            <a:pPr lvl="1" algn="just"/>
            <a:r>
              <a:rPr lang="pt-BR" altLang="pt-BR" sz="1800" smtClean="0"/>
              <a:t>Para confecção de um cabo paralelo devemos ter as duas pontas do cabo iguais </a:t>
            </a:r>
          </a:p>
          <a:p>
            <a:pPr lvl="1" algn="just"/>
            <a:r>
              <a:rPr lang="pt-BR" altLang="pt-BR" sz="1800" smtClean="0"/>
              <a:t>Para confecção de um cabo inverso devemos ter uma ponta no padrão TIA/EIA 568A e a outra no TIA/EIA 568B</a:t>
            </a:r>
          </a:p>
          <a:p>
            <a:pPr algn="just"/>
            <a:endParaRPr lang="pt-BR" altLang="pt-BR" sz="2000" smtClean="0"/>
          </a:p>
        </p:txBody>
      </p:sp>
      <p:pic>
        <p:nvPicPr>
          <p:cNvPr id="17412" name="Espaço Reservado para Conteúdo 3" descr="ethcable568a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624560"/>
            <a:ext cx="3810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2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Modelos de cabos de par trançado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800" smtClean="0"/>
              <a:t>Hoje temos no mercado basicamente dois modelos:</a:t>
            </a:r>
          </a:p>
          <a:p>
            <a:pPr lvl="1" algn="just"/>
            <a:r>
              <a:rPr lang="pt-BR" altLang="pt-BR" sz="2400" smtClean="0"/>
              <a:t>Cat5e</a:t>
            </a:r>
          </a:p>
          <a:p>
            <a:pPr lvl="2" algn="just"/>
            <a:r>
              <a:rPr lang="pt-BR" altLang="pt-BR" sz="2000" smtClean="0"/>
              <a:t>Pode ser usado para frequências até 125 MHz em redes 100BASE-T (fast ethernet), para rede de velocidade 100Mbps. Ela foi criada com a nova revisão da norma EIA/TIA-568-B.</a:t>
            </a:r>
          </a:p>
          <a:p>
            <a:pPr lvl="1" algn="just"/>
            <a:r>
              <a:rPr lang="pt-BR" altLang="pt-BR" sz="2400" smtClean="0"/>
              <a:t>Cat6</a:t>
            </a:r>
          </a:p>
          <a:p>
            <a:pPr lvl="2" algn="just"/>
            <a:r>
              <a:rPr lang="pt-BR" altLang="pt-BR" sz="2000" smtClean="0"/>
              <a:t>Definido pela norma ANSI EIA/TIA-568-B-2.1 possui bitola 24 AWG e banda passante de até 250 MHz e pode ser usado em redes 1000BASE-T (gigabit ethernet), para redes de velocidade de 1Gbps.</a:t>
            </a:r>
          </a:p>
        </p:txBody>
      </p:sp>
    </p:spTree>
    <p:extLst>
      <p:ext uri="{BB962C8B-B14F-4D97-AF65-F5344CB8AC3E}">
        <p14:creationId xmlns:p14="http://schemas.microsoft.com/office/powerpoint/2010/main" val="3165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Camada Física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800" smtClean="0"/>
              <a:t>Corresponde ao hardware de rede básico</a:t>
            </a:r>
          </a:p>
          <a:p>
            <a:pPr lvl="1" algn="just"/>
            <a:r>
              <a:rPr lang="pt-BR" altLang="pt-BR" sz="2400" smtClean="0"/>
              <a:t>Ex. Modulação digital por desvio de fase em quadratura.</a:t>
            </a:r>
          </a:p>
          <a:p>
            <a:pPr lvl="1" algn="just"/>
            <a:endParaRPr lang="pt-BR" altLang="pt-BR" sz="2400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1112"/>
            <a:ext cx="49339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4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EC209EBC7E1D48A031DD1A654757EE" ma:contentTypeVersion="4" ma:contentTypeDescription="Crie um novo documento." ma:contentTypeScope="" ma:versionID="7643f01d7961ccc50390f6ed708b9f09">
  <xsd:schema xmlns:xsd="http://www.w3.org/2001/XMLSchema" xmlns:xs="http://www.w3.org/2001/XMLSchema" xmlns:p="http://schemas.microsoft.com/office/2006/metadata/properties" xmlns:ns2="d0c9290e-b8af-407e-a9c3-5125c9a6f29a" xmlns:ns3="326628bf-4de3-45d9-bd8f-becf61a50e38" targetNamespace="http://schemas.microsoft.com/office/2006/metadata/properties" ma:root="true" ma:fieldsID="97c60dab6e273055e83c37d5ad84a300" ns2:_="" ns3:_="">
    <xsd:import namespace="d0c9290e-b8af-407e-a9c3-5125c9a6f29a"/>
    <xsd:import namespace="326628bf-4de3-45d9-bd8f-becf61a50e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9290e-b8af-407e-a9c3-5125c9a6f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6628bf-4de3-45d9-bd8f-becf61a50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2011CF-511E-4C48-A357-12CC21632D2E}"/>
</file>

<file path=customXml/itemProps2.xml><?xml version="1.0" encoding="utf-8"?>
<ds:datastoreItem xmlns:ds="http://schemas.openxmlformats.org/officeDocument/2006/customXml" ds:itemID="{8B0B3A6D-B0D4-4134-8F99-36B5A097F9FD}"/>
</file>

<file path=customXml/itemProps3.xml><?xml version="1.0" encoding="utf-8"?>
<ds:datastoreItem xmlns:ds="http://schemas.openxmlformats.org/officeDocument/2006/customXml" ds:itemID="{D93B7EF1-F28D-4732-87FE-CE3719227951}"/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940</Words>
  <Application>Microsoft Office PowerPoint</Application>
  <PresentationFormat>Apresentação na tela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Unidade II – Camada física</vt:lpstr>
      <vt:lpstr>Camada física</vt:lpstr>
      <vt:lpstr>Camada física</vt:lpstr>
      <vt:lpstr>Meios de transmissão</vt:lpstr>
      <vt:lpstr>Cabo de par trançado</vt:lpstr>
      <vt:lpstr>Cabeamento estruturado</vt:lpstr>
      <vt:lpstr>Cabo paralelo ou inverso</vt:lpstr>
      <vt:lpstr>Modelos de cabos de par trançado</vt:lpstr>
      <vt:lpstr>Camada Física</vt:lpstr>
      <vt:lpstr>Processo de modulação digital</vt:lpstr>
      <vt:lpstr>Tipos de modulação</vt:lpstr>
      <vt:lpstr>Modulação digital por desvio de amplitude</vt:lpstr>
      <vt:lpstr>Modulação digital por desvio de frequência </vt:lpstr>
      <vt:lpstr>Modulação digital por desvio de fase</vt:lpstr>
      <vt:lpstr>Modulação digital por desvio bifásico</vt:lpstr>
      <vt:lpstr>Modulação digital por desvio de fase em quadratura</vt:lpstr>
      <vt:lpstr>Atividade sobre processo de modulação digital</vt:lpstr>
    </vt:vector>
  </TitlesOfParts>
  <Company>Católica 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Catolica SC</dc:creator>
  <cp:lastModifiedBy>Catolica SC</cp:lastModifiedBy>
  <cp:revision>19</cp:revision>
  <dcterms:created xsi:type="dcterms:W3CDTF">2012-07-12T20:35:58Z</dcterms:created>
  <dcterms:modified xsi:type="dcterms:W3CDTF">2013-08-24T00:20:06Z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0x0101008DEC209EBC7E1D48A031DD1A654757EE</vt:lpwstr>
  </property>
</Properties>
</file>