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257" r:id="rId4"/>
    <p:sldId id="263" r:id="rId5"/>
    <p:sldId id="259" r:id="rId6"/>
    <p:sldId id="261" r:id="rId7"/>
    <p:sldId id="262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EE0BD-05D1-4674-8625-FC6116BF821B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466B-1BE1-4BCF-AE95-B2B54AEA4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2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7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刷新负载统计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2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4B688-4C00-4523-8CE5-4624E9756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1C05-0026-4E08-BCEB-E9A75379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3DF22-1E47-46D4-B4D9-D8442D6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0AC4D-7F4A-4BD8-A97B-2EDC9FB4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CC0FC-0C1F-448B-8280-A247865E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1A28-6F82-4415-B444-F5BC147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BF718-3230-431A-B545-1CDEDC03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96A34-C71D-4A26-817F-032838C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50BE7-F9AB-4FC8-9BAF-B1A94F38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41812-1222-4CAC-BDC1-BEAA8251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BE78-1373-4407-9EFA-C2EC66E0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D0712-1DC1-4801-A26B-7CD46623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55AF3-1270-4213-ADEF-62EB15B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7D8DE-7E40-40F9-B97A-79C16F11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4F41F-DD17-4DDF-BB19-7CA0E5FA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3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E8916-93F4-4DBC-B8B5-CCAA313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5720D-4697-4AED-83A8-5F81432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C8DF6-D7FC-4ECD-B464-DDBE26F4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908F7-CE02-45E8-B4C6-C86B1F5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1F5FD-F918-4166-8D01-83189C9C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4CF5-BE03-4F4F-8C2A-E59B53A4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E9E92-2803-4D29-A1F0-2F1E899E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04BA7-694C-43D7-82C9-3D93A74A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DD003-EC5C-48AB-8CBE-49CD8D97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17CCD-F7C2-43FC-9A93-9F113B7C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F65E-39C2-4C99-92D2-A650F7F6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80D7E-23C1-44E1-B33C-2F2DEE4D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9CD83-6B0C-431F-9306-C5E35400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E520-234A-40B3-9F19-16A11A6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7E2C7-3F94-484E-B64C-06DB710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D6B32-A4C6-4F1E-B839-02CFA83B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6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FAF1-400D-4F11-9AAA-11BB6BD9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35E47-9C73-41B3-9540-9974A525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3E65A-6351-4392-9714-D71497F3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240CB7-9F7B-4A35-AF3F-F5D4D3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5AF1D-0D81-41DC-B41E-B9C8B4B3D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F24453-36CF-4C29-8D23-A3ED2EBC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93932-FA81-4969-93AC-AC953032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3CCB1-017F-4546-A277-8775E8E7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7E45-C855-4B37-BCCF-0FC9D67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55A04-DAE5-4528-B4FE-A69C006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026D1-E0A4-4862-9068-5EFD0A18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0AEC9-0F1B-4FDC-A041-E9562D25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2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77C88-8700-408B-9859-82DCCBBF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90A68-B2D9-4382-97DC-3617AE06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9A0B5-3D5E-410A-B8C6-A10AF84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0088-D2CD-429F-B870-45F0856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123B4-867B-4977-B552-17C7C5BF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B47D0-C5D5-46C6-A3EE-CFAFA7ED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88918-8CA3-4138-B595-1D9BBFE0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9E33A-D75C-4628-98A0-A8FA15F5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3F54F-D62E-4BCF-8419-846F7D95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3F53-9521-4CDD-A8A4-A2130E43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2E1714-F077-48D3-AD81-03D6275D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F3A94-35C5-4B8E-8856-87F76A4DA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9846-CC6C-474E-ABF7-2000F9DB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D6C7A-90CE-453D-9BFC-0606B878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8F58-E70C-41D9-92DF-0215317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468E7-5B89-4CA7-A7F2-76793C30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A296E-4BC1-4277-B0CC-AC00C295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61B97-7CE3-4850-94EB-16414689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72B3-2C5A-4019-9C46-8F61D4296E59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3CE4-49C8-4B7E-A6C7-1FEBD569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2074A-F162-4966-8728-E61DCEE1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648F6D-AB12-40D4-BE78-A9D9AB8C68AF}"/>
              </a:ext>
            </a:extLst>
          </p:cNvPr>
          <p:cNvSpPr txBox="1"/>
          <p:nvPr/>
        </p:nvSpPr>
        <p:spPr>
          <a:xfrm>
            <a:off x="2538776" y="2099733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CloudSim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容器化扩展 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927F06-59B7-4401-97AB-834E707DB25D}"/>
              </a:ext>
            </a:extLst>
          </p:cNvPr>
          <p:cNvSpPr txBox="1"/>
          <p:nvPr/>
        </p:nvSpPr>
        <p:spPr>
          <a:xfrm>
            <a:off x="8755758" y="378877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齐强</a:t>
            </a:r>
            <a:endParaRPr lang="en-US" altLang="zh-CN" dirty="0"/>
          </a:p>
          <a:p>
            <a:r>
              <a:rPr lang="en-US" altLang="zh-CN" dirty="0"/>
              <a:t>2021/3/8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440299-2DAE-417E-945F-8000CB80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08" y="1825625"/>
            <a:ext cx="9787183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009272-C71E-441D-87E1-C8DFF371FE5D}"/>
              </a:ext>
            </a:extLst>
          </p:cNvPr>
          <p:cNvSpPr txBox="1"/>
          <p:nvPr/>
        </p:nvSpPr>
        <p:spPr>
          <a:xfrm>
            <a:off x="310662" y="863917"/>
            <a:ext cx="82770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用户侧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delay CDF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（左图）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, Distribution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统计（右图）：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以及最大最小均值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1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21AA3A-A63C-40B9-8335-E8D73EFC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85" y="1362074"/>
            <a:ext cx="5279615" cy="4886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0D43E-D7B0-4F00-9F91-5EA76709AB5D}"/>
              </a:ext>
            </a:extLst>
          </p:cNvPr>
          <p:cNvSpPr txBox="1"/>
          <p:nvPr/>
        </p:nvSpPr>
        <p:spPr>
          <a:xfrm>
            <a:off x="329712" y="609601"/>
            <a:ext cx="330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负载统计：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233DE-F7F8-4292-99F8-670F6342CB26}"/>
              </a:ext>
            </a:extLst>
          </p:cNvPr>
          <p:cNvSpPr txBox="1"/>
          <p:nvPr/>
        </p:nvSpPr>
        <p:spPr>
          <a:xfrm>
            <a:off x="6355080" y="19050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主要分布在数据中心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中，和预估一致。</a:t>
            </a:r>
          </a:p>
        </p:txBody>
      </p:sp>
    </p:spTree>
    <p:extLst>
      <p:ext uri="{BB962C8B-B14F-4D97-AF65-F5344CB8AC3E}">
        <p14:creationId xmlns:p14="http://schemas.microsoft.com/office/powerpoint/2010/main" val="13315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21F704-8822-4175-BEE5-05DA2B69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81987"/>
              </p:ext>
            </p:extLst>
          </p:nvPr>
        </p:nvGraphicFramePr>
        <p:xfrm>
          <a:off x="541866" y="682505"/>
          <a:ext cx="11355844" cy="598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824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6415982">
                  <a:extLst>
                    <a:ext uri="{9D8B030D-6E8A-4147-A177-3AD203B41FA5}">
                      <a16:colId xmlns:a16="http://schemas.microsoft.com/office/drawing/2014/main" val="4253789321"/>
                    </a:ext>
                  </a:extLst>
                </a:gridCol>
                <a:gridCol w="1225038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420414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40838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具备站点内弹性伸缩能力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周期性扩展，周期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= interval / 10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，定量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UserSideBroker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ProcessContainerScalabilitySync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检查时间周期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ProcessContainerScalabilityACK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发送扩展请求给相应的数据中心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17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站点内负载均衡能力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 Allocation: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ContainerDatacenter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类中的私有变量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containerAllocationPolicy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2.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Cloudlet Binding: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UserSideDatacenter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类中的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processCloudletBinding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跨站点负载均衡能力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要综合考虑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Transmission Delay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Transmission weight / Load balance weight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i.e. 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static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 </a:t>
                      </a:r>
                      <a:r>
                        <a:rPr lang="en-US" altLang="zh-CN" b="0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CloudSim</a:t>
                      </a:r>
                      <a:r>
                        <a:rPr lang="en-US" altLang="zh-CN" i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.LoadBalanceWeight</a:t>
                      </a:r>
                      <a:endParaRPr lang="en-US" altLang="zh-CN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CloudSim</a:t>
                      </a:r>
                      <a:r>
                        <a:rPr lang="en-US" altLang="zh-CN" i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.TransmissionWeight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  <a:tr h="172360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清晰易用的弹性伸缩策略与负载均衡算法自定义修改方式，明确各相关接口函数的功能描述与调用方法，保证用户可对上述策略方法进行快速修改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自主设计与模拟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待确认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211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4806EA-35DB-4873-82FE-7066D7451E12}"/>
              </a:ext>
            </a:extLst>
          </p:cNvPr>
          <p:cNvSpPr txBox="1"/>
          <p:nvPr/>
        </p:nvSpPr>
        <p:spPr>
          <a:xfrm>
            <a:off x="87293" y="0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功能要求</a:t>
            </a:r>
          </a:p>
        </p:txBody>
      </p:sp>
    </p:spTree>
    <p:extLst>
      <p:ext uri="{BB962C8B-B14F-4D97-AF65-F5344CB8AC3E}">
        <p14:creationId xmlns:p14="http://schemas.microsoft.com/office/powerpoint/2010/main" val="4856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91E9DBD-EA7B-4FD4-8C03-395C8DF794A1}"/>
              </a:ext>
            </a:extLst>
          </p:cNvPr>
          <p:cNvSpPr/>
          <p:nvPr/>
        </p:nvSpPr>
        <p:spPr>
          <a:xfrm>
            <a:off x="2015469" y="2702041"/>
            <a:ext cx="2817141" cy="85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CB22B-3FD1-47A9-817A-AFA68249E58C}"/>
              </a:ext>
            </a:extLst>
          </p:cNvPr>
          <p:cNvSpPr/>
          <p:nvPr/>
        </p:nvSpPr>
        <p:spPr>
          <a:xfrm>
            <a:off x="1937649" y="659256"/>
            <a:ext cx="1112556" cy="107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012F567-00BA-439F-A2DE-4D5516548C54}"/>
              </a:ext>
            </a:extLst>
          </p:cNvPr>
          <p:cNvCxnSpPr>
            <a:cxnSpLocks/>
          </p:cNvCxnSpPr>
          <p:nvPr/>
        </p:nvCxnSpPr>
        <p:spPr>
          <a:xfrm flipV="1">
            <a:off x="3075498" y="1163362"/>
            <a:ext cx="1870937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6101EB4-F48F-4396-B752-BA668E3390E7}"/>
              </a:ext>
            </a:extLst>
          </p:cNvPr>
          <p:cNvSpPr/>
          <p:nvPr/>
        </p:nvSpPr>
        <p:spPr>
          <a:xfrm>
            <a:off x="2392769" y="2757319"/>
            <a:ext cx="2291849" cy="617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Datacenter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80342-D00A-4440-8309-EB3E2105DCD3}"/>
              </a:ext>
            </a:extLst>
          </p:cNvPr>
          <p:cNvSpPr txBox="1"/>
          <p:nvPr/>
        </p:nvSpPr>
        <p:spPr>
          <a:xfrm>
            <a:off x="3046159" y="753605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en-US" altLang="zh-CN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Cloudlets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A236B1-23E2-4A3D-8AAF-6913CA36188D}"/>
              </a:ext>
            </a:extLst>
          </p:cNvPr>
          <p:cNvSpPr txBox="1"/>
          <p:nvPr/>
        </p:nvSpPr>
        <p:spPr>
          <a:xfrm>
            <a:off x="6034742" y="1618505"/>
            <a:ext cx="402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返回当前最适宜放置的数据中心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Datacenter A</a:t>
            </a:r>
            <a:endParaRPr lang="zh-CN" altLang="en-US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B860DCE-0081-4A90-A98D-6DEDEF9C7DDC}"/>
              </a:ext>
            </a:extLst>
          </p:cNvPr>
          <p:cNvSpPr/>
          <p:nvPr/>
        </p:nvSpPr>
        <p:spPr>
          <a:xfrm>
            <a:off x="1960594" y="814232"/>
            <a:ext cx="1045557" cy="710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23DA8F-6541-4B2F-B454-B410C80FB128}"/>
              </a:ext>
            </a:extLst>
          </p:cNvPr>
          <p:cNvSpPr/>
          <p:nvPr/>
        </p:nvSpPr>
        <p:spPr>
          <a:xfrm>
            <a:off x="5164739" y="2696888"/>
            <a:ext cx="1445160" cy="836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FFB9D38-5602-4DB6-8E99-F6DBB1AF0F38}"/>
              </a:ext>
            </a:extLst>
          </p:cNvPr>
          <p:cNvSpPr/>
          <p:nvPr/>
        </p:nvSpPr>
        <p:spPr>
          <a:xfrm>
            <a:off x="5501949" y="2887135"/>
            <a:ext cx="857003" cy="512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0C31EF-98D4-4CC5-8C7D-550A34124A37}"/>
              </a:ext>
            </a:extLst>
          </p:cNvPr>
          <p:cNvSpPr/>
          <p:nvPr/>
        </p:nvSpPr>
        <p:spPr>
          <a:xfrm>
            <a:off x="7426327" y="2737220"/>
            <a:ext cx="1479866" cy="820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F76AF14-A480-4B1F-8092-6C9207D79702}"/>
              </a:ext>
            </a:extLst>
          </p:cNvPr>
          <p:cNvSpPr/>
          <p:nvPr/>
        </p:nvSpPr>
        <p:spPr>
          <a:xfrm>
            <a:off x="7808963" y="2898926"/>
            <a:ext cx="854215" cy="511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2232466-7FB7-4EE2-A1AC-CE161AA9F462}"/>
              </a:ext>
            </a:extLst>
          </p:cNvPr>
          <p:cNvSpPr/>
          <p:nvPr/>
        </p:nvSpPr>
        <p:spPr>
          <a:xfrm>
            <a:off x="4946435" y="767660"/>
            <a:ext cx="1237851" cy="710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broker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BFAD5D-E523-4432-A999-B018FA6CEEB0}"/>
              </a:ext>
            </a:extLst>
          </p:cNvPr>
          <p:cNvCxnSpPr>
            <a:cxnSpLocks/>
          </p:cNvCxnSpPr>
          <p:nvPr/>
        </p:nvCxnSpPr>
        <p:spPr>
          <a:xfrm>
            <a:off x="5556671" y="1487394"/>
            <a:ext cx="0" cy="11878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85A60D-E54A-4D2A-8701-A3D6D5B7F91E}"/>
              </a:ext>
            </a:extLst>
          </p:cNvPr>
          <p:cNvCxnSpPr>
            <a:cxnSpLocks/>
          </p:cNvCxnSpPr>
          <p:nvPr/>
        </p:nvCxnSpPr>
        <p:spPr>
          <a:xfrm>
            <a:off x="5579824" y="1524785"/>
            <a:ext cx="2071034" cy="11908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82C06B-546C-4CD4-BC74-9E1226D0FD3D}"/>
              </a:ext>
            </a:extLst>
          </p:cNvPr>
          <p:cNvCxnSpPr>
            <a:cxnSpLocks/>
          </p:cNvCxnSpPr>
          <p:nvPr/>
        </p:nvCxnSpPr>
        <p:spPr>
          <a:xfrm flipH="1">
            <a:off x="3748786" y="1513590"/>
            <a:ext cx="1791030" cy="1218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D4D4C05-1755-4CA5-ACA9-081642CD5C90}"/>
              </a:ext>
            </a:extLst>
          </p:cNvPr>
          <p:cNvCxnSpPr>
            <a:cxnSpLocks/>
          </p:cNvCxnSpPr>
          <p:nvPr/>
        </p:nvCxnSpPr>
        <p:spPr>
          <a:xfrm flipV="1">
            <a:off x="5887319" y="1524785"/>
            <a:ext cx="0" cy="9287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78B89F24-B0BC-4464-AAF7-DFA9162FB7E9}"/>
              </a:ext>
            </a:extLst>
          </p:cNvPr>
          <p:cNvSpPr/>
          <p:nvPr/>
        </p:nvSpPr>
        <p:spPr>
          <a:xfrm>
            <a:off x="1738739" y="5123906"/>
            <a:ext cx="2549482" cy="1124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调用容器</a:t>
            </a:r>
            <a:r>
              <a:rPr lang="en-US" altLang="zh-CN" dirty="0">
                <a:solidFill>
                  <a:schemeClr val="tx1"/>
                </a:solidFill>
              </a:rPr>
              <a:t>Allocation Policy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D5DFC1-50C5-46A3-9620-6BF6686B0C00}"/>
              </a:ext>
            </a:extLst>
          </p:cNvPr>
          <p:cNvCxnSpPr>
            <a:cxnSpLocks/>
          </p:cNvCxnSpPr>
          <p:nvPr/>
        </p:nvCxnSpPr>
        <p:spPr>
          <a:xfrm>
            <a:off x="6739806" y="4939240"/>
            <a:ext cx="8135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77513E4-B06E-48DF-BB2A-7774690992CF}"/>
              </a:ext>
            </a:extLst>
          </p:cNvPr>
          <p:cNvSpPr txBox="1"/>
          <p:nvPr/>
        </p:nvSpPr>
        <p:spPr>
          <a:xfrm>
            <a:off x="7553379" y="4754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获取最新信息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F438435-2DB1-4675-9A02-B79543B218B1}"/>
              </a:ext>
            </a:extLst>
          </p:cNvPr>
          <p:cNvCxnSpPr>
            <a:cxnSpLocks/>
          </p:cNvCxnSpPr>
          <p:nvPr/>
        </p:nvCxnSpPr>
        <p:spPr>
          <a:xfrm>
            <a:off x="3876199" y="3562922"/>
            <a:ext cx="1149417" cy="15853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93C0D70-AB0E-4F2E-A7E3-BB0B5CDDA731}"/>
              </a:ext>
            </a:extLst>
          </p:cNvPr>
          <p:cNvSpPr txBox="1"/>
          <p:nvPr/>
        </p:nvSpPr>
        <p:spPr>
          <a:xfrm>
            <a:off x="2105606" y="3829021"/>
            <a:ext cx="114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64CADE-C394-4BEC-BEE3-611DF47BAA77}"/>
              </a:ext>
            </a:extLst>
          </p:cNvPr>
          <p:cNvCxnSpPr>
            <a:cxnSpLocks/>
          </p:cNvCxnSpPr>
          <p:nvPr/>
        </p:nvCxnSpPr>
        <p:spPr>
          <a:xfrm>
            <a:off x="3165810" y="3557703"/>
            <a:ext cx="0" cy="156620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AC39FED-1B71-4A60-BD37-046F95E1583A}"/>
              </a:ext>
            </a:extLst>
          </p:cNvPr>
          <p:cNvSpPr txBox="1"/>
          <p:nvPr/>
        </p:nvSpPr>
        <p:spPr>
          <a:xfrm rot="3227372">
            <a:off x="3675680" y="4141775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Cloudlet Allocation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C046F8F-577E-4952-83BB-A359930C23D7}"/>
              </a:ext>
            </a:extLst>
          </p:cNvPr>
          <p:cNvSpPr/>
          <p:nvPr/>
        </p:nvSpPr>
        <p:spPr>
          <a:xfrm>
            <a:off x="4657462" y="5123906"/>
            <a:ext cx="1864250" cy="1124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负载均衡做选择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56D7DA-1BA5-4E7F-B156-28119AFE0373}"/>
              </a:ext>
            </a:extLst>
          </p:cNvPr>
          <p:cNvSpPr txBox="1"/>
          <p:nvPr/>
        </p:nvSpPr>
        <p:spPr>
          <a:xfrm>
            <a:off x="117798" y="112558"/>
            <a:ext cx="38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Scale Up and Load Balance: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FB4C960-0AC8-4270-9CD0-CEA8BE4B0809}"/>
              </a:ext>
            </a:extLst>
          </p:cNvPr>
          <p:cNvSpPr/>
          <p:nvPr/>
        </p:nvSpPr>
        <p:spPr>
          <a:xfrm>
            <a:off x="2042937" y="1799183"/>
            <a:ext cx="2404672" cy="535073"/>
          </a:xfrm>
          <a:prstGeom prst="round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同步信息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扩容</a:t>
            </a:r>
          </a:p>
        </p:txBody>
      </p:sp>
    </p:spTree>
    <p:extLst>
      <p:ext uri="{BB962C8B-B14F-4D97-AF65-F5344CB8AC3E}">
        <p14:creationId xmlns:p14="http://schemas.microsoft.com/office/powerpoint/2010/main" val="19403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C0436A-FDF1-4882-A6DA-6FD672DECD54}"/>
              </a:ext>
            </a:extLst>
          </p:cNvPr>
          <p:cNvSpPr txBox="1"/>
          <p:nvPr/>
        </p:nvSpPr>
        <p:spPr>
          <a:xfrm>
            <a:off x="194462" y="358491"/>
            <a:ext cx="38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Scale Down implementation: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BB3D78-4B02-4EC2-8F3B-7F8263B29F39}"/>
              </a:ext>
            </a:extLst>
          </p:cNvPr>
          <p:cNvSpPr/>
          <p:nvPr/>
        </p:nvSpPr>
        <p:spPr>
          <a:xfrm>
            <a:off x="6096000" y="1017210"/>
            <a:ext cx="2179038" cy="51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52DD58-ADED-4CAF-801D-389DA54FC283}"/>
              </a:ext>
            </a:extLst>
          </p:cNvPr>
          <p:cNvSpPr/>
          <p:nvPr/>
        </p:nvSpPr>
        <p:spPr>
          <a:xfrm>
            <a:off x="1990978" y="1017210"/>
            <a:ext cx="1317172" cy="51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0DB8C5-F1DA-4D2D-A2E6-8F2D99489E54}"/>
              </a:ext>
            </a:extLst>
          </p:cNvPr>
          <p:cNvSpPr/>
          <p:nvPr/>
        </p:nvSpPr>
        <p:spPr>
          <a:xfrm>
            <a:off x="6012873" y="4634840"/>
            <a:ext cx="2349757" cy="3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(Remove the container from its located VM and the datacenter.</a:t>
            </a:r>
            <a:endParaRPr lang="zh-CN" alt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9FE715-B53C-410F-A8B2-FA9AF2186941}"/>
              </a:ext>
            </a:extLst>
          </p:cNvPr>
          <p:cNvSpPr/>
          <p:nvPr/>
        </p:nvSpPr>
        <p:spPr>
          <a:xfrm>
            <a:off x="6262954" y="1103655"/>
            <a:ext cx="1845129" cy="77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Datacenter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02A68C-A4F9-45A3-8E5F-82B1A55DA795}"/>
              </a:ext>
            </a:extLst>
          </p:cNvPr>
          <p:cNvCxnSpPr>
            <a:cxnSpLocks/>
          </p:cNvCxnSpPr>
          <p:nvPr/>
        </p:nvCxnSpPr>
        <p:spPr>
          <a:xfrm rot="589731" flipH="1">
            <a:off x="3404681" y="1985261"/>
            <a:ext cx="2432957" cy="1101596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0B8466-D28F-4B69-B9E5-04CC36F31488}"/>
              </a:ext>
            </a:extLst>
          </p:cNvPr>
          <p:cNvSpPr txBox="1"/>
          <p:nvPr/>
        </p:nvSpPr>
        <p:spPr>
          <a:xfrm rot="20791927">
            <a:off x="3564794" y="2171183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 Cloudlet finishes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1375E-5A05-4FFE-A498-ED0DE5DC2E8B}"/>
              </a:ext>
            </a:extLst>
          </p:cNvPr>
          <p:cNvSpPr txBox="1"/>
          <p:nvPr/>
        </p:nvSpPr>
        <p:spPr>
          <a:xfrm rot="20789202">
            <a:off x="3801182" y="2439548"/>
            <a:ext cx="23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CLOUDLET_RETURN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46D627-10C9-4069-BEA7-AED24ECD79E4}"/>
              </a:ext>
            </a:extLst>
          </p:cNvPr>
          <p:cNvCxnSpPr>
            <a:cxnSpLocks/>
          </p:cNvCxnSpPr>
          <p:nvPr/>
        </p:nvCxnSpPr>
        <p:spPr>
          <a:xfrm rot="21034979">
            <a:off x="3442823" y="3634358"/>
            <a:ext cx="2571748" cy="126172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48786BC-5558-4509-BB81-0D040D03B83B}"/>
              </a:ext>
            </a:extLst>
          </p:cNvPr>
          <p:cNvSpPr txBox="1"/>
          <p:nvPr/>
        </p:nvSpPr>
        <p:spPr>
          <a:xfrm rot="946157">
            <a:off x="3680651" y="3867540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Container Destroy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5760B5-4C9F-41F6-9A88-6399FB1F7F08}"/>
              </a:ext>
            </a:extLst>
          </p:cNvPr>
          <p:cNvSpPr txBox="1"/>
          <p:nvPr/>
        </p:nvSpPr>
        <p:spPr>
          <a:xfrm rot="1016426">
            <a:off x="3472707" y="4172489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CONTAINER_REMOVE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7EC0C1-90F1-400F-95F5-CEA7AE91DFDF}"/>
              </a:ext>
            </a:extLst>
          </p:cNvPr>
          <p:cNvSpPr/>
          <p:nvPr/>
        </p:nvSpPr>
        <p:spPr>
          <a:xfrm>
            <a:off x="1936406" y="3272271"/>
            <a:ext cx="1469690" cy="3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is no left bound cloudlets in this container</a:t>
            </a:r>
            <a:endParaRPr lang="zh-CN" alt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FE754D9-0B89-402A-846C-7A8C6C44813F}"/>
              </a:ext>
            </a:extLst>
          </p:cNvPr>
          <p:cNvSpPr/>
          <p:nvPr/>
        </p:nvSpPr>
        <p:spPr>
          <a:xfrm>
            <a:off x="2033488" y="1134822"/>
            <a:ext cx="1237851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8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EF44E3-D8EB-4F71-8E5D-9E2E5FD4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3698"/>
              </p:ext>
            </p:extLst>
          </p:nvPr>
        </p:nvGraphicFramePr>
        <p:xfrm>
          <a:off x="357352" y="688016"/>
          <a:ext cx="10541875" cy="581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51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3714957">
                  <a:extLst>
                    <a:ext uri="{9D8B030D-6E8A-4147-A177-3AD203B41FA5}">
                      <a16:colId xmlns:a16="http://schemas.microsoft.com/office/drawing/2014/main" val="2929372996"/>
                    </a:ext>
                  </a:extLst>
                </a:gridCol>
                <a:gridCol w="2507167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387666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模拟场景要求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17540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能够模拟</a:t>
                      </a:r>
                      <a:r>
                        <a:rPr lang="en-US" altLang="zh-CN" sz="1800" dirty="0"/>
                        <a:t>k8s</a:t>
                      </a:r>
                      <a:r>
                        <a:rPr lang="zh-CN" altLang="en-US" sz="1800" dirty="0"/>
                        <a:t>在弹性伸缩和负载均衡相关方面的特性。可以自定义容器规格大小，假设所有容器都一样。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example code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中定义一个容器，之后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broker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在创建容器时都采用这个容器的参数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98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支持对用户请求数分布的自定义设计（自定义</a:t>
                      </a:r>
                      <a:r>
                        <a:rPr lang="en-US" altLang="zh-CN" sz="1800" dirty="0"/>
                        <a:t>interval</a:t>
                      </a:r>
                      <a:r>
                        <a:rPr lang="zh-CN" altLang="en-US" sz="1800" dirty="0"/>
                        <a:t>长度，每个</a:t>
                      </a:r>
                      <a:r>
                        <a:rPr lang="en-US" altLang="zh-CN" sz="1800" dirty="0"/>
                        <a:t>interval</a:t>
                      </a:r>
                      <a:r>
                        <a:rPr lang="zh-CN" altLang="en-US" sz="1800" dirty="0"/>
                        <a:t>内的用户请求总量按照泊松分布处理，分布参数可以自定义），支持对设置的用户请求数分布可视化（</a:t>
                      </a:r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轴为时间轴）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BaseRequestDistribution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参数：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Poission_lambda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泊松分布参数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22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用户请求连接为长连接，可标记分为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端和移动端两类，可以自定义每个连接的</a:t>
                      </a:r>
                      <a:r>
                        <a:rPr lang="en-US" altLang="zh-CN" sz="1800" dirty="0"/>
                        <a:t>CPU</a:t>
                      </a:r>
                      <a:r>
                        <a:rPr lang="zh-CN" altLang="en-US" sz="1800" dirty="0"/>
                        <a:t>、内存和带宽资源利用率（假设所有连接都一样），可以自定义用户连接时长的分布（按照高斯分布处理，分布参数可以自定义）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BaseRequestDistribution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参数：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Gaussian_mean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高斯分布均值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Gaussian_var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高斯分布的方差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140564-C05F-4EEB-A0B8-79C073233E6D}"/>
              </a:ext>
            </a:extLst>
          </p:cNvPr>
          <p:cNvSpPr txBox="1"/>
          <p:nvPr/>
        </p:nvSpPr>
        <p:spPr>
          <a:xfrm>
            <a:off x="118825" y="0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2.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模拟场景要求</a:t>
            </a:r>
          </a:p>
        </p:txBody>
      </p:sp>
    </p:spTree>
    <p:extLst>
      <p:ext uri="{BB962C8B-B14F-4D97-AF65-F5344CB8AC3E}">
        <p14:creationId xmlns:p14="http://schemas.microsoft.com/office/powerpoint/2010/main" val="243265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053988-36DD-4A4D-9195-6E9C7009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32241"/>
              </p:ext>
            </p:extLst>
          </p:nvPr>
        </p:nvGraphicFramePr>
        <p:xfrm>
          <a:off x="1720280" y="1672285"/>
          <a:ext cx="8145518" cy="462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00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826108815"/>
                    </a:ext>
                  </a:extLst>
                </a:gridCol>
                <a:gridCol w="1011358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578978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指标要求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04140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可以统计出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response time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分布，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含最大</a:t>
                      </a: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</a:t>
                      </a: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均值 </a:t>
                      </a:r>
                      <a:r>
                        <a:rPr lang="en-US" altLang="zh-CN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response time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无法给出准确时间，通过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delay factor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定量衡量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350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可计算资源使用总费用与能耗（含容器资源和数据传输资源），每台服务器的价格与消耗可自定义设置。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费用的计算方式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能耗的计算需要一种新的容器资源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PowerContainer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部分完成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1406521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集群内负载分布统计，含最大</a:t>
                      </a: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</a:t>
                      </a: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均值等，负载统计在服务器和容器两个级别。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可视化方式需要确认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待确认</a:t>
                      </a:r>
                      <a:endParaRPr lang="en-US" altLang="zh-CN" sz="24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60A61C8-D008-44BE-AF14-11D0168BA040}"/>
              </a:ext>
            </a:extLst>
          </p:cNvPr>
          <p:cNvSpPr txBox="1"/>
          <p:nvPr/>
        </p:nvSpPr>
        <p:spPr>
          <a:xfrm>
            <a:off x="465666" y="635001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3.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36161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F6F91A2-0C36-498A-B4A4-9B21BC6DE919}"/>
              </a:ext>
            </a:extLst>
          </p:cNvPr>
          <p:cNvSpPr txBox="1"/>
          <p:nvPr/>
        </p:nvSpPr>
        <p:spPr>
          <a:xfrm>
            <a:off x="310662" y="382553"/>
            <a:ext cx="235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0DD75-8757-4792-8BC6-1078A2D5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61" y="1923304"/>
            <a:ext cx="5827599" cy="30113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2CE0C-762F-4F3D-A623-09A743EE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" y="1895474"/>
            <a:ext cx="4391025" cy="3067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61E554-FC1F-4FD3-B129-C1AF6A67E32F}"/>
              </a:ext>
            </a:extLst>
          </p:cNvPr>
          <p:cNvSpPr txBox="1"/>
          <p:nvPr/>
        </p:nvSpPr>
        <p:spPr>
          <a:xfrm>
            <a:off x="310662" y="1424940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容器设置和分布参数设置：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474A87-CE11-4919-9636-6B7EBCDC831E}"/>
              </a:ext>
            </a:extLst>
          </p:cNvPr>
          <p:cNvSpPr txBox="1"/>
          <p:nvPr/>
        </p:nvSpPr>
        <p:spPr>
          <a:xfrm>
            <a:off x="5926602" y="1424940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随机生成数据中心地理位置：</a:t>
            </a:r>
          </a:p>
        </p:txBody>
      </p:sp>
    </p:spTree>
    <p:extLst>
      <p:ext uri="{BB962C8B-B14F-4D97-AF65-F5344CB8AC3E}">
        <p14:creationId xmlns:p14="http://schemas.microsoft.com/office/powerpoint/2010/main" val="53899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D25C99-70D9-4F27-827D-1CFA636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08" y="439375"/>
            <a:ext cx="7757583" cy="597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56A3A3-60E9-47A2-BF7B-2D3DDEA93601}"/>
              </a:ext>
            </a:extLst>
          </p:cNvPr>
          <p:cNvSpPr txBox="1"/>
          <p:nvPr/>
        </p:nvSpPr>
        <p:spPr>
          <a:xfrm>
            <a:off x="226842" y="1852526"/>
            <a:ext cx="3750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连接请求分布可视化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各个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interval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的连接数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所有连接时长分布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某一个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interval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内的连接时长分布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BC802C-EF51-4787-B6AA-A430C558C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3193"/>
            <a:ext cx="10515600" cy="21652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3DD979-E8D8-4711-A424-34A0A604EA57}"/>
              </a:ext>
            </a:extLst>
          </p:cNvPr>
          <p:cNvSpPr txBox="1"/>
          <p:nvPr/>
        </p:nvSpPr>
        <p:spPr>
          <a:xfrm>
            <a:off x="196362" y="237086"/>
            <a:ext cx="408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返回连接的信息输出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D58847-9BD9-4C8C-8074-1C6C6EDD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6" y="3830089"/>
            <a:ext cx="4867275" cy="2790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2117B9-C2C3-468E-806A-B6353ACDA9F1}"/>
              </a:ext>
            </a:extLst>
          </p:cNvPr>
          <p:cNvSpPr txBox="1"/>
          <p:nvPr/>
        </p:nvSpPr>
        <p:spPr>
          <a:xfrm>
            <a:off x="196362" y="3122657"/>
            <a:ext cx="502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容器生命周期输出：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7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648</Words>
  <Application>Microsoft Office PowerPoint</Application>
  <PresentationFormat>宽屏</PresentationFormat>
  <Paragraphs>102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齐强</cp:lastModifiedBy>
  <cp:revision>125</cp:revision>
  <dcterms:created xsi:type="dcterms:W3CDTF">2021-02-02T02:11:45Z</dcterms:created>
  <dcterms:modified xsi:type="dcterms:W3CDTF">2021-04-30T01:39:32Z</dcterms:modified>
</cp:coreProperties>
</file>