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79" r:id="rId2"/>
    <p:sldId id="256" r:id="rId3"/>
    <p:sldId id="762" r:id="rId4"/>
    <p:sldId id="307" r:id="rId5"/>
    <p:sldId id="755" r:id="rId6"/>
    <p:sldId id="745" r:id="rId7"/>
    <p:sldId id="746" r:id="rId8"/>
    <p:sldId id="747" r:id="rId9"/>
    <p:sldId id="748" r:id="rId10"/>
    <p:sldId id="749" r:id="rId11"/>
    <p:sldId id="750" r:id="rId12"/>
    <p:sldId id="751" r:id="rId13"/>
    <p:sldId id="752" r:id="rId14"/>
    <p:sldId id="754" r:id="rId15"/>
    <p:sldId id="760" r:id="rId16"/>
    <p:sldId id="759" r:id="rId17"/>
    <p:sldId id="761" r:id="rId18"/>
    <p:sldId id="403" r:id="rId19"/>
    <p:sldId id="763" r:id="rId20"/>
    <p:sldId id="764" r:id="rId21"/>
    <p:sldId id="765" r:id="rId22"/>
    <p:sldId id="766" r:id="rId23"/>
    <p:sldId id="767" r:id="rId24"/>
    <p:sldId id="768" r:id="rId25"/>
    <p:sldId id="769" r:id="rId26"/>
    <p:sldId id="770" r:id="rId27"/>
    <p:sldId id="771" r:id="rId28"/>
    <p:sldId id="772" r:id="rId29"/>
    <p:sldId id="773" r:id="rId30"/>
    <p:sldId id="774" r:id="rId31"/>
    <p:sldId id="775" r:id="rId32"/>
    <p:sldId id="776" r:id="rId33"/>
    <p:sldId id="777" r:id="rId34"/>
    <p:sldId id="778" r:id="rId35"/>
    <p:sldId id="779" r:id="rId36"/>
    <p:sldId id="780" r:id="rId37"/>
    <p:sldId id="781" r:id="rId38"/>
    <p:sldId id="782" r:id="rId39"/>
    <p:sldId id="783" r:id="rId40"/>
    <p:sldId id="784" r:id="rId41"/>
    <p:sldId id="785" r:id="rId42"/>
    <p:sldId id="786" r:id="rId43"/>
    <p:sldId id="787"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00FFFF"/>
    <a:srgbClr val="00FF00"/>
    <a:srgbClr val="2F5597"/>
    <a:srgbClr val="F2F2F2"/>
    <a:srgbClr val="F1EFEE"/>
    <a:srgbClr val="F5F3F1"/>
    <a:srgbClr val="F8F5F3"/>
    <a:srgbClr val="F5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24" autoAdjust="0"/>
    <p:restoredTop sz="95559" autoAdjust="0"/>
  </p:normalViewPr>
  <p:slideViewPr>
    <p:cSldViewPr snapToGrid="0">
      <p:cViewPr varScale="1">
        <p:scale>
          <a:sx n="86" d="100"/>
          <a:sy n="86" d="100"/>
        </p:scale>
        <p:origin x="15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7F4CF-FAD3-4753-A5D8-D35E0A8B4380}" type="datetimeFigureOut">
              <a:rPr lang="zh-CN" altLang="en-US" smtClean="0"/>
              <a:t>2021/3/14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9927F-7422-466D-AA77-7766B4933CBE}" type="slidenum">
              <a:rPr lang="zh-CN" altLang="en-US" smtClean="0"/>
              <a:t>‹#›</a:t>
            </a:fld>
            <a:endParaRPr lang="zh-CN" altLang="en-US"/>
          </a:p>
        </p:txBody>
      </p:sp>
    </p:spTree>
    <p:extLst>
      <p:ext uri="{BB962C8B-B14F-4D97-AF65-F5344CB8AC3E}">
        <p14:creationId xmlns:p14="http://schemas.microsoft.com/office/powerpoint/2010/main" val="705162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a:t>
            </a:fld>
            <a:endParaRPr lang="zh-CN" altLang="en-US"/>
          </a:p>
        </p:txBody>
      </p:sp>
    </p:spTree>
    <p:extLst>
      <p:ext uri="{BB962C8B-B14F-4D97-AF65-F5344CB8AC3E}">
        <p14:creationId xmlns:p14="http://schemas.microsoft.com/office/powerpoint/2010/main" val="372657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10</a:t>
            </a:fld>
            <a:endParaRPr lang="zh-CN" altLang="en-US"/>
          </a:p>
        </p:txBody>
      </p:sp>
    </p:spTree>
    <p:extLst>
      <p:ext uri="{BB962C8B-B14F-4D97-AF65-F5344CB8AC3E}">
        <p14:creationId xmlns:p14="http://schemas.microsoft.com/office/powerpoint/2010/main" val="462056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11</a:t>
            </a:fld>
            <a:endParaRPr lang="zh-CN" altLang="en-US"/>
          </a:p>
        </p:txBody>
      </p:sp>
    </p:spTree>
    <p:extLst>
      <p:ext uri="{BB962C8B-B14F-4D97-AF65-F5344CB8AC3E}">
        <p14:creationId xmlns:p14="http://schemas.microsoft.com/office/powerpoint/2010/main" val="377133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12</a:t>
            </a:fld>
            <a:endParaRPr lang="zh-CN" altLang="en-US"/>
          </a:p>
        </p:txBody>
      </p:sp>
    </p:spTree>
    <p:extLst>
      <p:ext uri="{BB962C8B-B14F-4D97-AF65-F5344CB8AC3E}">
        <p14:creationId xmlns:p14="http://schemas.microsoft.com/office/powerpoint/2010/main" val="957680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13</a:t>
            </a:fld>
            <a:endParaRPr lang="zh-CN" altLang="en-US"/>
          </a:p>
        </p:txBody>
      </p:sp>
    </p:spTree>
    <p:extLst>
      <p:ext uri="{BB962C8B-B14F-4D97-AF65-F5344CB8AC3E}">
        <p14:creationId xmlns:p14="http://schemas.microsoft.com/office/powerpoint/2010/main" val="158131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14</a:t>
            </a:fld>
            <a:endParaRPr lang="zh-CN" altLang="en-US"/>
          </a:p>
        </p:txBody>
      </p:sp>
    </p:spTree>
    <p:extLst>
      <p:ext uri="{BB962C8B-B14F-4D97-AF65-F5344CB8AC3E}">
        <p14:creationId xmlns:p14="http://schemas.microsoft.com/office/powerpoint/2010/main" val="1214343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15</a:t>
            </a:fld>
            <a:endParaRPr lang="zh-CN" altLang="en-US"/>
          </a:p>
        </p:txBody>
      </p:sp>
    </p:spTree>
    <p:extLst>
      <p:ext uri="{BB962C8B-B14F-4D97-AF65-F5344CB8AC3E}">
        <p14:creationId xmlns:p14="http://schemas.microsoft.com/office/powerpoint/2010/main" val="2576314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16</a:t>
            </a:fld>
            <a:endParaRPr lang="zh-CN" altLang="en-US"/>
          </a:p>
        </p:txBody>
      </p:sp>
    </p:spTree>
    <p:extLst>
      <p:ext uri="{BB962C8B-B14F-4D97-AF65-F5344CB8AC3E}">
        <p14:creationId xmlns:p14="http://schemas.microsoft.com/office/powerpoint/2010/main" val="53642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17</a:t>
            </a:fld>
            <a:endParaRPr lang="zh-CN" altLang="en-US"/>
          </a:p>
        </p:txBody>
      </p:sp>
    </p:spTree>
    <p:extLst>
      <p:ext uri="{BB962C8B-B14F-4D97-AF65-F5344CB8AC3E}">
        <p14:creationId xmlns:p14="http://schemas.microsoft.com/office/powerpoint/2010/main" val="1658062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18</a:t>
            </a:fld>
            <a:endParaRPr lang="zh-CN" altLang="en-US"/>
          </a:p>
        </p:txBody>
      </p:sp>
    </p:spTree>
    <p:extLst>
      <p:ext uri="{BB962C8B-B14F-4D97-AF65-F5344CB8AC3E}">
        <p14:creationId xmlns:p14="http://schemas.microsoft.com/office/powerpoint/2010/main" val="628047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19</a:t>
            </a:fld>
            <a:endParaRPr lang="zh-CN" altLang="en-US"/>
          </a:p>
        </p:txBody>
      </p:sp>
    </p:spTree>
    <p:extLst>
      <p:ext uri="{BB962C8B-B14F-4D97-AF65-F5344CB8AC3E}">
        <p14:creationId xmlns:p14="http://schemas.microsoft.com/office/powerpoint/2010/main" val="68820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a:t>
            </a:fld>
            <a:endParaRPr lang="zh-CN" altLang="en-US"/>
          </a:p>
        </p:txBody>
      </p:sp>
    </p:spTree>
    <p:extLst>
      <p:ext uri="{BB962C8B-B14F-4D97-AF65-F5344CB8AC3E}">
        <p14:creationId xmlns:p14="http://schemas.microsoft.com/office/powerpoint/2010/main" val="3614067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20</a:t>
            </a:fld>
            <a:endParaRPr lang="zh-CN" altLang="en-US"/>
          </a:p>
        </p:txBody>
      </p:sp>
    </p:spTree>
    <p:extLst>
      <p:ext uri="{BB962C8B-B14F-4D97-AF65-F5344CB8AC3E}">
        <p14:creationId xmlns:p14="http://schemas.microsoft.com/office/powerpoint/2010/main" val="1970280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21</a:t>
            </a:fld>
            <a:endParaRPr lang="zh-CN" altLang="en-US"/>
          </a:p>
        </p:txBody>
      </p:sp>
    </p:spTree>
    <p:extLst>
      <p:ext uri="{BB962C8B-B14F-4D97-AF65-F5344CB8AC3E}">
        <p14:creationId xmlns:p14="http://schemas.microsoft.com/office/powerpoint/2010/main" val="172623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22</a:t>
            </a:fld>
            <a:endParaRPr lang="zh-CN" altLang="en-US"/>
          </a:p>
        </p:txBody>
      </p:sp>
    </p:spTree>
    <p:extLst>
      <p:ext uri="{BB962C8B-B14F-4D97-AF65-F5344CB8AC3E}">
        <p14:creationId xmlns:p14="http://schemas.microsoft.com/office/powerpoint/2010/main" val="1438705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23</a:t>
            </a:fld>
            <a:endParaRPr lang="zh-CN" altLang="en-US"/>
          </a:p>
        </p:txBody>
      </p:sp>
    </p:spTree>
    <p:extLst>
      <p:ext uri="{BB962C8B-B14F-4D97-AF65-F5344CB8AC3E}">
        <p14:creationId xmlns:p14="http://schemas.microsoft.com/office/powerpoint/2010/main" val="3146944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24</a:t>
            </a:fld>
            <a:endParaRPr lang="zh-CN" altLang="en-US"/>
          </a:p>
        </p:txBody>
      </p:sp>
    </p:spTree>
    <p:extLst>
      <p:ext uri="{BB962C8B-B14F-4D97-AF65-F5344CB8AC3E}">
        <p14:creationId xmlns:p14="http://schemas.microsoft.com/office/powerpoint/2010/main" val="221561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25</a:t>
            </a:fld>
            <a:endParaRPr lang="zh-CN" altLang="en-US"/>
          </a:p>
        </p:txBody>
      </p:sp>
    </p:spTree>
    <p:extLst>
      <p:ext uri="{BB962C8B-B14F-4D97-AF65-F5344CB8AC3E}">
        <p14:creationId xmlns:p14="http://schemas.microsoft.com/office/powerpoint/2010/main" val="1120398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26</a:t>
            </a:fld>
            <a:endParaRPr lang="zh-CN" altLang="en-US"/>
          </a:p>
        </p:txBody>
      </p:sp>
    </p:spTree>
    <p:extLst>
      <p:ext uri="{BB962C8B-B14F-4D97-AF65-F5344CB8AC3E}">
        <p14:creationId xmlns:p14="http://schemas.microsoft.com/office/powerpoint/2010/main" val="1759835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27</a:t>
            </a:fld>
            <a:endParaRPr lang="zh-CN" altLang="en-US"/>
          </a:p>
        </p:txBody>
      </p:sp>
    </p:spTree>
    <p:extLst>
      <p:ext uri="{BB962C8B-B14F-4D97-AF65-F5344CB8AC3E}">
        <p14:creationId xmlns:p14="http://schemas.microsoft.com/office/powerpoint/2010/main" val="2077773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28</a:t>
            </a:fld>
            <a:endParaRPr lang="zh-CN" altLang="en-US"/>
          </a:p>
        </p:txBody>
      </p:sp>
    </p:spTree>
    <p:extLst>
      <p:ext uri="{BB962C8B-B14F-4D97-AF65-F5344CB8AC3E}">
        <p14:creationId xmlns:p14="http://schemas.microsoft.com/office/powerpoint/2010/main" val="3748947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29</a:t>
            </a:fld>
            <a:endParaRPr lang="zh-CN" altLang="en-US"/>
          </a:p>
        </p:txBody>
      </p:sp>
    </p:spTree>
    <p:extLst>
      <p:ext uri="{BB962C8B-B14F-4D97-AF65-F5344CB8AC3E}">
        <p14:creationId xmlns:p14="http://schemas.microsoft.com/office/powerpoint/2010/main" val="113911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a:t>
            </a:fld>
            <a:endParaRPr lang="zh-CN" altLang="en-US"/>
          </a:p>
        </p:txBody>
      </p:sp>
    </p:spTree>
    <p:extLst>
      <p:ext uri="{BB962C8B-B14F-4D97-AF65-F5344CB8AC3E}">
        <p14:creationId xmlns:p14="http://schemas.microsoft.com/office/powerpoint/2010/main" val="2488180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30</a:t>
            </a:fld>
            <a:endParaRPr lang="zh-CN" altLang="en-US"/>
          </a:p>
        </p:txBody>
      </p:sp>
    </p:spTree>
    <p:extLst>
      <p:ext uri="{BB962C8B-B14F-4D97-AF65-F5344CB8AC3E}">
        <p14:creationId xmlns:p14="http://schemas.microsoft.com/office/powerpoint/2010/main" val="492628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31</a:t>
            </a:fld>
            <a:endParaRPr lang="zh-CN" altLang="en-US"/>
          </a:p>
        </p:txBody>
      </p:sp>
    </p:spTree>
    <p:extLst>
      <p:ext uri="{BB962C8B-B14F-4D97-AF65-F5344CB8AC3E}">
        <p14:creationId xmlns:p14="http://schemas.microsoft.com/office/powerpoint/2010/main" val="1473254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32</a:t>
            </a:fld>
            <a:endParaRPr lang="zh-CN" altLang="en-US"/>
          </a:p>
        </p:txBody>
      </p:sp>
    </p:spTree>
    <p:extLst>
      <p:ext uri="{BB962C8B-B14F-4D97-AF65-F5344CB8AC3E}">
        <p14:creationId xmlns:p14="http://schemas.microsoft.com/office/powerpoint/2010/main" val="3074925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33</a:t>
            </a:fld>
            <a:endParaRPr lang="zh-CN" altLang="en-US"/>
          </a:p>
        </p:txBody>
      </p:sp>
    </p:spTree>
    <p:extLst>
      <p:ext uri="{BB962C8B-B14F-4D97-AF65-F5344CB8AC3E}">
        <p14:creationId xmlns:p14="http://schemas.microsoft.com/office/powerpoint/2010/main" val="366236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34</a:t>
            </a:fld>
            <a:endParaRPr lang="zh-CN" altLang="en-US"/>
          </a:p>
        </p:txBody>
      </p:sp>
    </p:spTree>
    <p:extLst>
      <p:ext uri="{BB962C8B-B14F-4D97-AF65-F5344CB8AC3E}">
        <p14:creationId xmlns:p14="http://schemas.microsoft.com/office/powerpoint/2010/main" val="2179940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35</a:t>
            </a:fld>
            <a:endParaRPr lang="zh-CN" altLang="en-US"/>
          </a:p>
        </p:txBody>
      </p:sp>
    </p:spTree>
    <p:extLst>
      <p:ext uri="{BB962C8B-B14F-4D97-AF65-F5344CB8AC3E}">
        <p14:creationId xmlns:p14="http://schemas.microsoft.com/office/powerpoint/2010/main" val="300254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36</a:t>
            </a:fld>
            <a:endParaRPr lang="zh-CN" altLang="en-US"/>
          </a:p>
        </p:txBody>
      </p:sp>
    </p:spTree>
    <p:extLst>
      <p:ext uri="{BB962C8B-B14F-4D97-AF65-F5344CB8AC3E}">
        <p14:creationId xmlns:p14="http://schemas.microsoft.com/office/powerpoint/2010/main" val="2399969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37</a:t>
            </a:fld>
            <a:endParaRPr lang="zh-CN" altLang="en-US"/>
          </a:p>
        </p:txBody>
      </p:sp>
    </p:spTree>
    <p:extLst>
      <p:ext uri="{BB962C8B-B14F-4D97-AF65-F5344CB8AC3E}">
        <p14:creationId xmlns:p14="http://schemas.microsoft.com/office/powerpoint/2010/main" val="149752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38</a:t>
            </a:fld>
            <a:endParaRPr lang="zh-CN" altLang="en-US"/>
          </a:p>
        </p:txBody>
      </p:sp>
    </p:spTree>
    <p:extLst>
      <p:ext uri="{BB962C8B-B14F-4D97-AF65-F5344CB8AC3E}">
        <p14:creationId xmlns:p14="http://schemas.microsoft.com/office/powerpoint/2010/main" val="3378024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39</a:t>
            </a:fld>
            <a:endParaRPr lang="zh-CN" altLang="en-US"/>
          </a:p>
        </p:txBody>
      </p:sp>
    </p:spTree>
    <p:extLst>
      <p:ext uri="{BB962C8B-B14F-4D97-AF65-F5344CB8AC3E}">
        <p14:creationId xmlns:p14="http://schemas.microsoft.com/office/powerpoint/2010/main" val="2434249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4</a:t>
            </a:fld>
            <a:endParaRPr lang="zh-CN" altLang="en-US"/>
          </a:p>
        </p:txBody>
      </p:sp>
    </p:spTree>
    <p:extLst>
      <p:ext uri="{BB962C8B-B14F-4D97-AF65-F5344CB8AC3E}">
        <p14:creationId xmlns:p14="http://schemas.microsoft.com/office/powerpoint/2010/main" val="28901698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40</a:t>
            </a:fld>
            <a:endParaRPr lang="zh-CN" altLang="en-US"/>
          </a:p>
        </p:txBody>
      </p:sp>
    </p:spTree>
    <p:extLst>
      <p:ext uri="{BB962C8B-B14F-4D97-AF65-F5344CB8AC3E}">
        <p14:creationId xmlns:p14="http://schemas.microsoft.com/office/powerpoint/2010/main" val="197252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41</a:t>
            </a:fld>
            <a:endParaRPr lang="zh-CN" altLang="en-US"/>
          </a:p>
        </p:txBody>
      </p:sp>
    </p:spTree>
    <p:extLst>
      <p:ext uri="{BB962C8B-B14F-4D97-AF65-F5344CB8AC3E}">
        <p14:creationId xmlns:p14="http://schemas.microsoft.com/office/powerpoint/2010/main" val="2616792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42</a:t>
            </a:fld>
            <a:endParaRPr lang="zh-CN" altLang="en-US"/>
          </a:p>
        </p:txBody>
      </p:sp>
    </p:spTree>
    <p:extLst>
      <p:ext uri="{BB962C8B-B14F-4D97-AF65-F5344CB8AC3E}">
        <p14:creationId xmlns:p14="http://schemas.microsoft.com/office/powerpoint/2010/main" val="891579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43</a:t>
            </a:fld>
            <a:endParaRPr lang="zh-CN" altLang="en-US"/>
          </a:p>
        </p:txBody>
      </p:sp>
    </p:spTree>
    <p:extLst>
      <p:ext uri="{BB962C8B-B14F-4D97-AF65-F5344CB8AC3E}">
        <p14:creationId xmlns:p14="http://schemas.microsoft.com/office/powerpoint/2010/main" val="406768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5</a:t>
            </a:fld>
            <a:endParaRPr lang="zh-CN" altLang="en-US"/>
          </a:p>
        </p:txBody>
      </p:sp>
    </p:spTree>
    <p:extLst>
      <p:ext uri="{BB962C8B-B14F-4D97-AF65-F5344CB8AC3E}">
        <p14:creationId xmlns:p14="http://schemas.microsoft.com/office/powerpoint/2010/main" val="3231871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6</a:t>
            </a:fld>
            <a:endParaRPr lang="zh-CN" altLang="en-US"/>
          </a:p>
        </p:txBody>
      </p:sp>
    </p:spTree>
    <p:extLst>
      <p:ext uri="{BB962C8B-B14F-4D97-AF65-F5344CB8AC3E}">
        <p14:creationId xmlns:p14="http://schemas.microsoft.com/office/powerpoint/2010/main" val="318077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7</a:t>
            </a:fld>
            <a:endParaRPr lang="zh-CN" altLang="en-US"/>
          </a:p>
        </p:txBody>
      </p:sp>
    </p:spTree>
    <p:extLst>
      <p:ext uri="{BB962C8B-B14F-4D97-AF65-F5344CB8AC3E}">
        <p14:creationId xmlns:p14="http://schemas.microsoft.com/office/powerpoint/2010/main" val="286173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8</a:t>
            </a:fld>
            <a:endParaRPr lang="zh-CN" altLang="en-US"/>
          </a:p>
        </p:txBody>
      </p:sp>
    </p:spTree>
    <p:extLst>
      <p:ext uri="{BB962C8B-B14F-4D97-AF65-F5344CB8AC3E}">
        <p14:creationId xmlns:p14="http://schemas.microsoft.com/office/powerpoint/2010/main" val="2687965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Linus Torvalds</a:t>
            </a:r>
            <a:r>
              <a:rPr lang="zh-CN" altLang="en-US">
                <a:latin typeface="宋体" panose="02010600030101010101" pitchFamily="2" charset="-122"/>
                <a:ea typeface="宋体" panose="02010600030101010101" pitchFamily="2" charset="-122"/>
                <a:cs typeface="宋体" panose="02010600030101010101" pitchFamily="2" charset="-122"/>
                <a:sym typeface="+mn-ea"/>
              </a:rPr>
              <a:t>被称作</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之父，著名的电脑程序员、黑客。</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内核的发明人及该计划的合作者。他利用个人时间及器材创造出了这套当今全球最流行的操作系统内核之一，现受聘于开放源代码开发实验室（</a:t>
            </a:r>
            <a:r>
              <a:rPr lang="en-US" altLang="zh-CN">
                <a:latin typeface="宋体" panose="02010600030101010101" pitchFamily="2" charset="-122"/>
                <a:ea typeface="宋体" panose="02010600030101010101" pitchFamily="2" charset="-122"/>
                <a:cs typeface="宋体" panose="02010600030101010101" pitchFamily="2" charset="-122"/>
                <a:sym typeface="+mn-ea"/>
              </a:rPr>
              <a:t>OSDL</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Open Source Development Labs, Inc</a:t>
            </a:r>
            <a:r>
              <a:rPr lang="zh-CN" altLang="en-US">
                <a:latin typeface="宋体" panose="02010600030101010101" pitchFamily="2" charset="-122"/>
                <a:ea typeface="宋体" panose="02010600030101010101" pitchFamily="2" charset="-122"/>
                <a:cs typeface="宋体" panose="02010600030101010101" pitchFamily="2" charset="-122"/>
                <a:sym typeface="+mn-ea"/>
              </a:rPr>
              <a:t>），全力开发</a:t>
            </a:r>
            <a:r>
              <a:rPr lang="en-US" altLang="zh-CN">
                <a:latin typeface="宋体" panose="02010600030101010101" pitchFamily="2" charset="-122"/>
                <a:ea typeface="宋体" panose="02010600030101010101" pitchFamily="2" charset="-122"/>
                <a:cs typeface="宋体" panose="02010600030101010101" pitchFamily="2" charset="-122"/>
                <a:sym typeface="+mn-ea"/>
              </a:rPr>
              <a:t>Linux</a:t>
            </a:r>
            <a:r>
              <a:rPr lang="zh-CN" altLang="en-US">
                <a:latin typeface="宋体" panose="02010600030101010101" pitchFamily="2" charset="-122"/>
                <a:ea typeface="宋体" panose="02010600030101010101" pitchFamily="2" charset="-122"/>
                <a:cs typeface="宋体" panose="02010600030101010101" pitchFamily="2" charset="-122"/>
                <a:sym typeface="+mn-ea"/>
              </a:rPr>
              <a:t>内核。</a:t>
            </a:r>
          </a:p>
          <a:p>
            <a:pPr indent="485775" fontAlgn="auto"/>
            <a:r>
              <a:rPr lang="zh-CN" altLang="en-US">
                <a:latin typeface="宋体" panose="02010600030101010101" pitchFamily="2" charset="-122"/>
                <a:ea typeface="宋体" panose="02010600030101010101" pitchFamily="2" charset="-122"/>
                <a:cs typeface="宋体" panose="02010600030101010101" pitchFamily="2" charset="-122"/>
                <a:sym typeface="+mn-ea"/>
              </a:rPr>
              <a:t>     Linux是一个诞生于网络、成长于网络且成熟于网络的奇特的操作系统。1991年，当时还是芬兰大学生的Linus Torvalds萌发了开发一个自由的Unix操作系统的想法，当年，Linux就诞生了，为了不让这个羽毛未丰的操作系统矢折，Linus Torvalds将自已的作品Linux通过Internet发布。从此一大批知名的、不知名的电脑黑客、编程人员加入到开发过程中来，一场声势浩大的运动应运而生，Linux逐渐成长起来。</a:t>
            </a:r>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endParaRPr lang="zh-CN" altLang="en-US" b="0">
              <a:latin typeface="宋体" panose="02010600030101010101" pitchFamily="2" charset="-122"/>
              <a:ea typeface="宋体" panose="02010600030101010101" pitchFamily="2" charset="-122"/>
              <a:cs typeface="宋体" panose="02010600030101010101" pitchFamily="2" charset="-122"/>
              <a:sym typeface="+mn-ea"/>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1994年发表Linux正式核心1.0的时候，大家要Linus Torvalds想一只吉祥物，他想起曾经在澳大利亚的一个动物园里被企鹅咬过，干脆就以企鹅来当吉祥物了！</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a:latin typeface="宋体" panose="02010600030101010101" pitchFamily="2" charset="-122"/>
                <a:ea typeface="宋体" panose="02010600030101010101" pitchFamily="2" charset="-122"/>
                <a:cs typeface="宋体" panose="02010600030101010101" pitchFamily="2" charset="-122"/>
                <a:sym typeface="+mn-ea"/>
              </a:rPr>
              <a:t>更容易接受的说法是：企鹅代表南极，而南极又是全世界共有个一块陆地，不属于任何国家。也就是说Linux不属于任何商业公司，是全人类每个人都可以分享的一项技术成果。</a:t>
            </a:r>
            <a:endParaRPr b="0">
              <a:latin typeface="宋体" panose="02010600030101010101" pitchFamily="2" charset="-122"/>
              <a:ea typeface="宋体" panose="02010600030101010101" pitchFamily="2" charset="-122"/>
              <a:cs typeface="宋体" panose="02010600030101010101" pitchFamily="2" charset="-122"/>
            </a:endParaRPr>
          </a:p>
          <a:p>
            <a:pPr indent="485775" fontAlgn="auto"/>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9</a:t>
            </a:fld>
            <a:endParaRPr lang="zh-CN" altLang="en-US"/>
          </a:p>
        </p:txBody>
      </p:sp>
    </p:spTree>
    <p:extLst>
      <p:ext uri="{BB962C8B-B14F-4D97-AF65-F5344CB8AC3E}">
        <p14:creationId xmlns:p14="http://schemas.microsoft.com/office/powerpoint/2010/main" val="87659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2021/3/14</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2F5597"/>
          </a:fgClr>
          <a:bgClr>
            <a:schemeClr val="bg1"/>
          </a:bgClr>
        </a:patt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 y="0"/>
            <a:ext cx="12192000" cy="6858000"/>
          </a:xfrm>
          <a:prstGeom prst="rect">
            <a:avLst/>
          </a:prstGeom>
        </p:spPr>
      </p:pic>
      <p:cxnSp>
        <p:nvCxnSpPr>
          <p:cNvPr id="8" name="直接连接符 7"/>
          <p:cNvCxnSpPr/>
          <p:nvPr/>
        </p:nvCxnSpPr>
        <p:spPr>
          <a:xfrm>
            <a:off x="2947737" y="13960"/>
            <a:ext cx="12031" cy="26349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0" y="2634916"/>
            <a:ext cx="295976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851" y="3468264"/>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62473" y="4247146"/>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 y="4223083"/>
            <a:ext cx="4126833" cy="158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07080" y="345306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96463" y="3441032"/>
            <a:ext cx="4419601" cy="120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772606" y="2424204"/>
            <a:ext cx="7252306" cy="923330"/>
          </a:xfrm>
          <a:prstGeom prst="rect">
            <a:avLst/>
          </a:prstGeom>
          <a:noFill/>
        </p:spPr>
        <p:txBody>
          <a:bodyPr wrap="none" rtlCol="0">
            <a:spAutoFit/>
          </a:bodyPr>
          <a:lstStyle/>
          <a:p>
            <a:r>
              <a:rPr lang="en-US" altLang="zh-CN" sz="5400" b="1" spc="1500" dirty="0">
                <a:solidFill>
                  <a:schemeClr val="bg1"/>
                </a:solidFill>
                <a:latin typeface="汉仪菱心体简" panose="02010609000101010101" pitchFamily="49" charset="-122"/>
                <a:ea typeface="汉仪菱心体简" panose="02010609000101010101" pitchFamily="49" charset="-122"/>
              </a:rPr>
              <a:t>LSF</a:t>
            </a:r>
            <a:r>
              <a:rPr lang="zh-CN" altLang="en-US" sz="5400" b="1" spc="1500" dirty="0">
                <a:solidFill>
                  <a:schemeClr val="bg1"/>
                </a:solidFill>
                <a:latin typeface="汉仪菱心体简" panose="02010609000101010101" pitchFamily="49" charset="-122"/>
                <a:ea typeface="汉仪菱心体简" panose="02010609000101010101" pitchFamily="49" charset="-122"/>
              </a:rPr>
              <a:t>作业调度系统</a:t>
            </a:r>
          </a:p>
        </p:txBody>
      </p:sp>
      <p:grpSp>
        <p:nvGrpSpPr>
          <p:cNvPr id="71" name="组合 70"/>
          <p:cNvGrpSpPr/>
          <p:nvPr/>
        </p:nvGrpSpPr>
        <p:grpSpPr>
          <a:xfrm rot="10800000">
            <a:off x="9550800" y="4375863"/>
            <a:ext cx="3196963" cy="3132367"/>
            <a:chOff x="-241322" y="-198407"/>
            <a:chExt cx="2400407" cy="2397341"/>
          </a:xfrm>
        </p:grpSpPr>
        <p:grpSp>
          <p:nvGrpSpPr>
            <p:cNvPr id="72" name="组合 71"/>
            <p:cNvGrpSpPr/>
            <p:nvPr/>
          </p:nvGrpSpPr>
          <p:grpSpPr>
            <a:xfrm>
              <a:off x="112549" y="124482"/>
              <a:ext cx="2046536" cy="2074452"/>
              <a:chOff x="-39851" y="-27918"/>
              <a:chExt cx="2046536" cy="2074452"/>
            </a:xfrm>
          </p:grpSpPr>
          <p:cxnSp>
            <p:nvCxnSpPr>
              <p:cNvPr id="80" name="直接连接符 79"/>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241322" y="-198407"/>
              <a:ext cx="2304737" cy="2336175"/>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rot="5400000" flipV="1">
            <a:off x="-547085" y="-613131"/>
            <a:ext cx="3196963" cy="3132367"/>
            <a:chOff x="-241322" y="-198407"/>
            <a:chExt cx="2400407" cy="2397341"/>
          </a:xfrm>
        </p:grpSpPr>
        <p:grpSp>
          <p:nvGrpSpPr>
            <p:cNvPr id="86" name="组合 85"/>
            <p:cNvGrpSpPr/>
            <p:nvPr/>
          </p:nvGrpSpPr>
          <p:grpSpPr>
            <a:xfrm>
              <a:off x="112549" y="124482"/>
              <a:ext cx="2046536" cy="2074452"/>
              <a:chOff x="-39851" y="-27918"/>
              <a:chExt cx="2046536" cy="2074452"/>
            </a:xfrm>
          </p:grpSpPr>
          <p:cxnSp>
            <p:nvCxnSpPr>
              <p:cNvPr id="94" name="直接连接符 9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241322" y="-198407"/>
              <a:ext cx="2304737" cy="2336175"/>
              <a:chOff x="-39851" y="-27918"/>
              <a:chExt cx="2046536" cy="2074452"/>
            </a:xfrm>
          </p:grpSpPr>
          <p:cxnSp>
            <p:nvCxnSpPr>
              <p:cNvPr id="88" name="直接连接符 8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ppt_w</p:attrName>
                                        </p:attrNameLst>
                                      </p:cBhvr>
                                      <p:tavLst>
                                        <p:tav tm="0">
                                          <p:val>
                                            <p:fltVal val="0"/>
                                          </p:val>
                                        </p:tav>
                                        <p:tav tm="100000">
                                          <p:val>
                                            <p:strVal val="#ppt_w"/>
                                          </p:val>
                                        </p:tav>
                                      </p:tavLst>
                                    </p:anim>
                                    <p:anim calcmode="lin" valueType="num">
                                      <p:cBhvr>
                                        <p:cTn id="10" dur="500" fill="hold"/>
                                        <p:tgtEl>
                                          <p:spTgt spid="12"/>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ppt_x</p:attrName>
                                        </p:attrNameLst>
                                      </p:cBhvr>
                                      <p:tavLst>
                                        <p:tav tm="0">
                                          <p:val>
                                            <p:strVal val="#ppt_x-#ppt_w/2"/>
                                          </p:val>
                                        </p:tav>
                                        <p:tav tm="100000">
                                          <p:val>
                                            <p:strVal val="#ppt_x"/>
                                          </p:val>
                                        </p:tav>
                                      </p:tavLst>
                                    </p:anim>
                                    <p:anim calcmode="lin" valueType="num">
                                      <p:cBhvr>
                                        <p:cTn id="15" dur="500" fill="hold"/>
                                        <p:tgtEl>
                                          <p:spTgt spid="14"/>
                                        </p:tgtEl>
                                        <p:attrNameLst>
                                          <p:attrName>ppt_y</p:attrName>
                                        </p:attrNameLst>
                                      </p:cBhvr>
                                      <p:tavLst>
                                        <p:tav tm="0">
                                          <p:val>
                                            <p:strVal val="#ppt_y"/>
                                          </p:val>
                                        </p:tav>
                                        <p:tav tm="100000">
                                          <p:val>
                                            <p:strVal val="#ppt_y"/>
                                          </p:val>
                                        </p:tav>
                                      </p:tavLst>
                                    </p:anim>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par>
                                <p:cTn id="18" presetID="17"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ppt_x</p:attrName>
                                        </p:attrNameLst>
                                      </p:cBhvr>
                                      <p:tavLst>
                                        <p:tav tm="0">
                                          <p:val>
                                            <p:strVal val="#ppt_x+#ppt_w/2"/>
                                          </p:val>
                                        </p:tav>
                                        <p:tav tm="100000">
                                          <p:val>
                                            <p:strVal val="#ppt_x"/>
                                          </p:val>
                                        </p:tav>
                                      </p:tavLst>
                                    </p:anim>
                                    <p:anim calcmode="lin" valueType="num">
                                      <p:cBhvr>
                                        <p:cTn id="21" dur="500" fill="hold"/>
                                        <p:tgtEl>
                                          <p:spTgt spid="13"/>
                                        </p:tgtEl>
                                        <p:attrNameLst>
                                          <p:attrName>ppt_y</p:attrName>
                                        </p:attrNameLst>
                                      </p:cBhvr>
                                      <p:tavLst>
                                        <p:tav tm="0">
                                          <p:val>
                                            <p:strVal val="#ppt_y"/>
                                          </p:val>
                                        </p:tav>
                                        <p:tav tm="100000">
                                          <p:val>
                                            <p:strVal val="#ppt_y"/>
                                          </p:val>
                                        </p:tav>
                                      </p:tavLst>
                                    </p:anim>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ppt_h/2"/>
                                          </p:val>
                                        </p:tav>
                                        <p:tav tm="100000">
                                          <p:val>
                                            <p:strVal val="#ppt_y"/>
                                          </p:val>
                                        </p:tav>
                                      </p:tavLst>
                                    </p:anim>
                                    <p:anim calcmode="lin" valueType="num">
                                      <p:cBhvr>
                                        <p:cTn id="29" dur="500" fill="hold"/>
                                        <p:tgtEl>
                                          <p:spTgt spid="8"/>
                                        </p:tgtEl>
                                        <p:attrNameLst>
                                          <p:attrName>ppt_w</p:attrName>
                                        </p:attrNameLst>
                                      </p:cBhvr>
                                      <p:tavLst>
                                        <p:tav tm="0">
                                          <p:val>
                                            <p:strVal val="#ppt_w"/>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ppt_w/2"/>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strVal val="#ppt_h"/>
                                          </p:val>
                                        </p:tav>
                                        <p:tav tm="100000">
                                          <p:val>
                                            <p:strVal val="#ppt_h"/>
                                          </p:val>
                                        </p:tav>
                                      </p:tavLst>
                                    </p:anim>
                                  </p:childTnLst>
                                </p:cTn>
                              </p:par>
                              <p:par>
                                <p:cTn id="37" presetID="17"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ppt_h/2"/>
                                          </p:val>
                                        </p:tav>
                                        <p:tav tm="100000">
                                          <p:val>
                                            <p:strVal val="#ppt_y"/>
                                          </p:val>
                                        </p:tav>
                                      </p:tavLst>
                                    </p:anim>
                                    <p:anim calcmode="lin" valueType="num">
                                      <p:cBhvr>
                                        <p:cTn id="41" dur="500" fill="hold"/>
                                        <p:tgtEl>
                                          <p:spTgt spid="16"/>
                                        </p:tgtEl>
                                        <p:attrNameLst>
                                          <p:attrName>ppt_w</p:attrName>
                                        </p:attrNameLst>
                                      </p:cBhvr>
                                      <p:tavLst>
                                        <p:tav tm="0">
                                          <p:val>
                                            <p:strVal val="#ppt_w"/>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17" presetClass="entr" presetSubtype="2"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ppt_x</p:attrName>
                                        </p:attrNameLst>
                                      </p:cBhvr>
                                      <p:tavLst>
                                        <p:tav tm="0">
                                          <p:val>
                                            <p:strVal val="#ppt_x+#ppt_w/2"/>
                                          </p:val>
                                        </p:tav>
                                        <p:tav tm="100000">
                                          <p:val>
                                            <p:strVal val="#ppt_x"/>
                                          </p:val>
                                        </p:tav>
                                      </p:tavLst>
                                    </p:anim>
                                    <p:anim calcmode="lin" valueType="num">
                                      <p:cBhvr>
                                        <p:cTn id="46" dur="500" fill="hold"/>
                                        <p:tgtEl>
                                          <p:spTgt spid="20"/>
                                        </p:tgtEl>
                                        <p:attrNameLst>
                                          <p:attrName>ppt_y</p:attrName>
                                        </p:attrNameLst>
                                      </p:cBhvr>
                                      <p:tavLst>
                                        <p:tav tm="0">
                                          <p:val>
                                            <p:strVal val="#ppt_y"/>
                                          </p:val>
                                        </p:tav>
                                        <p:tav tm="100000">
                                          <p:val>
                                            <p:strVal val="#ppt_y"/>
                                          </p:val>
                                        </p:tav>
                                      </p:tavLst>
                                    </p:anim>
                                    <p:anim calcmode="lin" valueType="num">
                                      <p:cBhvr>
                                        <p:cTn id="47" dur="500" fill="hold"/>
                                        <p:tgtEl>
                                          <p:spTgt spid="20"/>
                                        </p:tgtEl>
                                        <p:attrNameLst>
                                          <p:attrName>ppt_w</p:attrName>
                                        </p:attrNameLst>
                                      </p:cBhvr>
                                      <p:tavLst>
                                        <p:tav tm="0">
                                          <p:val>
                                            <p:fltVal val="0"/>
                                          </p:val>
                                        </p:tav>
                                        <p:tav tm="100000">
                                          <p:val>
                                            <p:strVal val="#ppt_w"/>
                                          </p:val>
                                        </p:tav>
                                      </p:tavLst>
                                    </p:anim>
                                    <p:anim calcmode="lin" valueType="num">
                                      <p:cBhvr>
                                        <p:cTn id="48" dur="500" fill="hold"/>
                                        <p:tgtEl>
                                          <p:spTgt spid="20"/>
                                        </p:tgtEl>
                                        <p:attrNameLst>
                                          <p:attrName>ppt_h</p:attrName>
                                        </p:attrNameLst>
                                      </p:cBhvr>
                                      <p:tavLst>
                                        <p:tav tm="0">
                                          <p:val>
                                            <p:strVal val="#ppt_h"/>
                                          </p:val>
                                        </p:tav>
                                        <p:tav tm="100000">
                                          <p:val>
                                            <p:strVal val="#ppt_h"/>
                                          </p:val>
                                        </p:tav>
                                      </p:tavLst>
                                    </p:anim>
                                  </p:childTnLst>
                                </p:cTn>
                              </p:par>
                              <p:par>
                                <p:cTn id="49" presetID="14" presetClass="entr" presetSubtype="1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randombar(horizontal)">
                                      <p:cBhvr>
                                        <p:cTn id="51" dur="750"/>
                                        <p:tgtEl>
                                          <p:spTgt spid="71"/>
                                        </p:tgtEl>
                                      </p:cBhvr>
                                    </p:animEffect>
                                  </p:childTnLst>
                                </p:cTn>
                              </p:par>
                              <p:par>
                                <p:cTn id="52" presetID="14"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randombar(horizontal)">
                                      <p:cBhvr>
                                        <p:cTn id="54" dur="750"/>
                                        <p:tgtEl>
                                          <p:spTgt spid="62"/>
                                        </p:tgtEl>
                                      </p:cBhvr>
                                    </p:animEffect>
                                  </p:childTnLst>
                                </p:cTn>
                              </p:par>
                            </p:childTnLst>
                          </p:cTn>
                        </p:par>
                        <p:par>
                          <p:cTn id="55" fill="hold">
                            <p:stCondLst>
                              <p:cond delay="2250"/>
                            </p:stCondLst>
                            <p:childTnLst>
                              <p:par>
                                <p:cTn id="56" presetID="14" presetClass="entr" presetSubtype="10" fill="hold" grpId="0" nodeType="afterEffect">
                                  <p:stCondLst>
                                    <p:cond delay="25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sp>
        <p:nvSpPr>
          <p:cNvPr id="17" name="文本框 16">
            <a:extLst>
              <a:ext uri="{FF2B5EF4-FFF2-40B4-BE49-F238E27FC236}">
                <a16:creationId xmlns:a16="http://schemas.microsoft.com/office/drawing/2014/main" id="{E5DE3E7E-41BC-4926-B622-3067764152EE}"/>
              </a:ext>
            </a:extLst>
          </p:cNvPr>
          <p:cNvSpPr txBox="1"/>
          <p:nvPr/>
        </p:nvSpPr>
        <p:spPr>
          <a:xfrm>
            <a:off x="708697" y="948036"/>
            <a:ext cx="9807440" cy="954107"/>
          </a:xfrm>
          <a:prstGeom prst="rect">
            <a:avLst/>
          </a:prstGeom>
          <a:noFill/>
          <a:ln w="9525">
            <a:noFill/>
          </a:ln>
        </p:spPr>
        <p:txBody>
          <a:bodyPr wrap="square">
            <a:spAutoFit/>
          </a:bodyPr>
          <a:lstStyle/>
          <a:p>
            <a:r>
              <a:rPr lang="zh-CN" altLang="en-US" sz="2000" b="1" dirty="0">
                <a:latin typeface="微软雅黑" panose="020B0503020204020204" pitchFamily="34" charset="-122"/>
                <a:ea typeface="微软雅黑" panose="020B0503020204020204" pitchFamily="34" charset="-122"/>
              </a:rPr>
              <a:t>示例：</a:t>
            </a:r>
            <a:r>
              <a:rPr lang="en-US" altLang="zh-CN" sz="2000" b="1" dirty="0" err="1">
                <a:solidFill>
                  <a:srgbClr val="000000"/>
                </a:solidFill>
                <a:latin typeface="Courier New" panose="02070309020205020404" pitchFamily="49" charset="0"/>
                <a:cs typeface="Courier New" panose="02070309020205020404" pitchFamily="49" charset="0"/>
              </a:rPr>
              <a:t>Xshell</a:t>
            </a:r>
            <a:r>
              <a:rPr lang="zh-CN" altLang="en-US" sz="2000" b="1" dirty="0">
                <a:latin typeface="微软雅黑" panose="020B0503020204020204" pitchFamily="34" charset="-122"/>
                <a:ea typeface="微软雅黑" panose="020B0503020204020204" pitchFamily="34" charset="-122"/>
              </a:rPr>
              <a:t>远程登录</a:t>
            </a:r>
            <a:r>
              <a:rPr lang="en-US" altLang="zh-CN" sz="2000" b="1" dirty="0">
                <a:solidFill>
                  <a:srgbClr val="000000"/>
                </a:solidFill>
                <a:latin typeface="Courier New" panose="02070309020205020404" pitchFamily="49" charset="0"/>
                <a:cs typeface="Courier New" panose="02070309020205020404" pitchFamily="49" charset="0"/>
              </a:rPr>
              <a:t>Login01</a:t>
            </a:r>
            <a:r>
              <a:rPr lang="zh-CN" altLang="en-US" sz="2000" b="1" dirty="0">
                <a:latin typeface="微软雅黑" panose="020B0503020204020204" pitchFamily="34" charset="-122"/>
                <a:ea typeface="微软雅黑" panose="020B0503020204020204" pitchFamily="34" charset="-122"/>
              </a:rPr>
              <a:t>主机</a:t>
            </a:r>
            <a:endParaRPr lang="en-US" altLang="zh-CN"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打开</a:t>
            </a:r>
            <a:r>
              <a:rPr lang="en-US" altLang="zh-CN" dirty="0" err="1">
                <a:solidFill>
                  <a:srgbClr val="000000"/>
                </a:solidFill>
                <a:latin typeface="Courier New" panose="02070309020205020404" pitchFamily="49" charset="0"/>
                <a:cs typeface="Courier New" panose="02070309020205020404" pitchFamily="49" charset="0"/>
              </a:rPr>
              <a:t>Xshell</a:t>
            </a:r>
            <a:r>
              <a:rPr lang="zh-CN" altLang="en-US" dirty="0">
                <a:latin typeface="微软雅黑" panose="020B0503020204020204" pitchFamily="34" charset="-122"/>
                <a:ea typeface="微软雅黑" panose="020B0503020204020204" pitchFamily="34" charset="-122"/>
              </a:rPr>
              <a:t>软件，点击“新建”图标，在随后弹出的“新建会话属性”对话框中输入会话名称和主机</a:t>
            </a:r>
            <a:r>
              <a:rPr lang="en-US" altLang="zh-CN" dirty="0">
                <a:solidFill>
                  <a:srgbClr val="000000"/>
                </a:solidFill>
                <a:latin typeface="Courier New" panose="02070309020205020404" pitchFamily="49" charset="0"/>
                <a:cs typeface="Courier New" panose="02070309020205020404" pitchFamily="49" charset="0"/>
              </a:rPr>
              <a:t>IP</a:t>
            </a:r>
            <a:r>
              <a:rPr lang="zh-CN" altLang="en-US" dirty="0">
                <a:latin typeface="微软雅黑" panose="020B0503020204020204" pitchFamily="34" charset="-122"/>
                <a:ea typeface="微软雅黑" panose="020B0503020204020204" pitchFamily="34" charset="-122"/>
              </a:rPr>
              <a:t>地址，“协议”和“端口号”保持默认值，点击“确定”</a:t>
            </a:r>
            <a:endParaRPr lang="en-US" altLang="zh-CN"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6BFA1F14-8A34-4E93-972B-68B61B72B095}"/>
              </a:ext>
            </a:extLst>
          </p:cNvPr>
          <p:cNvPicPr>
            <a:picLocks noChangeAspect="1"/>
          </p:cNvPicPr>
          <p:nvPr/>
        </p:nvPicPr>
        <p:blipFill>
          <a:blip r:embed="rId3"/>
          <a:stretch>
            <a:fillRect/>
          </a:stretch>
        </p:blipFill>
        <p:spPr>
          <a:xfrm>
            <a:off x="812455" y="1928035"/>
            <a:ext cx="9166432" cy="4888763"/>
          </a:xfrm>
          <a:prstGeom prst="rect">
            <a:avLst/>
          </a:prstGeom>
        </p:spPr>
      </p:pic>
      <p:sp>
        <p:nvSpPr>
          <p:cNvPr id="19" name="AutoShape 10">
            <a:extLst>
              <a:ext uri="{FF2B5EF4-FFF2-40B4-BE49-F238E27FC236}">
                <a16:creationId xmlns:a16="http://schemas.microsoft.com/office/drawing/2014/main" id="{FF35D85A-C56E-4048-802D-9E9FE29E73AA}"/>
              </a:ext>
            </a:extLst>
          </p:cNvPr>
          <p:cNvSpPr>
            <a:spLocks noChangeArrowheads="1"/>
          </p:cNvSpPr>
          <p:nvPr/>
        </p:nvSpPr>
        <p:spPr bwMode="auto">
          <a:xfrm>
            <a:off x="959112" y="1805371"/>
            <a:ext cx="730003" cy="345333"/>
          </a:xfrm>
          <a:prstGeom prst="wedgeRoundRectCallout">
            <a:avLst>
              <a:gd name="adj1" fmla="val -39356"/>
              <a:gd name="adj2" fmla="val 93773"/>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r>
              <a:rPr lang="zh-CN" altLang="en-US" b="1"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新建</a:t>
            </a:r>
          </a:p>
        </p:txBody>
      </p:sp>
      <p:sp>
        <p:nvSpPr>
          <p:cNvPr id="20" name="AutoShape 10">
            <a:extLst>
              <a:ext uri="{FF2B5EF4-FFF2-40B4-BE49-F238E27FC236}">
                <a16:creationId xmlns:a16="http://schemas.microsoft.com/office/drawing/2014/main" id="{7C503278-0363-45D4-A584-4F1D7D5F3D0B}"/>
              </a:ext>
            </a:extLst>
          </p:cNvPr>
          <p:cNvSpPr>
            <a:spLocks noChangeArrowheads="1"/>
          </p:cNvSpPr>
          <p:nvPr/>
        </p:nvSpPr>
        <p:spPr bwMode="auto">
          <a:xfrm>
            <a:off x="6128593" y="2421597"/>
            <a:ext cx="1186607" cy="345333"/>
          </a:xfrm>
          <a:prstGeom prst="wedgeRoundRectCallout">
            <a:avLst>
              <a:gd name="adj1" fmla="val -39356"/>
              <a:gd name="adj2" fmla="val 93773"/>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r>
              <a:rPr lang="zh-CN" altLang="en-US" b="1"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会话名称</a:t>
            </a:r>
          </a:p>
        </p:txBody>
      </p:sp>
      <p:sp>
        <p:nvSpPr>
          <p:cNvPr id="21" name="AutoShape 10">
            <a:extLst>
              <a:ext uri="{FF2B5EF4-FFF2-40B4-BE49-F238E27FC236}">
                <a16:creationId xmlns:a16="http://schemas.microsoft.com/office/drawing/2014/main" id="{2D08A91A-524D-4663-8DD4-47495D8788A9}"/>
              </a:ext>
            </a:extLst>
          </p:cNvPr>
          <p:cNvSpPr>
            <a:spLocks noChangeArrowheads="1"/>
          </p:cNvSpPr>
          <p:nvPr/>
        </p:nvSpPr>
        <p:spPr bwMode="auto">
          <a:xfrm>
            <a:off x="6096000" y="2915159"/>
            <a:ext cx="3564835" cy="345333"/>
          </a:xfrm>
          <a:prstGeom prst="wedgeRoundRectCallout">
            <a:avLst>
              <a:gd name="adj1" fmla="val -39356"/>
              <a:gd name="adj2" fmla="val 93773"/>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r>
              <a:rPr lang="zh-CN" altLang="en-US" b="1"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主机</a:t>
            </a:r>
            <a:r>
              <a:rPr lang="en-US" altLang="zh-CN" b="1" dirty="0">
                <a:solidFill>
                  <a:srgbClr val="000000"/>
                </a:solidFill>
                <a:latin typeface="Courier New" panose="02070309020205020404" pitchFamily="49" charset="0"/>
                <a:cs typeface="Courier New" panose="02070309020205020404" pitchFamily="49" charset="0"/>
              </a:rPr>
              <a:t>IP</a:t>
            </a:r>
            <a:r>
              <a:rPr lang="zh-CN" altLang="en-US" b="1"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地址：</a:t>
            </a:r>
            <a:r>
              <a:rPr lang="en-US" altLang="zh-CN" b="1" dirty="0">
                <a:solidFill>
                  <a:srgbClr val="FF0000"/>
                </a:solidFill>
                <a:latin typeface="Courier New" panose="02070309020205020404" pitchFamily="49" charset="0"/>
                <a:cs typeface="Courier New" panose="02070309020205020404" pitchFamily="49" charset="0"/>
              </a:rPr>
              <a:t>59.78.189.145</a:t>
            </a:r>
            <a:endParaRPr lang="zh-CN" altLang="en-US" b="1" dirty="0">
              <a:solidFill>
                <a:srgbClr val="FF0000"/>
              </a:solidFill>
              <a:latin typeface="Courier New" panose="02070309020205020404" pitchFamily="49" charset="0"/>
              <a:cs typeface="Courier New" panose="02070309020205020404" pitchFamily="49" charset="0"/>
            </a:endParaRPr>
          </a:p>
        </p:txBody>
      </p:sp>
      <p:sp>
        <p:nvSpPr>
          <p:cNvPr id="22" name="文本框 21">
            <a:extLst>
              <a:ext uri="{FF2B5EF4-FFF2-40B4-BE49-F238E27FC236}">
                <a16:creationId xmlns:a16="http://schemas.microsoft.com/office/drawing/2014/main" id="{6638E099-B309-4CA0-B4C6-62C27DA75EEF}"/>
              </a:ext>
            </a:extLst>
          </p:cNvPr>
          <p:cNvSpPr txBox="1"/>
          <p:nvPr/>
        </p:nvSpPr>
        <p:spPr>
          <a:xfrm>
            <a:off x="4606737" y="325146"/>
            <a:ext cx="2715808" cy="461665"/>
          </a:xfrm>
          <a:prstGeom prst="rect">
            <a:avLst/>
          </a:prstGeom>
          <a:noFill/>
        </p:spPr>
        <p:txBody>
          <a:bodyPr wrap="none" rtlCol="0">
            <a:spAutoFit/>
          </a:bodyPr>
          <a:lstStyle/>
          <a:p>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登录</a:t>
            </a:r>
            <a:r>
              <a:rPr lang="en-US" altLang="zh-CN"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传输工具</a:t>
            </a:r>
          </a:p>
        </p:txBody>
      </p:sp>
      <p:sp>
        <p:nvSpPr>
          <p:cNvPr id="3" name="矩形 2">
            <a:extLst>
              <a:ext uri="{FF2B5EF4-FFF2-40B4-BE49-F238E27FC236}">
                <a16:creationId xmlns:a16="http://schemas.microsoft.com/office/drawing/2014/main" id="{3A93A7E8-69F2-4BCE-9F71-694A0974C72F}"/>
              </a:ext>
            </a:extLst>
          </p:cNvPr>
          <p:cNvSpPr/>
          <p:nvPr/>
        </p:nvSpPr>
        <p:spPr>
          <a:xfrm>
            <a:off x="5291091" y="3515557"/>
            <a:ext cx="443884" cy="1953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11730</a:t>
            </a:r>
            <a:endParaRPr lang="zh-CN" altLang="en-US" sz="600" dirty="0">
              <a:solidFill>
                <a:schemeClr val="tx1"/>
              </a:solidFill>
            </a:endParaRPr>
          </a:p>
        </p:txBody>
      </p:sp>
    </p:spTree>
    <p:extLst>
      <p:ext uri="{BB962C8B-B14F-4D97-AF65-F5344CB8AC3E}">
        <p14:creationId xmlns:p14="http://schemas.microsoft.com/office/powerpoint/2010/main" val="395152609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sp>
        <p:nvSpPr>
          <p:cNvPr id="17" name="文本框 16">
            <a:extLst>
              <a:ext uri="{FF2B5EF4-FFF2-40B4-BE49-F238E27FC236}">
                <a16:creationId xmlns:a16="http://schemas.microsoft.com/office/drawing/2014/main" id="{E5DE3E7E-41BC-4926-B622-3067764152EE}"/>
              </a:ext>
            </a:extLst>
          </p:cNvPr>
          <p:cNvSpPr txBox="1"/>
          <p:nvPr/>
        </p:nvSpPr>
        <p:spPr>
          <a:xfrm>
            <a:off x="708697" y="948036"/>
            <a:ext cx="9807440" cy="954107"/>
          </a:xfrm>
          <a:prstGeom prst="rect">
            <a:avLst/>
          </a:prstGeom>
          <a:noFill/>
          <a:ln w="9525">
            <a:noFill/>
          </a:ln>
        </p:spPr>
        <p:txBody>
          <a:bodyPr wrap="square">
            <a:spAutoFit/>
          </a:bodyPr>
          <a:lstStyle/>
          <a:p>
            <a:r>
              <a:rPr lang="zh-CN" altLang="en-US" sz="2000" b="1" dirty="0">
                <a:latin typeface="微软雅黑" panose="020B0503020204020204" pitchFamily="34" charset="-122"/>
                <a:ea typeface="微软雅黑" panose="020B0503020204020204" pitchFamily="34" charset="-122"/>
              </a:rPr>
              <a:t>示例：</a:t>
            </a:r>
            <a:r>
              <a:rPr lang="en-US" altLang="zh-CN" sz="2000" b="1" dirty="0" err="1">
                <a:solidFill>
                  <a:srgbClr val="000000"/>
                </a:solidFill>
                <a:latin typeface="Courier New" panose="02070309020205020404" pitchFamily="49" charset="0"/>
                <a:cs typeface="Courier New" panose="02070309020205020404" pitchFamily="49" charset="0"/>
              </a:rPr>
              <a:t>Xshell</a:t>
            </a:r>
            <a:r>
              <a:rPr lang="zh-CN" altLang="en-US" sz="2000" b="1" dirty="0">
                <a:latin typeface="微软雅黑" panose="020B0503020204020204" pitchFamily="34" charset="-122"/>
                <a:ea typeface="微软雅黑" panose="020B0503020204020204" pitchFamily="34" charset="-122"/>
              </a:rPr>
              <a:t>远程登录</a:t>
            </a:r>
            <a:r>
              <a:rPr lang="en-US" altLang="zh-CN" sz="2000" b="1" dirty="0">
                <a:solidFill>
                  <a:srgbClr val="000000"/>
                </a:solidFill>
                <a:latin typeface="Courier New" panose="02070309020205020404" pitchFamily="49" charset="0"/>
                <a:cs typeface="Courier New" panose="02070309020205020404" pitchFamily="49" charset="0"/>
              </a:rPr>
              <a:t>Login01</a:t>
            </a:r>
            <a:r>
              <a:rPr lang="zh-CN" altLang="en-US" sz="2000" b="1" dirty="0">
                <a:latin typeface="微软雅黑" panose="020B0503020204020204" pitchFamily="34" charset="-122"/>
                <a:ea typeface="微软雅黑" panose="020B0503020204020204" pitchFamily="34" charset="-122"/>
              </a:rPr>
              <a:t>主机</a:t>
            </a:r>
            <a:endParaRPr lang="en-US" altLang="zh-CN"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点击“打开”图标，在随后弹出的“会话”对话框中找到刚才新建的会话，点击“连接”，在随后弹出的对话框中分别输入用户名和密码，点击“确定”</a:t>
            </a:r>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6E0412-C732-49CB-8FBE-DEAFED07B5E3}"/>
              </a:ext>
            </a:extLst>
          </p:cNvPr>
          <p:cNvPicPr>
            <a:picLocks noChangeAspect="1"/>
          </p:cNvPicPr>
          <p:nvPr/>
        </p:nvPicPr>
        <p:blipFill>
          <a:blip r:embed="rId3"/>
          <a:stretch>
            <a:fillRect/>
          </a:stretch>
        </p:blipFill>
        <p:spPr>
          <a:xfrm>
            <a:off x="795373" y="1902143"/>
            <a:ext cx="9117253" cy="4869214"/>
          </a:xfrm>
          <a:prstGeom prst="rect">
            <a:avLst/>
          </a:prstGeom>
        </p:spPr>
      </p:pic>
      <p:sp>
        <p:nvSpPr>
          <p:cNvPr id="22" name="AutoShape 10">
            <a:extLst>
              <a:ext uri="{FF2B5EF4-FFF2-40B4-BE49-F238E27FC236}">
                <a16:creationId xmlns:a16="http://schemas.microsoft.com/office/drawing/2014/main" id="{7337293E-DD55-49B8-AAF8-DA61A3F54553}"/>
              </a:ext>
            </a:extLst>
          </p:cNvPr>
          <p:cNvSpPr>
            <a:spLocks noChangeArrowheads="1"/>
          </p:cNvSpPr>
          <p:nvPr/>
        </p:nvSpPr>
        <p:spPr bwMode="auto">
          <a:xfrm>
            <a:off x="1107029" y="1806094"/>
            <a:ext cx="730003" cy="345333"/>
          </a:xfrm>
          <a:prstGeom prst="wedgeRoundRectCallout">
            <a:avLst>
              <a:gd name="adj1" fmla="val -39356"/>
              <a:gd name="adj2" fmla="val 93773"/>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r>
              <a:rPr lang="zh-CN" altLang="en-US" b="1"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打开</a:t>
            </a:r>
          </a:p>
        </p:txBody>
      </p:sp>
      <p:sp>
        <p:nvSpPr>
          <p:cNvPr id="24" name="AutoShape 10">
            <a:extLst>
              <a:ext uri="{FF2B5EF4-FFF2-40B4-BE49-F238E27FC236}">
                <a16:creationId xmlns:a16="http://schemas.microsoft.com/office/drawing/2014/main" id="{162C1365-900E-4C00-BE70-0B1ED46726BB}"/>
              </a:ext>
            </a:extLst>
          </p:cNvPr>
          <p:cNvSpPr>
            <a:spLocks noChangeArrowheads="1"/>
          </p:cNvSpPr>
          <p:nvPr/>
        </p:nvSpPr>
        <p:spPr bwMode="auto">
          <a:xfrm>
            <a:off x="6852121" y="4213927"/>
            <a:ext cx="1186607" cy="345333"/>
          </a:xfrm>
          <a:prstGeom prst="wedgeRoundRectCallout">
            <a:avLst>
              <a:gd name="adj1" fmla="val -39356"/>
              <a:gd name="adj2" fmla="val 93773"/>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r>
              <a:rPr lang="zh-CN" altLang="en-US" b="1"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会话名称</a:t>
            </a:r>
          </a:p>
        </p:txBody>
      </p:sp>
      <p:sp>
        <p:nvSpPr>
          <p:cNvPr id="18" name="文本框 17">
            <a:extLst>
              <a:ext uri="{FF2B5EF4-FFF2-40B4-BE49-F238E27FC236}">
                <a16:creationId xmlns:a16="http://schemas.microsoft.com/office/drawing/2014/main" id="{F9DB9830-E6A6-4954-BABE-234AB83B3C2C}"/>
              </a:ext>
            </a:extLst>
          </p:cNvPr>
          <p:cNvSpPr txBox="1"/>
          <p:nvPr/>
        </p:nvSpPr>
        <p:spPr>
          <a:xfrm>
            <a:off x="4606737" y="325146"/>
            <a:ext cx="2715808" cy="461665"/>
          </a:xfrm>
          <a:prstGeom prst="rect">
            <a:avLst/>
          </a:prstGeom>
          <a:noFill/>
        </p:spPr>
        <p:txBody>
          <a:bodyPr wrap="none" rtlCol="0">
            <a:spAutoFit/>
          </a:bodyPr>
          <a:lstStyle/>
          <a:p>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登录</a:t>
            </a:r>
            <a:r>
              <a:rPr lang="en-US" altLang="zh-CN"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传输工具</a:t>
            </a:r>
          </a:p>
        </p:txBody>
      </p:sp>
      <p:sp>
        <p:nvSpPr>
          <p:cNvPr id="19" name="矩形 18">
            <a:extLst>
              <a:ext uri="{FF2B5EF4-FFF2-40B4-BE49-F238E27FC236}">
                <a16:creationId xmlns:a16="http://schemas.microsoft.com/office/drawing/2014/main" id="{66A9CD1F-72BC-447B-8054-10ED52849F16}"/>
              </a:ext>
            </a:extLst>
          </p:cNvPr>
          <p:cNvSpPr/>
          <p:nvPr/>
        </p:nvSpPr>
        <p:spPr>
          <a:xfrm>
            <a:off x="5724367" y="4669655"/>
            <a:ext cx="480548" cy="115410"/>
          </a:xfrm>
          <a:prstGeom prst="rect">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a:solidFill>
                  <a:schemeClr val="tx1"/>
                </a:solidFill>
              </a:rPr>
              <a:t>11730</a:t>
            </a:r>
            <a:endParaRPr lang="zh-CN" altLang="en-US" sz="400" dirty="0">
              <a:solidFill>
                <a:schemeClr val="tx1"/>
              </a:solidFill>
            </a:endParaRPr>
          </a:p>
        </p:txBody>
      </p:sp>
    </p:spTree>
    <p:extLst>
      <p:ext uri="{BB962C8B-B14F-4D97-AF65-F5344CB8AC3E}">
        <p14:creationId xmlns:p14="http://schemas.microsoft.com/office/powerpoint/2010/main" val="336648309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sp>
        <p:nvSpPr>
          <p:cNvPr id="17" name="文本框 16">
            <a:extLst>
              <a:ext uri="{FF2B5EF4-FFF2-40B4-BE49-F238E27FC236}">
                <a16:creationId xmlns:a16="http://schemas.microsoft.com/office/drawing/2014/main" id="{E5DE3E7E-41BC-4926-B622-3067764152EE}"/>
              </a:ext>
            </a:extLst>
          </p:cNvPr>
          <p:cNvSpPr txBox="1"/>
          <p:nvPr/>
        </p:nvSpPr>
        <p:spPr>
          <a:xfrm>
            <a:off x="1192279" y="959272"/>
            <a:ext cx="9807440" cy="677108"/>
          </a:xfrm>
          <a:prstGeom prst="rect">
            <a:avLst/>
          </a:prstGeom>
          <a:noFill/>
          <a:ln w="9525">
            <a:noFill/>
          </a:ln>
        </p:spPr>
        <p:txBody>
          <a:bodyPr wrap="square">
            <a:spAutoFit/>
          </a:bodyPr>
          <a:lstStyle/>
          <a:p>
            <a:r>
              <a:rPr lang="zh-CN" altLang="en-US" sz="2000" b="1" dirty="0">
                <a:latin typeface="微软雅黑" panose="020B0503020204020204" pitchFamily="34" charset="-122"/>
                <a:ea typeface="微软雅黑" panose="020B0503020204020204" pitchFamily="34" charset="-122"/>
              </a:rPr>
              <a:t>示例：</a:t>
            </a:r>
            <a:r>
              <a:rPr lang="en-US" altLang="zh-CN" sz="2000" b="1" dirty="0" err="1">
                <a:solidFill>
                  <a:srgbClr val="000000"/>
                </a:solidFill>
                <a:latin typeface="Courier New" panose="02070309020205020404" pitchFamily="49" charset="0"/>
                <a:cs typeface="Courier New" panose="02070309020205020404" pitchFamily="49" charset="0"/>
              </a:rPr>
              <a:t>Xshell</a:t>
            </a:r>
            <a:r>
              <a:rPr lang="zh-CN" altLang="en-US" sz="2000" b="1" dirty="0">
                <a:latin typeface="微软雅黑" panose="020B0503020204020204" pitchFamily="34" charset="-122"/>
                <a:ea typeface="微软雅黑" panose="020B0503020204020204" pitchFamily="34" charset="-122"/>
              </a:rPr>
              <a:t>远程登录</a:t>
            </a:r>
            <a:r>
              <a:rPr lang="en-US" altLang="zh-CN" sz="2000" b="1" dirty="0">
                <a:solidFill>
                  <a:srgbClr val="000000"/>
                </a:solidFill>
                <a:latin typeface="Courier New" panose="02070309020205020404" pitchFamily="49" charset="0"/>
                <a:cs typeface="Courier New" panose="02070309020205020404" pitchFamily="49" charset="0"/>
              </a:rPr>
              <a:t>Login01</a:t>
            </a:r>
            <a:r>
              <a:rPr lang="zh-CN" altLang="en-US" sz="2000" b="1" dirty="0">
                <a:latin typeface="微软雅黑" panose="020B0503020204020204" pitchFamily="34" charset="-122"/>
                <a:ea typeface="微软雅黑" panose="020B0503020204020204" pitchFamily="34" charset="-122"/>
              </a:rPr>
              <a:t>主机</a:t>
            </a:r>
            <a:endParaRPr lang="en-US" altLang="zh-CN"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成功登陆</a:t>
            </a:r>
            <a:r>
              <a:rPr lang="en-US" altLang="zh-CN" dirty="0">
                <a:solidFill>
                  <a:srgbClr val="000000"/>
                </a:solidFill>
                <a:latin typeface="Courier New" panose="02070309020205020404" pitchFamily="49" charset="0"/>
                <a:cs typeface="Courier New" panose="02070309020205020404" pitchFamily="49" charset="0"/>
              </a:rPr>
              <a:t>Login01</a:t>
            </a:r>
            <a:r>
              <a:rPr lang="zh-CN" altLang="en-US" dirty="0">
                <a:latin typeface="微软雅黑" panose="020B0503020204020204" pitchFamily="34" charset="-122"/>
                <a:ea typeface="微软雅黑" panose="020B0503020204020204" pitchFamily="34" charset="-122"/>
              </a:rPr>
              <a:t>主机</a:t>
            </a:r>
            <a:endParaRPr lang="en-US" altLang="zh-CN"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CE2BD07-D663-4827-B4B2-DE19925396F8}"/>
              </a:ext>
            </a:extLst>
          </p:cNvPr>
          <p:cNvPicPr>
            <a:picLocks noChangeAspect="1"/>
          </p:cNvPicPr>
          <p:nvPr/>
        </p:nvPicPr>
        <p:blipFill>
          <a:blip r:embed="rId3"/>
          <a:stretch>
            <a:fillRect/>
          </a:stretch>
        </p:blipFill>
        <p:spPr>
          <a:xfrm>
            <a:off x="1252330" y="1691420"/>
            <a:ext cx="9077689" cy="4841434"/>
          </a:xfrm>
          <a:prstGeom prst="rect">
            <a:avLst/>
          </a:prstGeom>
        </p:spPr>
      </p:pic>
      <p:sp>
        <p:nvSpPr>
          <p:cNvPr id="18" name="文本框 17">
            <a:extLst>
              <a:ext uri="{FF2B5EF4-FFF2-40B4-BE49-F238E27FC236}">
                <a16:creationId xmlns:a16="http://schemas.microsoft.com/office/drawing/2014/main" id="{3C5D6987-5A67-4FAA-AF07-20B1FBAC1453}"/>
              </a:ext>
            </a:extLst>
          </p:cNvPr>
          <p:cNvSpPr txBox="1"/>
          <p:nvPr/>
        </p:nvSpPr>
        <p:spPr>
          <a:xfrm>
            <a:off x="4606737" y="325146"/>
            <a:ext cx="2715808" cy="461665"/>
          </a:xfrm>
          <a:prstGeom prst="rect">
            <a:avLst/>
          </a:prstGeom>
          <a:noFill/>
        </p:spPr>
        <p:txBody>
          <a:bodyPr wrap="none" rtlCol="0">
            <a:spAutoFit/>
          </a:bodyPr>
          <a:lstStyle/>
          <a:p>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登录</a:t>
            </a:r>
            <a:r>
              <a:rPr lang="en-US" altLang="zh-CN"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传输工具</a:t>
            </a:r>
          </a:p>
        </p:txBody>
      </p:sp>
    </p:spTree>
    <p:extLst>
      <p:ext uri="{BB962C8B-B14F-4D97-AF65-F5344CB8AC3E}">
        <p14:creationId xmlns:p14="http://schemas.microsoft.com/office/powerpoint/2010/main" val="109560824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sp>
        <p:nvSpPr>
          <p:cNvPr id="17" name="文本框 16">
            <a:extLst>
              <a:ext uri="{FF2B5EF4-FFF2-40B4-BE49-F238E27FC236}">
                <a16:creationId xmlns:a16="http://schemas.microsoft.com/office/drawing/2014/main" id="{E5DE3E7E-41BC-4926-B622-3067764152EE}"/>
              </a:ext>
            </a:extLst>
          </p:cNvPr>
          <p:cNvSpPr txBox="1"/>
          <p:nvPr/>
        </p:nvSpPr>
        <p:spPr>
          <a:xfrm>
            <a:off x="1192279" y="959272"/>
            <a:ext cx="9807440" cy="954107"/>
          </a:xfrm>
          <a:prstGeom prst="rect">
            <a:avLst/>
          </a:prstGeom>
          <a:noFill/>
          <a:ln w="9525">
            <a:noFill/>
          </a:ln>
        </p:spPr>
        <p:txBody>
          <a:bodyPr wrap="square">
            <a:spAutoFit/>
          </a:bodyPr>
          <a:lstStyle/>
          <a:p>
            <a:r>
              <a:rPr lang="zh-CN" altLang="en-US" sz="2000" b="1" dirty="0">
                <a:latin typeface="微软雅黑" panose="020B0503020204020204" pitchFamily="34" charset="-122"/>
                <a:ea typeface="微软雅黑" panose="020B0503020204020204" pitchFamily="34" charset="-122"/>
              </a:rPr>
              <a:t>示例：</a:t>
            </a:r>
            <a:r>
              <a:rPr lang="en-US" altLang="zh-CN" sz="2000" b="1" dirty="0" err="1">
                <a:solidFill>
                  <a:srgbClr val="000000"/>
                </a:solidFill>
                <a:latin typeface="Courier New" panose="02070309020205020404" pitchFamily="49" charset="0"/>
                <a:cs typeface="Courier New" panose="02070309020205020404" pitchFamily="49" charset="0"/>
              </a:rPr>
              <a:t>Xftp</a:t>
            </a:r>
            <a:r>
              <a:rPr lang="zh-CN" altLang="en-US" sz="2000" b="1" dirty="0">
                <a:latin typeface="微软雅黑" panose="020B0503020204020204" pitchFamily="34" charset="-122"/>
                <a:ea typeface="微软雅黑" panose="020B0503020204020204" pitchFamily="34" charset="-122"/>
              </a:rPr>
              <a:t>把本地文件传输至远程服务器</a:t>
            </a:r>
            <a:endParaRPr lang="en-US" altLang="zh-CN" sz="2000"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点击“新建文件传输”图标，随后会弹出 一个“文件传输”对话框，左面是本地文件夹，右边是远程服务器家目录，可以通过左右拖拽的方式，在本地和远程服务器之间随意传输文件</a:t>
            </a:r>
            <a:endParaRPr lang="en-US" altLang="zh-CN" sz="2000" b="1"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B599CB81-7CC4-4C9A-82DF-C5DE33FA2433}"/>
              </a:ext>
            </a:extLst>
          </p:cNvPr>
          <p:cNvSpPr txBox="1"/>
          <p:nvPr/>
        </p:nvSpPr>
        <p:spPr>
          <a:xfrm>
            <a:off x="4606737" y="325146"/>
            <a:ext cx="2715808" cy="461665"/>
          </a:xfrm>
          <a:prstGeom prst="rect">
            <a:avLst/>
          </a:prstGeom>
          <a:noFill/>
        </p:spPr>
        <p:txBody>
          <a:bodyPr wrap="none" rtlCol="0">
            <a:spAutoFit/>
          </a:bodyPr>
          <a:lstStyle/>
          <a:p>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登录</a:t>
            </a:r>
            <a:r>
              <a:rPr lang="en-US" altLang="zh-CN"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传输工具</a:t>
            </a:r>
          </a:p>
        </p:txBody>
      </p:sp>
      <p:pic>
        <p:nvPicPr>
          <p:cNvPr id="19" name="图片 18">
            <a:extLst>
              <a:ext uri="{FF2B5EF4-FFF2-40B4-BE49-F238E27FC236}">
                <a16:creationId xmlns:a16="http://schemas.microsoft.com/office/drawing/2014/main" id="{52FAC0B9-B31A-437A-ACF9-4F138724D60D}"/>
              </a:ext>
            </a:extLst>
          </p:cNvPr>
          <p:cNvPicPr>
            <a:picLocks noChangeAspect="1"/>
          </p:cNvPicPr>
          <p:nvPr/>
        </p:nvPicPr>
        <p:blipFill>
          <a:blip r:embed="rId3"/>
          <a:stretch>
            <a:fillRect/>
          </a:stretch>
        </p:blipFill>
        <p:spPr>
          <a:xfrm>
            <a:off x="1215596" y="1974935"/>
            <a:ext cx="9687339" cy="5173678"/>
          </a:xfrm>
          <a:prstGeom prst="rect">
            <a:avLst/>
          </a:prstGeom>
        </p:spPr>
      </p:pic>
      <p:sp>
        <p:nvSpPr>
          <p:cNvPr id="20" name="AutoShape 10">
            <a:extLst>
              <a:ext uri="{FF2B5EF4-FFF2-40B4-BE49-F238E27FC236}">
                <a16:creationId xmlns:a16="http://schemas.microsoft.com/office/drawing/2014/main" id="{518A7DC2-5E18-4251-AF6B-8E4C7685B7BF}"/>
              </a:ext>
            </a:extLst>
          </p:cNvPr>
          <p:cNvSpPr>
            <a:spLocks noChangeArrowheads="1"/>
          </p:cNvSpPr>
          <p:nvPr/>
        </p:nvSpPr>
        <p:spPr bwMode="auto">
          <a:xfrm>
            <a:off x="3688188" y="1865117"/>
            <a:ext cx="1625062" cy="400110"/>
          </a:xfrm>
          <a:prstGeom prst="wedgeRoundRectCallout">
            <a:avLst>
              <a:gd name="adj1" fmla="val -39356"/>
              <a:gd name="adj2" fmla="val 93773"/>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r>
              <a:rPr lang="zh-CN" altLang="en-US" b="1"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新建文件传输</a:t>
            </a:r>
          </a:p>
        </p:txBody>
      </p:sp>
      <p:sp>
        <p:nvSpPr>
          <p:cNvPr id="21" name="AutoShape 10">
            <a:extLst>
              <a:ext uri="{FF2B5EF4-FFF2-40B4-BE49-F238E27FC236}">
                <a16:creationId xmlns:a16="http://schemas.microsoft.com/office/drawing/2014/main" id="{BE26E62C-A1A9-4369-9606-5E05CCF1D39E}"/>
              </a:ext>
            </a:extLst>
          </p:cNvPr>
          <p:cNvSpPr>
            <a:spLocks noChangeArrowheads="1"/>
          </p:cNvSpPr>
          <p:nvPr/>
        </p:nvSpPr>
        <p:spPr bwMode="auto">
          <a:xfrm>
            <a:off x="6810147" y="4561774"/>
            <a:ext cx="2106236" cy="288522"/>
          </a:xfrm>
          <a:prstGeom prst="wedgeRoundRectCallout">
            <a:avLst>
              <a:gd name="adj1" fmla="val -39356"/>
              <a:gd name="adj2" fmla="val 93773"/>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r>
              <a:rPr lang="zh-CN" altLang="en-US"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远程服务器家目录</a:t>
            </a:r>
          </a:p>
        </p:txBody>
      </p:sp>
      <p:sp>
        <p:nvSpPr>
          <p:cNvPr id="22" name="AutoShape 10">
            <a:extLst>
              <a:ext uri="{FF2B5EF4-FFF2-40B4-BE49-F238E27FC236}">
                <a16:creationId xmlns:a16="http://schemas.microsoft.com/office/drawing/2014/main" id="{5FCAA039-119A-4073-B44F-604EF73A0386}"/>
              </a:ext>
            </a:extLst>
          </p:cNvPr>
          <p:cNvSpPr>
            <a:spLocks noChangeArrowheads="1"/>
          </p:cNvSpPr>
          <p:nvPr/>
        </p:nvSpPr>
        <p:spPr bwMode="auto">
          <a:xfrm>
            <a:off x="3865467" y="4592774"/>
            <a:ext cx="1482539" cy="288522"/>
          </a:xfrm>
          <a:prstGeom prst="wedgeRoundRectCallout">
            <a:avLst>
              <a:gd name="adj1" fmla="val -39356"/>
              <a:gd name="adj2" fmla="val 93773"/>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r>
              <a:rPr lang="zh-CN" altLang="en-US"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本地文件夹</a:t>
            </a:r>
          </a:p>
        </p:txBody>
      </p:sp>
    </p:spTree>
    <p:extLst>
      <p:ext uri="{BB962C8B-B14F-4D97-AF65-F5344CB8AC3E}">
        <p14:creationId xmlns:p14="http://schemas.microsoft.com/office/powerpoint/2010/main" val="360701298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grpSp>
      </p:grpSp>
      <p:sp>
        <p:nvSpPr>
          <p:cNvPr id="17" name="文本框 16">
            <a:extLst>
              <a:ext uri="{FF2B5EF4-FFF2-40B4-BE49-F238E27FC236}">
                <a16:creationId xmlns:a16="http://schemas.microsoft.com/office/drawing/2014/main" id="{E5DE3E7E-41BC-4926-B622-3067764152EE}"/>
              </a:ext>
            </a:extLst>
          </p:cNvPr>
          <p:cNvSpPr txBox="1"/>
          <p:nvPr/>
        </p:nvSpPr>
        <p:spPr>
          <a:xfrm>
            <a:off x="1192279" y="959272"/>
            <a:ext cx="9807440" cy="1200329"/>
          </a:xfrm>
          <a:prstGeom prst="rect">
            <a:avLst/>
          </a:prstGeom>
          <a:noFill/>
          <a:ln w="9525">
            <a:noFill/>
          </a:ln>
        </p:spPr>
        <p:txBody>
          <a:bodyPr wrap="square">
            <a:spAutoFit/>
          </a:bodyPr>
          <a:lstStyle/>
          <a:p>
            <a:pPr marL="0" lvl="1">
              <a:lnSpc>
                <a:spcPct val="90000"/>
              </a:lnSpc>
              <a:spcBef>
                <a:spcPts val="1000"/>
              </a:spcBef>
            </a:pPr>
            <a:r>
              <a:rPr lang="en-US" altLang="zh-CN" sz="2000" b="1" dirty="0">
                <a:solidFill>
                  <a:srgbClr val="000000"/>
                </a:solidFill>
                <a:latin typeface="Courier New" panose="02070309020205020404" pitchFamily="49" charset="0"/>
                <a:cs typeface="Courier New" panose="02070309020205020404" pitchFamily="49" charset="0"/>
              </a:rPr>
              <a:t>$HOME/.</a:t>
            </a:r>
            <a:r>
              <a:rPr lang="en-US" altLang="zh-CN" sz="2000" b="1" dirty="0" err="1">
                <a:solidFill>
                  <a:srgbClr val="000000"/>
                </a:solidFill>
                <a:latin typeface="Courier New" panose="02070309020205020404" pitchFamily="49" charset="0"/>
                <a:cs typeface="Courier New" panose="02070309020205020404" pitchFamily="49" charset="0"/>
              </a:rPr>
              <a:t>bashrc</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：每个用户都有一个</a:t>
            </a:r>
            <a:r>
              <a:rPr lang="en-US" altLang="zh-CN" sz="2000" dirty="0">
                <a:solidFill>
                  <a:srgbClr val="000000"/>
                </a:solidFill>
                <a:latin typeface="Courier New" panose="02070309020205020404" pitchFamily="49" charset="0"/>
                <a:cs typeface="Courier New" panose="02070309020205020404" pitchFamily="49" charset="0"/>
              </a:rPr>
              <a:t>~/.</a:t>
            </a:r>
            <a:r>
              <a:rPr lang="en-US" altLang="zh-CN" sz="2000" dirty="0" err="1">
                <a:solidFill>
                  <a:srgbClr val="000000"/>
                </a:solidFill>
                <a:latin typeface="Courier New" panose="02070309020205020404" pitchFamily="49" charset="0"/>
                <a:cs typeface="Courier New" panose="02070309020205020404" pitchFamily="49" charset="0"/>
              </a:rPr>
              <a:t>bashrc</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文件</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该文件</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是一个隐藏文件，包含</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专用于</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该用户的</a:t>
            </a:r>
            <a:r>
              <a:rPr lang="zh-CN" altLang="zh-CN" sz="2000" dirty="0">
                <a:solidFill>
                  <a:srgbClr val="000000"/>
                </a:solidFill>
                <a:latin typeface="Courier New" panose="02070309020205020404" pitchFamily="49" charset="0"/>
                <a:cs typeface="Courier New" panose="02070309020205020404" pitchFamily="49" charset="0"/>
              </a:rPr>
              <a:t>bash</a:t>
            </a:r>
            <a:r>
              <a:rPr lang="en-US" altLang="zh-CN" sz="2000" dirty="0">
                <a:solidFill>
                  <a:srgbClr val="000000"/>
                </a:solidFill>
                <a:latin typeface="Courier New" panose="02070309020205020404" pitchFamily="49" charset="0"/>
                <a:cs typeface="Courier New" panose="02070309020205020404" pitchFamily="49" charset="0"/>
              </a:rPr>
              <a:t> shell</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信息，相当于</a:t>
            </a:r>
            <a:r>
              <a:rPr lang="en-US" altLang="zh-CN" sz="2000" dirty="0">
                <a:solidFill>
                  <a:srgbClr val="000000"/>
                </a:solidFill>
                <a:latin typeface="Courier New" panose="02070309020205020404" pitchFamily="49" charset="0"/>
                <a:cs typeface="Courier New" panose="02070309020205020404" pitchFamily="49" charset="0"/>
              </a:rPr>
              <a:t>shell</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的配置文件，保存个人的一些个性化设置，如命令别名、路径等</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当登录以及每次打开新的</a:t>
            </a:r>
            <a:r>
              <a:rPr lang="en-US" altLang="zh-CN" sz="2000" dirty="0">
                <a:solidFill>
                  <a:srgbClr val="000000"/>
                </a:solidFill>
                <a:latin typeface="Courier New" panose="02070309020205020404" pitchFamily="49" charset="0"/>
                <a:cs typeface="Courier New" panose="02070309020205020404" pitchFamily="49" charset="0"/>
              </a:rPr>
              <a:t>shell</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时，该文件</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会</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被读取</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不需要重启就可以生效。</a:t>
            </a:r>
          </a:p>
        </p:txBody>
      </p:sp>
      <p:sp>
        <p:nvSpPr>
          <p:cNvPr id="18" name="文本框 17">
            <a:extLst>
              <a:ext uri="{FF2B5EF4-FFF2-40B4-BE49-F238E27FC236}">
                <a16:creationId xmlns:a16="http://schemas.microsoft.com/office/drawing/2014/main" id="{B599CB81-7CC4-4C9A-82DF-C5DE33FA2433}"/>
              </a:ext>
            </a:extLst>
          </p:cNvPr>
          <p:cNvSpPr txBox="1"/>
          <p:nvPr/>
        </p:nvSpPr>
        <p:spPr>
          <a:xfrm>
            <a:off x="4739257" y="325146"/>
            <a:ext cx="2492990" cy="461665"/>
          </a:xfrm>
          <a:prstGeom prst="rect">
            <a:avLst/>
          </a:prstGeom>
          <a:noFill/>
        </p:spPr>
        <p:txBody>
          <a:bodyPr wrap="none" rtlCol="0">
            <a:spAutoFit/>
          </a:bodyPr>
          <a:lstStyle/>
          <a:p>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环境变量设置</a:t>
            </a:r>
          </a:p>
        </p:txBody>
      </p:sp>
      <p:sp>
        <p:nvSpPr>
          <p:cNvPr id="19" name="AutoShape 17">
            <a:extLst>
              <a:ext uri="{FF2B5EF4-FFF2-40B4-BE49-F238E27FC236}">
                <a16:creationId xmlns:a16="http://schemas.microsoft.com/office/drawing/2014/main" id="{D028E35B-9952-475F-B7B6-38FF4C44770A}"/>
              </a:ext>
            </a:extLst>
          </p:cNvPr>
          <p:cNvSpPr>
            <a:spLocks noChangeArrowheads="1"/>
          </p:cNvSpPr>
          <p:nvPr/>
        </p:nvSpPr>
        <p:spPr bwMode="auto">
          <a:xfrm>
            <a:off x="1395524" y="2332062"/>
            <a:ext cx="9180456" cy="3913453"/>
          </a:xfrm>
          <a:prstGeom prst="roundRect">
            <a:avLst>
              <a:gd name="adj" fmla="val 1213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[gwy@login01 ~]$ cat .</a:t>
            </a:r>
            <a:r>
              <a:rPr lang="en-US" altLang="zh-CN" sz="1400" dirty="0" err="1">
                <a:latin typeface="Courier New" panose="02070309020205020404" pitchFamily="49" charset="0"/>
                <a:ea typeface="微软雅黑" panose="020B0503020204020204" charset="-122"/>
                <a:cs typeface="Courier New" panose="02070309020205020404" pitchFamily="49" charset="0"/>
              </a:rPr>
              <a:t>bashrc</a:t>
            </a:r>
            <a:r>
              <a:rPr lang="en-US" altLang="zh-CN" sz="1400" dirty="0">
                <a:latin typeface="Courier New" panose="02070309020205020404" pitchFamily="49" charset="0"/>
                <a:ea typeface="微软雅黑" panose="020B0503020204020204" charset="-122"/>
                <a:cs typeface="Courier New" panose="02070309020205020404" pitchFamily="49" charset="0"/>
              </a:rPr>
              <a:t> </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 .</a:t>
            </a:r>
            <a:r>
              <a:rPr lang="en-US" altLang="zh-CN" sz="1400" dirty="0" err="1">
                <a:latin typeface="Courier New" panose="02070309020205020404" pitchFamily="49" charset="0"/>
                <a:ea typeface="微软雅黑" panose="020B0503020204020204" charset="-122"/>
                <a:cs typeface="Courier New" panose="02070309020205020404" pitchFamily="49" charset="0"/>
              </a:rPr>
              <a:t>bashrc</a:t>
            </a:r>
            <a:endParaRPr lang="en-US" altLang="zh-CN" sz="1400" dirty="0">
              <a:latin typeface="Courier New" panose="02070309020205020404" pitchFamily="49" charset="0"/>
              <a:ea typeface="微软雅黑" panose="020B0503020204020204" charset="-122"/>
              <a:cs typeface="Courier New" panose="02070309020205020404" pitchFamily="49" charset="0"/>
            </a:endParaRP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 Source global definitions</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if [ -f /</a:t>
            </a:r>
            <a:r>
              <a:rPr lang="en-US" altLang="zh-CN" sz="1400" dirty="0" err="1">
                <a:latin typeface="Courier New" panose="02070309020205020404" pitchFamily="49" charset="0"/>
                <a:ea typeface="微软雅黑" panose="020B0503020204020204" charset="-122"/>
                <a:cs typeface="Courier New" panose="02070309020205020404" pitchFamily="49" charset="0"/>
              </a:rPr>
              <a:t>etc</a:t>
            </a:r>
            <a:r>
              <a:rPr lang="en-US" altLang="zh-CN" sz="1400" dirty="0">
                <a:latin typeface="Courier New" panose="02070309020205020404" pitchFamily="49" charset="0"/>
                <a:ea typeface="微软雅黑" panose="020B0503020204020204" charset="-122"/>
                <a:cs typeface="Courier New" panose="02070309020205020404" pitchFamily="49" charset="0"/>
              </a:rPr>
              <a:t>/</a:t>
            </a:r>
            <a:r>
              <a:rPr lang="en-US" altLang="zh-CN" sz="1400" dirty="0" err="1">
                <a:latin typeface="Courier New" panose="02070309020205020404" pitchFamily="49" charset="0"/>
                <a:ea typeface="微软雅黑" panose="020B0503020204020204" charset="-122"/>
                <a:cs typeface="Courier New" panose="02070309020205020404" pitchFamily="49" charset="0"/>
              </a:rPr>
              <a:t>bashrc</a:t>
            </a:r>
            <a:r>
              <a:rPr lang="en-US" altLang="zh-CN" sz="1400" dirty="0">
                <a:latin typeface="Courier New" panose="02070309020205020404" pitchFamily="49" charset="0"/>
                <a:ea typeface="微软雅黑" panose="020B0503020204020204" charset="-122"/>
                <a:cs typeface="Courier New" panose="02070309020205020404" pitchFamily="49" charset="0"/>
              </a:rPr>
              <a:t> ]; then</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	. /</a:t>
            </a:r>
            <a:r>
              <a:rPr lang="en-US" altLang="zh-CN" sz="1400" dirty="0" err="1">
                <a:latin typeface="Courier New" panose="02070309020205020404" pitchFamily="49" charset="0"/>
                <a:ea typeface="微软雅黑" panose="020B0503020204020204" charset="-122"/>
                <a:cs typeface="Courier New" panose="02070309020205020404" pitchFamily="49" charset="0"/>
              </a:rPr>
              <a:t>etc</a:t>
            </a:r>
            <a:r>
              <a:rPr lang="en-US" altLang="zh-CN" sz="1400" dirty="0">
                <a:latin typeface="Courier New" panose="02070309020205020404" pitchFamily="49" charset="0"/>
                <a:ea typeface="微软雅黑" panose="020B0503020204020204" charset="-122"/>
                <a:cs typeface="Courier New" panose="02070309020205020404" pitchFamily="49" charset="0"/>
              </a:rPr>
              <a:t>/</a:t>
            </a:r>
            <a:r>
              <a:rPr lang="en-US" altLang="zh-CN" sz="1400" dirty="0" err="1">
                <a:latin typeface="Courier New" panose="02070309020205020404" pitchFamily="49" charset="0"/>
                <a:ea typeface="微软雅黑" panose="020B0503020204020204" charset="-122"/>
                <a:cs typeface="Courier New" panose="02070309020205020404" pitchFamily="49" charset="0"/>
              </a:rPr>
              <a:t>bashrc</a:t>
            </a:r>
            <a:endParaRPr lang="en-US" altLang="zh-CN" sz="1400" dirty="0">
              <a:latin typeface="Courier New" panose="02070309020205020404" pitchFamily="49" charset="0"/>
              <a:ea typeface="微软雅黑" panose="020B0503020204020204" charset="-122"/>
              <a:cs typeface="Courier New" panose="02070309020205020404" pitchFamily="49" charset="0"/>
            </a:endParaRP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fi</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 Uncomment the following line if you don't like </a:t>
            </a:r>
            <a:r>
              <a:rPr lang="en-US" altLang="zh-CN" sz="1400" dirty="0" err="1">
                <a:latin typeface="Courier New" panose="02070309020205020404" pitchFamily="49" charset="0"/>
                <a:ea typeface="微软雅黑" panose="020B0503020204020204" charset="-122"/>
                <a:cs typeface="Courier New" panose="02070309020205020404" pitchFamily="49" charset="0"/>
              </a:rPr>
              <a:t>systemctl's</a:t>
            </a:r>
            <a:r>
              <a:rPr lang="en-US" altLang="zh-CN" sz="1400" dirty="0">
                <a:latin typeface="Courier New" panose="02070309020205020404" pitchFamily="49" charset="0"/>
                <a:ea typeface="微软雅黑" panose="020B0503020204020204" charset="-122"/>
                <a:cs typeface="Courier New" panose="02070309020205020404" pitchFamily="49" charset="0"/>
              </a:rPr>
              <a:t> auto-paging feature:</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 export SYSTEMD_PAGER=</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 User specific aliases and functions</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source /data/compiler/intel2017u5/bin/compilervars.sh intel64</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source /data/compiler/intel2017u5/impi/2017.4.239/bin64/mpivars.sh</a:t>
            </a:r>
          </a:p>
          <a:p>
            <a:pPr marL="342900" indent="-342900">
              <a:lnSpc>
                <a:spcPct val="120000"/>
              </a:lnSpc>
              <a:spcBef>
                <a:spcPct val="20000"/>
              </a:spcBef>
              <a:buClr>
                <a:srgbClr val="006600"/>
              </a:buClr>
              <a:buSzPct val="80000"/>
            </a:pPr>
            <a:r>
              <a:rPr lang="en-US" altLang="zh-CN" sz="1400" dirty="0">
                <a:latin typeface="Courier New" panose="02070309020205020404" pitchFamily="49" charset="0"/>
                <a:ea typeface="微软雅黑" panose="020B0503020204020204" charset="-122"/>
                <a:cs typeface="Courier New" panose="02070309020205020404" pitchFamily="49" charset="0"/>
              </a:rPr>
              <a:t>source /data/compiler/intel2017u5/mkl/bin/mklvars.sh intel64</a:t>
            </a:r>
          </a:p>
        </p:txBody>
      </p:sp>
    </p:spTree>
    <p:extLst>
      <p:ext uri="{BB962C8B-B14F-4D97-AF65-F5344CB8AC3E}">
        <p14:creationId xmlns:p14="http://schemas.microsoft.com/office/powerpoint/2010/main" val="1262716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250"/>
                            </p:stCondLst>
                            <p:childTnLst>
                              <p:par>
                                <p:cTn id="11" presetID="10"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 name="文本框 21">
            <a:extLst>
              <a:ext uri="{FF2B5EF4-FFF2-40B4-BE49-F238E27FC236}">
                <a16:creationId xmlns:a16="http://schemas.microsoft.com/office/drawing/2014/main" id="{C72B3BE2-3620-467E-A0EA-CB9E6AAD1494}"/>
              </a:ext>
            </a:extLst>
          </p:cNvPr>
          <p:cNvSpPr txBox="1"/>
          <p:nvPr/>
        </p:nvSpPr>
        <p:spPr>
          <a:xfrm>
            <a:off x="4620763" y="282393"/>
            <a:ext cx="2877711" cy="461665"/>
          </a:xfrm>
          <a:prstGeom prst="rect">
            <a:avLst/>
          </a:prstGeom>
          <a:noFill/>
        </p:spPr>
        <p:txBody>
          <a:bodyPr wrap="none" rtlCol="0">
            <a:spAutoFit/>
          </a:bodyPr>
          <a:lstStyle/>
          <a:p>
            <a:pPr algn="l"/>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源代码编译安装</a:t>
            </a:r>
          </a:p>
        </p:txBody>
      </p:sp>
      <p:sp>
        <p:nvSpPr>
          <p:cNvPr id="17" name="内容占位符 2">
            <a:extLst>
              <a:ext uri="{FF2B5EF4-FFF2-40B4-BE49-F238E27FC236}">
                <a16:creationId xmlns:a16="http://schemas.microsoft.com/office/drawing/2014/main" id="{5ECFF42C-DE11-4064-BBE3-FC631F032F6E}"/>
              </a:ext>
            </a:extLst>
          </p:cNvPr>
          <p:cNvSpPr txBox="1">
            <a:spLocks/>
          </p:cNvSpPr>
          <p:nvPr/>
        </p:nvSpPr>
        <p:spPr>
          <a:xfrm>
            <a:off x="1396178" y="1399797"/>
            <a:ext cx="8789240" cy="5011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70000"/>
              </a:lnSpc>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解包</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tar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解包、释放出源代码文件</a:t>
            </a:r>
          </a:p>
          <a:p>
            <a:pPr marL="342900" lvl="1" indent="-342900">
              <a:lnSpc>
                <a:spcPct val="70000"/>
              </a:lnSpc>
              <a:spcBef>
                <a:spcPts val="10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将软件包释放到用户家目录下</a:t>
            </a:r>
          </a:p>
          <a:p>
            <a:pPr marL="342900" lvl="1" indent="-342900">
              <a:lnSpc>
                <a:spcPct val="70000"/>
              </a:lnSpc>
              <a:spcBef>
                <a:spcPts val="10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解包后的源代码文件位置：</a:t>
            </a:r>
            <a:r>
              <a:rPr lang="en-US" altLang="zh-CN" sz="2000" dirty="0">
                <a:latin typeface="Courier New" panose="02070309020205020404" pitchFamily="49" charset="0"/>
                <a:cs typeface="Courier New" panose="02070309020205020404" pitchFamily="49" charset="0"/>
              </a:rPr>
              <a:t>/data/home/</a:t>
            </a:r>
            <a:r>
              <a:rPr lang="en-US" altLang="zh-CN" sz="2000" dirty="0" err="1">
                <a:latin typeface="Courier New" panose="02070309020205020404" pitchFamily="49" charset="0"/>
                <a:cs typeface="Courier New" panose="02070309020205020404" pitchFamily="49" charset="0"/>
              </a:rPr>
              <a:t>gwy</a:t>
            </a:r>
            <a:r>
              <a:rPr lang="en-US" altLang="zh-CN" sz="2000" dirty="0">
                <a:latin typeface="Courier New" panose="02070309020205020404" pitchFamily="49" charset="0"/>
                <a:cs typeface="Courier New" panose="02070309020205020404" pitchFamily="49" charset="0"/>
              </a:rPr>
              <a: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软件名</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版本号</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配置</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./configure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针对当前系统、软件环境，配置好安装参数</a:t>
            </a:r>
          </a:p>
          <a:p>
            <a:pPr marL="342900" lvl="1" indent="-342900">
              <a:lnSpc>
                <a:spcPct val="70000"/>
              </a:lnSpc>
              <a:spcBef>
                <a:spcPts val="10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需将工作目录切换到软件源码所在目录</a:t>
            </a:r>
          </a:p>
          <a:p>
            <a:pPr marL="342900" lvl="1" indent="-342900">
              <a:lnSpc>
                <a:spcPct val="70000"/>
              </a:lnSpc>
              <a:spcBef>
                <a:spcPts val="10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使用源码目录中的</a:t>
            </a:r>
            <a:r>
              <a:rPr lang="en-US" altLang="zh-CN" sz="2000" dirty="0">
                <a:latin typeface="Courier New" panose="02070309020205020404" pitchFamily="49" charset="0"/>
                <a:cs typeface="Courier New" panose="02070309020205020404" pitchFamily="49" charset="0"/>
              </a:rPr>
              <a:t>configure</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脚本</a:t>
            </a:r>
          </a:p>
          <a:p>
            <a:pPr marL="342900" lvl="1" indent="-342900">
              <a:lnSpc>
                <a:spcPct val="70000"/>
              </a:lnSpc>
              <a:spcBef>
                <a:spcPts val="10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执行“</a:t>
            </a:r>
            <a:r>
              <a:rPr lang="en-US" altLang="zh-CN" sz="2000" dirty="0">
                <a:solidFill>
                  <a:srgbClr val="FF0000"/>
                </a:solidFill>
                <a:latin typeface="Courier New" panose="02070309020205020404" pitchFamily="49" charset="0"/>
                <a:cs typeface="Courier New" panose="02070309020205020404" pitchFamily="49" charset="0"/>
              </a:rPr>
              <a:t>./configure --help</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可以查看帮助</a:t>
            </a:r>
          </a:p>
          <a:p>
            <a:pPr marL="342900" lvl="1" indent="-342900">
              <a:lnSpc>
                <a:spcPct val="70000"/>
              </a:lnSpc>
              <a:spcBef>
                <a:spcPts val="10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典型的配置选项：</a:t>
            </a:r>
            <a:r>
              <a:rPr lang="en-US" altLang="zh-CN" sz="2000" dirty="0">
                <a:solidFill>
                  <a:srgbClr val="FF0000"/>
                </a:solidFill>
                <a:latin typeface="Courier New" panose="02070309020205020404" pitchFamily="49" charset="0"/>
                <a:cs typeface="Courier New" panose="02070309020205020404" pitchFamily="49" charset="0"/>
              </a:rPr>
              <a:t>--prefix</a:t>
            </a:r>
            <a:r>
              <a:rPr lang="en-US" altLang="zh-CN"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2000"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软件安装目录</a:t>
            </a:r>
          </a:p>
          <a:p>
            <a:pPr marL="0" lvl="1" indent="0">
              <a:lnSpc>
                <a:spcPct val="70000"/>
              </a:lnSpc>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编译</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make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将源代码文件变为二进制的可执行程序</a:t>
            </a:r>
          </a:p>
          <a:p>
            <a:pPr marL="342900" lvl="1" indent="-342900">
              <a:lnSpc>
                <a:spcPct val="70000"/>
              </a:lnSpc>
              <a:spcBef>
                <a:spcPts val="10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执行</a:t>
            </a:r>
            <a:r>
              <a:rPr lang="en-US" altLang="zh-CN" sz="2000" dirty="0">
                <a:solidFill>
                  <a:srgbClr val="FF0000"/>
                </a:solidFill>
                <a:latin typeface="Courier New" panose="02070309020205020404" pitchFamily="49" charset="0"/>
                <a:cs typeface="Courier New" panose="02070309020205020404" pitchFamily="49" charset="0"/>
              </a:rPr>
              <a:t>make</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命令</a:t>
            </a:r>
          </a:p>
          <a:p>
            <a:pPr marL="0" lvl="1" indent="0">
              <a:lnSpc>
                <a:spcPct val="70000"/>
              </a:lnSpc>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安装</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make install </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将编译好的程序文件复制到系统中</a:t>
            </a:r>
          </a:p>
          <a:p>
            <a:pPr marL="342900" lvl="1" indent="-342900">
              <a:lnSpc>
                <a:spcPct val="70000"/>
              </a:lnSpc>
              <a:spcBef>
                <a:spcPts val="1000"/>
              </a:spcBef>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执行</a:t>
            </a:r>
            <a:r>
              <a:rPr lang="en-US" altLang="zh-CN" sz="2000" dirty="0">
                <a:solidFill>
                  <a:srgbClr val="FF0000"/>
                </a:solidFill>
                <a:latin typeface="Courier New" panose="02070309020205020404" pitchFamily="49" charset="0"/>
                <a:cs typeface="Courier New" panose="02070309020205020404" pitchFamily="49" charset="0"/>
              </a:rPr>
              <a:t>make install</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solidFill>
                <a:srgbClr val="FF0000"/>
              </a:solidFill>
              <a:latin typeface="Courier New" panose="02070309020205020404" pitchFamily="49" charset="0"/>
              <a:cs typeface="Courier New" panose="02070309020205020404" pitchFamily="49" charset="0"/>
            </a:endParaRPr>
          </a:p>
          <a:p>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4813645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 name="文本框 21">
            <a:extLst>
              <a:ext uri="{FF2B5EF4-FFF2-40B4-BE49-F238E27FC236}">
                <a16:creationId xmlns:a16="http://schemas.microsoft.com/office/drawing/2014/main" id="{C72B3BE2-3620-467E-A0EA-CB9E6AAD1494}"/>
              </a:ext>
            </a:extLst>
          </p:cNvPr>
          <p:cNvSpPr txBox="1"/>
          <p:nvPr/>
        </p:nvSpPr>
        <p:spPr>
          <a:xfrm>
            <a:off x="4620763" y="282393"/>
            <a:ext cx="2783134" cy="461665"/>
          </a:xfrm>
          <a:prstGeom prst="rect">
            <a:avLst/>
          </a:prstGeom>
          <a:noFill/>
        </p:spPr>
        <p:txBody>
          <a:bodyPr wrap="none" rtlCol="0">
            <a:spAutoFit/>
          </a:bodyPr>
          <a:lstStyle/>
          <a:p>
            <a:pPr algn="l"/>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openmpi</a:t>
            </a:r>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示例</a:t>
            </a:r>
          </a:p>
        </p:txBody>
      </p:sp>
      <p:sp>
        <p:nvSpPr>
          <p:cNvPr id="20" name="AutoShape 17">
            <a:extLst>
              <a:ext uri="{FF2B5EF4-FFF2-40B4-BE49-F238E27FC236}">
                <a16:creationId xmlns:a16="http://schemas.microsoft.com/office/drawing/2014/main" id="{DE2D0AF3-FC26-4A2B-A1BD-BBD18B92E1AB}"/>
              </a:ext>
            </a:extLst>
          </p:cNvPr>
          <p:cNvSpPr>
            <a:spLocks noChangeArrowheads="1"/>
          </p:cNvSpPr>
          <p:nvPr/>
        </p:nvSpPr>
        <p:spPr bwMode="auto">
          <a:xfrm>
            <a:off x="1002804" y="1035606"/>
            <a:ext cx="10186391" cy="4013472"/>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nSpc>
                <a:spcPct val="120000"/>
              </a:lnSpc>
              <a:spcBef>
                <a:spcPct val="20000"/>
              </a:spcBef>
              <a:buClr>
                <a:srgbClr val="006600"/>
              </a:buClr>
              <a:buSzPct val="80000"/>
            </a:pPr>
            <a:r>
              <a:rPr lang="en-US" altLang="zh-CN" sz="1400" dirty="0">
                <a:solidFill>
                  <a:srgbClr val="000000"/>
                </a:solidFill>
                <a:latin typeface="Courier New" panose="02070309020205020404" pitchFamily="49" charset="0"/>
                <a:cs typeface="Courier New" panose="02070309020205020404" pitchFamily="49" charset="0"/>
              </a:rPr>
              <a:t>[gwy@login01 ~]$ </a:t>
            </a:r>
            <a:r>
              <a:rPr lang="en-US" altLang="zh-CN" sz="1300" dirty="0">
                <a:solidFill>
                  <a:srgbClr val="000000"/>
                </a:solidFill>
                <a:latin typeface="Courier New" panose="02070309020205020404" pitchFamily="49" charset="0"/>
                <a:cs typeface="Courier New" panose="02070309020205020404" pitchFamily="49" charset="0"/>
              </a:rPr>
              <a:t>tar </a:t>
            </a:r>
            <a:r>
              <a:rPr lang="en-US" altLang="zh-CN" sz="1300" dirty="0" err="1">
                <a:solidFill>
                  <a:srgbClr val="000000"/>
                </a:solidFill>
                <a:latin typeface="Courier New" panose="02070309020205020404" pitchFamily="49" charset="0"/>
                <a:cs typeface="Courier New" panose="02070309020205020404" pitchFamily="49" charset="0"/>
              </a:rPr>
              <a:t>zxvf</a:t>
            </a:r>
            <a:r>
              <a:rPr lang="en-US" altLang="zh-CN" sz="1300" dirty="0">
                <a:solidFill>
                  <a:srgbClr val="000000"/>
                </a:solidFill>
                <a:latin typeface="Courier New" panose="02070309020205020404" pitchFamily="49" charset="0"/>
                <a:cs typeface="Courier New" panose="02070309020205020404" pitchFamily="49" charset="0"/>
              </a:rPr>
              <a:t> openmpi-4.0.2.tar.gz -C /</a:t>
            </a:r>
            <a:r>
              <a:rPr lang="en-US" altLang="zh-CN" sz="1300" dirty="0" err="1">
                <a:solidFill>
                  <a:srgbClr val="000000"/>
                </a:solidFill>
                <a:latin typeface="Courier New" panose="02070309020205020404" pitchFamily="49" charset="0"/>
                <a:cs typeface="Courier New" panose="02070309020205020404" pitchFamily="49" charset="0"/>
              </a:rPr>
              <a:t>usr</a:t>
            </a:r>
            <a:r>
              <a:rPr lang="en-US" altLang="zh-CN" sz="1300" dirty="0">
                <a:solidFill>
                  <a:srgbClr val="000000"/>
                </a:solidFill>
                <a:latin typeface="Courier New" panose="02070309020205020404" pitchFamily="49" charset="0"/>
                <a:cs typeface="Courier New" panose="02070309020205020404" pitchFamily="49" charset="0"/>
              </a:rPr>
              <a:t>/</a:t>
            </a:r>
            <a:r>
              <a:rPr lang="en-US" altLang="zh-CN" sz="1300" dirty="0" err="1">
                <a:solidFill>
                  <a:srgbClr val="000000"/>
                </a:solidFill>
                <a:latin typeface="Courier New" panose="02070309020205020404" pitchFamily="49" charset="0"/>
                <a:cs typeface="Courier New" panose="02070309020205020404" pitchFamily="49" charset="0"/>
              </a:rPr>
              <a:t>src</a:t>
            </a:r>
            <a:r>
              <a:rPr lang="en-US" altLang="zh-CN" sz="1300" dirty="0">
                <a:solidFill>
                  <a:srgbClr val="000000"/>
                </a:solidFill>
                <a:latin typeface="Courier New" panose="02070309020205020404" pitchFamily="49" charset="0"/>
                <a:cs typeface="Courier New" panose="02070309020205020404" pitchFamily="49" charset="0"/>
              </a:rPr>
              <a:t>/</a:t>
            </a:r>
          </a:p>
          <a:p>
            <a:pPr marL="342900" indent="-342900">
              <a:lnSpc>
                <a:spcPct val="120000"/>
              </a:lnSpc>
              <a:spcBef>
                <a:spcPct val="20000"/>
              </a:spcBef>
              <a:buClr>
                <a:srgbClr val="006600"/>
              </a:buClr>
              <a:buSzPct val="80000"/>
            </a:pPr>
            <a:r>
              <a:rPr lang="en-US" altLang="zh-CN" sz="1400" dirty="0">
                <a:solidFill>
                  <a:srgbClr val="000000"/>
                </a:solidFill>
                <a:latin typeface="Courier New" panose="02070309020205020404" pitchFamily="49" charset="0"/>
                <a:cs typeface="Courier New" panose="02070309020205020404" pitchFamily="49" charset="0"/>
              </a:rPr>
              <a:t>[gwy@login01 ~]$ cd openmpi-4.0.2/</a:t>
            </a:r>
            <a:endParaRPr lang="en-US" altLang="zh-CN" sz="1300" dirty="0">
              <a:solidFill>
                <a:srgbClr val="000000"/>
              </a:solidFill>
              <a:latin typeface="Courier New" panose="02070309020205020404" pitchFamily="49" charset="0"/>
              <a:cs typeface="Courier New" panose="02070309020205020404" pitchFamily="49" charset="0"/>
            </a:endParaRPr>
          </a:p>
          <a:p>
            <a:pPr marL="342900" indent="-342900">
              <a:lnSpc>
                <a:spcPct val="120000"/>
              </a:lnSpc>
              <a:spcBef>
                <a:spcPct val="20000"/>
              </a:spcBef>
              <a:buClr>
                <a:srgbClr val="006600"/>
              </a:buClr>
              <a:buSzPct val="80000"/>
            </a:pPr>
            <a:r>
              <a:rPr lang="en-US" altLang="zh-CN" sz="1300" dirty="0">
                <a:solidFill>
                  <a:srgbClr val="000000"/>
                </a:solidFill>
                <a:latin typeface="Courier New" panose="02070309020205020404" pitchFamily="49" charset="0"/>
                <a:cs typeface="Courier New" panose="02070309020205020404" pitchFamily="49" charset="0"/>
              </a:rPr>
              <a:t>[gwy@login01 openmpi-4.0.2]$ ls</a:t>
            </a:r>
          </a:p>
          <a:p>
            <a:pPr marL="342900" indent="-342900">
              <a:lnSpc>
                <a:spcPct val="120000"/>
              </a:lnSpc>
              <a:spcBef>
                <a:spcPct val="20000"/>
              </a:spcBef>
              <a:buClr>
                <a:srgbClr val="006600"/>
              </a:buClr>
              <a:buSzPct val="80000"/>
            </a:pPr>
            <a:r>
              <a:rPr lang="en-US" altLang="zh-CN" sz="1300" dirty="0">
                <a:solidFill>
                  <a:srgbClr val="000000"/>
                </a:solidFill>
                <a:latin typeface="Courier New" panose="02070309020205020404" pitchFamily="49" charset="0"/>
                <a:cs typeface="Courier New" panose="02070309020205020404" pitchFamily="49" charset="0"/>
              </a:rPr>
              <a:t>aclocal.m4  config        </a:t>
            </a:r>
            <a:r>
              <a:rPr lang="en-US" altLang="zh-CN" sz="1300" dirty="0" err="1">
                <a:solidFill>
                  <a:srgbClr val="000000"/>
                </a:solidFill>
                <a:latin typeface="Courier New" panose="02070309020205020404" pitchFamily="49" charset="0"/>
                <a:cs typeface="Courier New" panose="02070309020205020404" pitchFamily="49" charset="0"/>
              </a:rPr>
              <a:t>contrib</a:t>
            </a:r>
            <a:r>
              <a:rPr lang="en-US" altLang="zh-CN" sz="1300" dirty="0">
                <a:solidFill>
                  <a:srgbClr val="000000"/>
                </a:solidFill>
                <a:latin typeface="Courier New" panose="02070309020205020404" pitchFamily="49" charset="0"/>
                <a:cs typeface="Courier New" panose="02070309020205020404" pitchFamily="49" charset="0"/>
              </a:rPr>
              <a:t>   INSTALL      Makefile.in          </a:t>
            </a:r>
            <a:r>
              <a:rPr lang="en-US" altLang="zh-CN" sz="1300" dirty="0" err="1">
                <a:solidFill>
                  <a:srgbClr val="000000"/>
                </a:solidFill>
                <a:latin typeface="Courier New" panose="02070309020205020404" pitchFamily="49" charset="0"/>
                <a:cs typeface="Courier New" panose="02070309020205020404" pitchFamily="49" charset="0"/>
              </a:rPr>
              <a:t>ompi</a:t>
            </a:r>
            <a:r>
              <a:rPr lang="en-US" altLang="zh-CN" sz="1300" dirty="0">
                <a:solidFill>
                  <a:srgbClr val="000000"/>
                </a:solidFill>
                <a:latin typeface="Courier New" panose="02070309020205020404" pitchFamily="49" charset="0"/>
                <a:cs typeface="Courier New" panose="02070309020205020404" pitchFamily="49" charset="0"/>
              </a:rPr>
              <a:t>  </a:t>
            </a:r>
            <a:r>
              <a:rPr lang="en-US" altLang="zh-CN" sz="1300" dirty="0" err="1">
                <a:solidFill>
                  <a:srgbClr val="000000"/>
                </a:solidFill>
                <a:latin typeface="Courier New" panose="02070309020205020404" pitchFamily="49" charset="0"/>
                <a:cs typeface="Courier New" panose="02070309020205020404" pitchFamily="49" charset="0"/>
              </a:rPr>
              <a:t>oshmem</a:t>
            </a:r>
            <a:r>
              <a:rPr lang="en-US" altLang="zh-CN" sz="1300" dirty="0">
                <a:solidFill>
                  <a:srgbClr val="000000"/>
                </a:solidFill>
                <a:latin typeface="Courier New" panose="02070309020205020404" pitchFamily="49" charset="0"/>
                <a:cs typeface="Courier New" panose="02070309020205020404" pitchFamily="49" charset="0"/>
              </a:rPr>
              <a:t>           test</a:t>
            </a:r>
          </a:p>
          <a:p>
            <a:pPr marL="342900" indent="-342900">
              <a:lnSpc>
                <a:spcPct val="120000"/>
              </a:lnSpc>
              <a:spcBef>
                <a:spcPct val="20000"/>
              </a:spcBef>
              <a:buClr>
                <a:srgbClr val="006600"/>
              </a:buClr>
              <a:buSzPct val="80000"/>
            </a:pPr>
            <a:r>
              <a:rPr lang="en-US" altLang="zh-CN" sz="1300" dirty="0">
                <a:solidFill>
                  <a:srgbClr val="000000"/>
                </a:solidFill>
                <a:latin typeface="Courier New" panose="02070309020205020404" pitchFamily="49" charset="0"/>
                <a:cs typeface="Courier New" panose="02070309020205020404" pitchFamily="49" charset="0"/>
              </a:rPr>
              <a:t>AUTHORS     configure     </a:t>
            </a:r>
            <a:r>
              <a:rPr lang="en-US" altLang="zh-CN" sz="1300" dirty="0" err="1">
                <a:solidFill>
                  <a:srgbClr val="000000"/>
                </a:solidFill>
                <a:latin typeface="Courier New" panose="02070309020205020404" pitchFamily="49" charset="0"/>
                <a:cs typeface="Courier New" panose="02070309020205020404" pitchFamily="49" charset="0"/>
              </a:rPr>
              <a:t>Doxyfile</a:t>
            </a:r>
            <a:r>
              <a:rPr lang="en-US" altLang="zh-CN" sz="1300" dirty="0">
                <a:solidFill>
                  <a:srgbClr val="000000"/>
                </a:solidFill>
                <a:latin typeface="Courier New" panose="02070309020205020404" pitchFamily="49" charset="0"/>
                <a:cs typeface="Courier New" panose="02070309020205020404" pitchFamily="49" charset="0"/>
              </a:rPr>
              <a:t>  LICENSE      </a:t>
            </a:r>
            <a:r>
              <a:rPr lang="en-US" altLang="zh-CN" sz="1300" dirty="0" err="1">
                <a:solidFill>
                  <a:srgbClr val="000000"/>
                </a:solidFill>
                <a:latin typeface="Courier New" panose="02070309020205020404" pitchFamily="49" charset="0"/>
                <a:cs typeface="Courier New" panose="02070309020205020404" pitchFamily="49" charset="0"/>
              </a:rPr>
              <a:t>Makefile.ompi</a:t>
            </a:r>
            <a:r>
              <a:rPr lang="en-US" altLang="zh-CN" sz="1300" dirty="0">
                <a:solidFill>
                  <a:srgbClr val="000000"/>
                </a:solidFill>
                <a:latin typeface="Courier New" panose="02070309020205020404" pitchFamily="49" charset="0"/>
                <a:cs typeface="Courier New" panose="02070309020205020404" pitchFamily="49" charset="0"/>
              </a:rPr>
              <a:t>-rules  opal  README           VERSION</a:t>
            </a:r>
          </a:p>
          <a:p>
            <a:pPr marL="342900" indent="-342900">
              <a:lnSpc>
                <a:spcPct val="120000"/>
              </a:lnSpc>
              <a:spcBef>
                <a:spcPct val="20000"/>
              </a:spcBef>
              <a:buClr>
                <a:srgbClr val="006600"/>
              </a:buClr>
              <a:buSzPct val="80000"/>
            </a:pPr>
            <a:r>
              <a:rPr lang="en-US" altLang="zh-CN" sz="1300" dirty="0">
                <a:solidFill>
                  <a:srgbClr val="000000"/>
                </a:solidFill>
                <a:latin typeface="Courier New" panose="02070309020205020404" pitchFamily="49" charset="0"/>
                <a:cs typeface="Courier New" panose="02070309020205020404" pitchFamily="49" charset="0"/>
              </a:rPr>
              <a:t>autogen.pl  configure.ac  examples  Makefile.am  NEWS                 </a:t>
            </a:r>
            <a:r>
              <a:rPr lang="en-US" altLang="zh-CN" sz="1300" dirty="0" err="1">
                <a:solidFill>
                  <a:srgbClr val="000000"/>
                </a:solidFill>
                <a:latin typeface="Courier New" panose="02070309020205020404" pitchFamily="49" charset="0"/>
                <a:cs typeface="Courier New" panose="02070309020205020404" pitchFamily="49" charset="0"/>
              </a:rPr>
              <a:t>orte</a:t>
            </a:r>
            <a:r>
              <a:rPr lang="en-US" altLang="zh-CN" sz="1300" dirty="0">
                <a:solidFill>
                  <a:srgbClr val="000000"/>
                </a:solidFill>
                <a:latin typeface="Courier New" panose="02070309020205020404" pitchFamily="49" charset="0"/>
                <a:cs typeface="Courier New" panose="02070309020205020404" pitchFamily="49" charset="0"/>
              </a:rPr>
              <a:t>  README.JAVA.txt</a:t>
            </a:r>
          </a:p>
          <a:p>
            <a:pPr marL="342900" indent="-342900">
              <a:lnSpc>
                <a:spcPct val="120000"/>
              </a:lnSpc>
              <a:spcBef>
                <a:spcPct val="20000"/>
              </a:spcBef>
              <a:buClr>
                <a:srgbClr val="006600"/>
              </a:buClr>
              <a:buSzPct val="80000"/>
            </a:pPr>
            <a:r>
              <a:rPr lang="en-US" altLang="zh-CN" sz="1300" dirty="0">
                <a:solidFill>
                  <a:srgbClr val="000000"/>
                </a:solidFill>
                <a:latin typeface="Courier New" panose="02070309020205020404" pitchFamily="49" charset="0"/>
                <a:cs typeface="Courier New" panose="02070309020205020404" pitchFamily="49" charset="0"/>
              </a:rPr>
              <a:t>[gwy@login01 openmpi-4.0.2]$ ./configure --prefix=/data/home/</a:t>
            </a:r>
            <a:r>
              <a:rPr lang="en-US" altLang="zh-CN" sz="1300" dirty="0" err="1">
                <a:solidFill>
                  <a:srgbClr val="000000"/>
                </a:solidFill>
                <a:latin typeface="Courier New" panose="02070309020205020404" pitchFamily="49" charset="0"/>
                <a:cs typeface="Courier New" panose="02070309020205020404" pitchFamily="49" charset="0"/>
              </a:rPr>
              <a:t>gwy</a:t>
            </a:r>
            <a:r>
              <a:rPr lang="en-US" altLang="zh-CN" sz="1300" dirty="0">
                <a:solidFill>
                  <a:srgbClr val="000000"/>
                </a:solidFill>
                <a:latin typeface="Courier New" panose="02070309020205020404" pitchFamily="49" charset="0"/>
                <a:cs typeface="Courier New" panose="02070309020205020404" pitchFamily="49" charset="0"/>
              </a:rPr>
              <a:t>/openmpi-4.0.2</a:t>
            </a:r>
          </a:p>
          <a:p>
            <a:pPr marL="342900" indent="-342900">
              <a:lnSpc>
                <a:spcPct val="120000"/>
              </a:lnSpc>
              <a:spcBef>
                <a:spcPct val="20000"/>
              </a:spcBef>
              <a:buClr>
                <a:srgbClr val="006600"/>
              </a:buClr>
              <a:buSzPct val="80000"/>
            </a:pPr>
            <a:r>
              <a:rPr lang="en-US" altLang="zh-CN" sz="1300" dirty="0">
                <a:solidFill>
                  <a:srgbClr val="000000"/>
                </a:solidFill>
                <a:latin typeface="Courier New" panose="02070309020205020404" pitchFamily="49" charset="0"/>
                <a:cs typeface="Courier New" panose="02070309020205020404" pitchFamily="49" charset="0"/>
              </a:rPr>
              <a:t>[gwy@login01 openmpi-4.0.2]$ make</a:t>
            </a:r>
          </a:p>
          <a:p>
            <a:pPr marL="342900" indent="-342900">
              <a:lnSpc>
                <a:spcPct val="120000"/>
              </a:lnSpc>
              <a:spcBef>
                <a:spcPct val="20000"/>
              </a:spcBef>
              <a:buClr>
                <a:srgbClr val="006600"/>
              </a:buClr>
              <a:buSzPct val="80000"/>
            </a:pPr>
            <a:r>
              <a:rPr lang="en-US" altLang="zh-CN" sz="1300" dirty="0">
                <a:solidFill>
                  <a:srgbClr val="000000"/>
                </a:solidFill>
                <a:latin typeface="Courier New" panose="02070309020205020404" pitchFamily="49" charset="0"/>
                <a:cs typeface="Courier New" panose="02070309020205020404" pitchFamily="49" charset="0"/>
              </a:rPr>
              <a:t>[gwy@login01 openmpi-4.0.2]$ make install</a:t>
            </a:r>
          </a:p>
          <a:p>
            <a:pPr marL="342900" indent="-342900">
              <a:lnSpc>
                <a:spcPct val="120000"/>
              </a:lnSpc>
              <a:spcBef>
                <a:spcPct val="20000"/>
              </a:spcBef>
              <a:buClr>
                <a:srgbClr val="006600"/>
              </a:buClr>
              <a:buSzPct val="80000"/>
            </a:pPr>
            <a:r>
              <a:rPr lang="en-US" altLang="zh-CN" sz="1300" dirty="0">
                <a:solidFill>
                  <a:srgbClr val="000000"/>
                </a:solidFill>
                <a:latin typeface="Courier New" panose="02070309020205020404" pitchFamily="49" charset="0"/>
                <a:cs typeface="Courier New" panose="02070309020205020404" pitchFamily="49" charset="0"/>
              </a:rPr>
              <a:t>[gwy@login01 openmpi-4.0.2]$ </a:t>
            </a:r>
            <a:r>
              <a:rPr lang="de-DE" altLang="zh-CN" sz="1300" dirty="0">
                <a:solidFill>
                  <a:srgbClr val="000000"/>
                </a:solidFill>
                <a:latin typeface="Courier New" panose="02070309020205020404" pitchFamily="49" charset="0"/>
                <a:cs typeface="Courier New" panose="02070309020205020404" pitchFamily="49" charset="0"/>
              </a:rPr>
              <a:t>cd </a:t>
            </a:r>
            <a:r>
              <a:rPr lang="en-US" altLang="zh-CN" sz="1300" dirty="0">
                <a:solidFill>
                  <a:srgbClr val="000000"/>
                </a:solidFill>
                <a:latin typeface="Courier New" panose="02070309020205020404" pitchFamily="49" charset="0"/>
                <a:cs typeface="Courier New" panose="02070309020205020404" pitchFamily="49" charset="0"/>
              </a:rPr>
              <a:t>/data/home/</a:t>
            </a:r>
            <a:r>
              <a:rPr lang="en-US" altLang="zh-CN" sz="1300" dirty="0" err="1">
                <a:solidFill>
                  <a:srgbClr val="000000"/>
                </a:solidFill>
                <a:latin typeface="Courier New" panose="02070309020205020404" pitchFamily="49" charset="0"/>
                <a:cs typeface="Courier New" panose="02070309020205020404" pitchFamily="49" charset="0"/>
              </a:rPr>
              <a:t>gwy</a:t>
            </a:r>
            <a:r>
              <a:rPr lang="en-US" altLang="zh-CN" sz="1300" dirty="0">
                <a:solidFill>
                  <a:srgbClr val="000000"/>
                </a:solidFill>
                <a:latin typeface="Courier New" panose="02070309020205020404" pitchFamily="49" charset="0"/>
                <a:cs typeface="Courier New" panose="02070309020205020404" pitchFamily="49" charset="0"/>
              </a:rPr>
              <a:t>/openmpi-4.0.2</a:t>
            </a:r>
            <a:r>
              <a:rPr lang="de-DE" altLang="zh-CN" sz="1300" dirty="0">
                <a:solidFill>
                  <a:srgbClr val="000000"/>
                </a:solidFill>
                <a:latin typeface="Courier New" panose="02070309020205020404" pitchFamily="49" charset="0"/>
                <a:cs typeface="Courier New" panose="02070309020205020404" pitchFamily="49" charset="0"/>
              </a:rPr>
              <a:t>/bin/</a:t>
            </a:r>
          </a:p>
          <a:p>
            <a:pPr marL="342900" indent="-342900">
              <a:lnSpc>
                <a:spcPct val="120000"/>
              </a:lnSpc>
              <a:spcBef>
                <a:spcPct val="20000"/>
              </a:spcBef>
              <a:buClr>
                <a:srgbClr val="006600"/>
              </a:buClr>
              <a:buSzPct val="80000"/>
            </a:pPr>
            <a:r>
              <a:rPr lang="de-DE" altLang="zh-CN" sz="1300" dirty="0">
                <a:solidFill>
                  <a:srgbClr val="000000"/>
                </a:solidFill>
                <a:latin typeface="Courier New" panose="02070309020205020404" pitchFamily="49" charset="0"/>
                <a:cs typeface="Courier New" panose="02070309020205020404" pitchFamily="49" charset="0"/>
              </a:rPr>
              <a:t>[gwy@login01 bin]$ ./mpirun --version</a:t>
            </a:r>
          </a:p>
          <a:p>
            <a:pPr marL="342900" indent="-342900">
              <a:lnSpc>
                <a:spcPct val="120000"/>
              </a:lnSpc>
              <a:spcBef>
                <a:spcPct val="20000"/>
              </a:spcBef>
              <a:buClr>
                <a:srgbClr val="006600"/>
              </a:buClr>
              <a:buSzPct val="80000"/>
            </a:pPr>
            <a:r>
              <a:rPr lang="de-DE" altLang="zh-CN" sz="1300" dirty="0">
                <a:solidFill>
                  <a:srgbClr val="000000"/>
                </a:solidFill>
                <a:latin typeface="Courier New" panose="02070309020205020404" pitchFamily="49" charset="0"/>
                <a:cs typeface="Courier New" panose="02070309020205020404" pitchFamily="49" charset="0"/>
              </a:rPr>
              <a:t>mpirun (Open MPI) 4.0.2</a:t>
            </a:r>
            <a:endParaRPr lang="en-US" altLang="zh-CN" sz="1300" dirty="0">
              <a:solidFill>
                <a:srgbClr val="000000"/>
              </a:solidFill>
              <a:latin typeface="Courier New" panose="02070309020205020404" pitchFamily="49" charset="0"/>
              <a:cs typeface="Courier New" panose="02070309020205020404" pitchFamily="49" charset="0"/>
            </a:endParaRPr>
          </a:p>
          <a:p>
            <a:pPr marL="342900" indent="-342900">
              <a:lnSpc>
                <a:spcPct val="120000"/>
              </a:lnSpc>
              <a:spcBef>
                <a:spcPct val="20000"/>
              </a:spcBef>
              <a:buClr>
                <a:srgbClr val="006600"/>
              </a:buClr>
              <a:buSzPct val="80000"/>
            </a:pPr>
            <a:endParaRPr lang="en-US" altLang="zh-CN" sz="1300" dirty="0">
              <a:solidFill>
                <a:srgbClr val="000000"/>
              </a:solidFill>
              <a:latin typeface="Courier New" panose="02070309020205020404" pitchFamily="49" charset="0"/>
              <a:cs typeface="Courier New" panose="02070309020205020404" pitchFamily="49" charset="0"/>
            </a:endParaRPr>
          </a:p>
          <a:p>
            <a:pPr marL="342900" indent="-342900">
              <a:lnSpc>
                <a:spcPct val="120000"/>
              </a:lnSpc>
              <a:spcBef>
                <a:spcPct val="20000"/>
              </a:spcBef>
              <a:buClr>
                <a:srgbClr val="006600"/>
              </a:buClr>
              <a:buSzPct val="80000"/>
            </a:pPr>
            <a:endParaRPr lang="en-US" altLang="zh-CN" sz="1300" dirty="0">
              <a:solidFill>
                <a:srgbClr val="000000"/>
              </a:solidFill>
              <a:latin typeface="Courier New" panose="02070309020205020404" pitchFamily="49" charset="0"/>
              <a:cs typeface="Courier New" panose="02070309020205020404" pitchFamily="49" charset="0"/>
            </a:endParaRPr>
          </a:p>
          <a:p>
            <a:pPr marL="342900" indent="-342900">
              <a:lnSpc>
                <a:spcPct val="120000"/>
              </a:lnSpc>
              <a:spcBef>
                <a:spcPct val="20000"/>
              </a:spcBef>
              <a:buClr>
                <a:srgbClr val="006600"/>
              </a:buClr>
              <a:buSzPct val="80000"/>
            </a:pPr>
            <a:endParaRPr lang="en-US" altLang="zh-CN" sz="1300" dirty="0">
              <a:solidFill>
                <a:srgbClr val="000000"/>
              </a:solidFill>
              <a:latin typeface="Courier New" panose="02070309020205020404" pitchFamily="49" charset="0"/>
              <a:cs typeface="Courier New" panose="02070309020205020404" pitchFamily="49" charset="0"/>
            </a:endParaRPr>
          </a:p>
        </p:txBody>
      </p:sp>
      <p:sp>
        <p:nvSpPr>
          <p:cNvPr id="21" name="AutoShape 10">
            <a:extLst>
              <a:ext uri="{FF2B5EF4-FFF2-40B4-BE49-F238E27FC236}">
                <a16:creationId xmlns:a16="http://schemas.microsoft.com/office/drawing/2014/main" id="{80EC9D98-5708-40FE-97E0-759698B55D7C}"/>
              </a:ext>
            </a:extLst>
          </p:cNvPr>
          <p:cNvSpPr>
            <a:spLocks noChangeArrowheads="1"/>
          </p:cNvSpPr>
          <p:nvPr/>
        </p:nvSpPr>
        <p:spPr bwMode="auto">
          <a:xfrm>
            <a:off x="6109004" y="1073312"/>
            <a:ext cx="2557338" cy="684212"/>
          </a:xfrm>
          <a:prstGeom prst="wedgeRoundRectCallout">
            <a:avLst>
              <a:gd name="adj1" fmla="val -91043"/>
              <a:gd name="adj2" fmla="val 80651"/>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pPr algn="l"/>
            <a:r>
              <a:rPr lang="en-US" altLang="zh-CN" sz="1400" dirty="0">
                <a:solidFill>
                  <a:srgbClr val="FF0000"/>
                </a:solidFill>
                <a:latin typeface="Courier New" panose="02070309020205020404" pitchFamily="49" charset="0"/>
                <a:ea typeface="微软雅黑" panose="020B0503020204020204" charset="-122"/>
                <a:cs typeface="Courier New" panose="02070309020205020404" pitchFamily="49" charset="0"/>
              </a:rPr>
              <a:t>README</a:t>
            </a:r>
            <a:r>
              <a:rPr lang="zh-CN" altLang="en-US" sz="1400" dirty="0">
                <a:latin typeface="微软雅黑" panose="020B0503020204020204" charset="-122"/>
                <a:ea typeface="微软雅黑" panose="020B0503020204020204" charset="-122"/>
                <a:cs typeface="微软雅黑" panose="020B0503020204020204" charset="-122"/>
              </a:rPr>
              <a:t>或</a:t>
            </a:r>
            <a:r>
              <a:rPr lang="en-US" altLang="zh-CN" sz="1400" dirty="0">
                <a:solidFill>
                  <a:srgbClr val="FF0000"/>
                </a:solidFill>
                <a:latin typeface="Courier New" panose="02070309020205020404" pitchFamily="49" charset="0"/>
                <a:ea typeface="微软雅黑" panose="020B0503020204020204" charset="-122"/>
                <a:cs typeface="Courier New" panose="02070309020205020404" pitchFamily="49" charset="0"/>
              </a:rPr>
              <a:t>INSTALL</a:t>
            </a:r>
            <a:r>
              <a:rPr lang="zh-CN" altLang="en-US" sz="1400" dirty="0">
                <a:latin typeface="微软雅黑" panose="020B0503020204020204" charset="-122"/>
                <a:ea typeface="微软雅黑" panose="020B0503020204020204" charset="-122"/>
                <a:cs typeface="微软雅黑" panose="020B0503020204020204" charset="-122"/>
              </a:rPr>
              <a:t>文件可提供安装方法</a:t>
            </a:r>
          </a:p>
        </p:txBody>
      </p:sp>
      <p:sp>
        <p:nvSpPr>
          <p:cNvPr id="23" name="AutoShape 10">
            <a:extLst>
              <a:ext uri="{FF2B5EF4-FFF2-40B4-BE49-F238E27FC236}">
                <a16:creationId xmlns:a16="http://schemas.microsoft.com/office/drawing/2014/main" id="{88E37D7F-4FD9-4EE9-A284-4E393826D59B}"/>
              </a:ext>
            </a:extLst>
          </p:cNvPr>
          <p:cNvSpPr>
            <a:spLocks noChangeArrowheads="1"/>
          </p:cNvSpPr>
          <p:nvPr/>
        </p:nvSpPr>
        <p:spPr bwMode="auto">
          <a:xfrm>
            <a:off x="469701" y="3196269"/>
            <a:ext cx="2449512" cy="684213"/>
          </a:xfrm>
          <a:prstGeom prst="wedgeRoundRectCallout">
            <a:avLst>
              <a:gd name="adj1" fmla="val 41388"/>
              <a:gd name="adj2" fmla="val -152091"/>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pPr algn="l"/>
            <a:r>
              <a:rPr lang="en-US" altLang="zh-CN" sz="1400" dirty="0">
                <a:solidFill>
                  <a:srgbClr val="FF0000"/>
                </a:solidFill>
                <a:latin typeface="Courier New" panose="02070309020205020404" pitchFamily="49" charset="0"/>
                <a:ea typeface="微软雅黑" panose="020B0503020204020204" charset="-122"/>
                <a:cs typeface="Courier New" panose="02070309020205020404" pitchFamily="49" charset="0"/>
              </a:rPr>
              <a:t>configure</a:t>
            </a:r>
            <a:r>
              <a:rPr lang="zh-CN" altLang="en-US" sz="1400" dirty="0">
                <a:latin typeface="微软雅黑" panose="020B0503020204020204" charset="-122"/>
                <a:ea typeface="微软雅黑" panose="020B0503020204020204" charset="-122"/>
                <a:cs typeface="微软雅黑" panose="020B0503020204020204" charset="-122"/>
              </a:rPr>
              <a:t>执行脚本用于下一步的配置</a:t>
            </a:r>
          </a:p>
        </p:txBody>
      </p:sp>
      <p:sp>
        <p:nvSpPr>
          <p:cNvPr id="24" name="AutoShape 10">
            <a:extLst>
              <a:ext uri="{FF2B5EF4-FFF2-40B4-BE49-F238E27FC236}">
                <a16:creationId xmlns:a16="http://schemas.microsoft.com/office/drawing/2014/main" id="{F4035B5C-A0F1-4F25-9885-6C9B0D2DA072}"/>
              </a:ext>
            </a:extLst>
          </p:cNvPr>
          <p:cNvSpPr>
            <a:spLocks noChangeArrowheads="1"/>
          </p:cNvSpPr>
          <p:nvPr/>
        </p:nvSpPr>
        <p:spPr bwMode="auto">
          <a:xfrm>
            <a:off x="6442875" y="3254707"/>
            <a:ext cx="2998233" cy="684213"/>
          </a:xfrm>
          <a:prstGeom prst="wedgeRoundRectCallout">
            <a:avLst>
              <a:gd name="adj1" fmla="val -21010"/>
              <a:gd name="adj2" fmla="val -87306"/>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pPr algn="l"/>
            <a:r>
              <a:rPr lang="zh-CN" altLang="en-US" sz="1400" dirty="0">
                <a:latin typeface="微软雅黑" panose="020B0503020204020204" charset="-122"/>
                <a:ea typeface="微软雅黑" panose="020B0503020204020204" charset="-122"/>
                <a:cs typeface="微软雅黑" panose="020B0503020204020204" charset="-122"/>
              </a:rPr>
              <a:t>若不指定任何配置选项，将采用默认值</a:t>
            </a:r>
          </a:p>
        </p:txBody>
      </p:sp>
      <p:sp>
        <p:nvSpPr>
          <p:cNvPr id="25" name="AutoShape 10">
            <a:extLst>
              <a:ext uri="{FF2B5EF4-FFF2-40B4-BE49-F238E27FC236}">
                <a16:creationId xmlns:a16="http://schemas.microsoft.com/office/drawing/2014/main" id="{E8BE5397-7F47-4827-88B5-8C699BEFFB6C}"/>
              </a:ext>
            </a:extLst>
          </p:cNvPr>
          <p:cNvSpPr>
            <a:spLocks noChangeArrowheads="1"/>
          </p:cNvSpPr>
          <p:nvPr/>
        </p:nvSpPr>
        <p:spPr bwMode="auto">
          <a:xfrm>
            <a:off x="4049935" y="3938920"/>
            <a:ext cx="3457575" cy="684213"/>
          </a:xfrm>
          <a:prstGeom prst="wedgeRoundRectCallout">
            <a:avLst>
              <a:gd name="adj1" fmla="val -36479"/>
              <a:gd name="adj2" fmla="val -101156"/>
              <a:gd name="adj3" fmla="val 16667"/>
            </a:avLst>
          </a:prstGeom>
          <a:gradFill rotWithShape="1">
            <a:gsLst>
              <a:gs pos="0">
                <a:srgbClr val="FFFF99"/>
              </a:gs>
              <a:gs pos="100000">
                <a:srgbClr val="FFFFFF"/>
              </a:gs>
            </a:gsLst>
            <a:lin ang="5400000" scaled="1"/>
          </a:gradFill>
          <a:ln w="19050" algn="ctr">
            <a:solidFill>
              <a:srgbClr val="FF9900"/>
            </a:solidFill>
            <a:miter lim="800000"/>
          </a:ln>
          <a:effectLst>
            <a:outerShdw dist="53882" dir="2700000" algn="ctr" rotWithShape="0">
              <a:schemeClr val="bg2">
                <a:alpha val="50000"/>
              </a:schemeClr>
            </a:outerShdw>
          </a:effectLst>
        </p:spPr>
        <p:txBody>
          <a:bodyPr anchor="ctr" anchorCtr="1"/>
          <a:lstStyle/>
          <a:p>
            <a:pPr algn="l"/>
            <a:r>
              <a:rPr lang="zh-CN" altLang="en-US" sz="1400" dirty="0">
                <a:latin typeface="微软雅黑" panose="020B0503020204020204" charset="-122"/>
                <a:ea typeface="微软雅黑" panose="020B0503020204020204" charset="-122"/>
                <a:cs typeface="微软雅黑" panose="020B0503020204020204" charset="-122"/>
              </a:rPr>
              <a:t>这两个步骤可以合写为一行：</a:t>
            </a:r>
          </a:p>
          <a:p>
            <a:pPr algn="l"/>
            <a:r>
              <a:rPr lang="en-US" altLang="zh-CN" sz="1400" dirty="0">
                <a:solidFill>
                  <a:srgbClr val="FF0000"/>
                </a:solidFill>
                <a:latin typeface="Courier New" panose="02070309020205020404" pitchFamily="49" charset="0"/>
                <a:ea typeface="微软雅黑" panose="020B0503020204020204" charset="-122"/>
                <a:cs typeface="Courier New" panose="02070309020205020404" pitchFamily="49" charset="0"/>
              </a:rPr>
              <a:t>make &amp;&amp; make install</a:t>
            </a:r>
          </a:p>
        </p:txBody>
      </p:sp>
    </p:spTree>
    <p:extLst>
      <p:ext uri="{BB962C8B-B14F-4D97-AF65-F5344CB8AC3E}">
        <p14:creationId xmlns:p14="http://schemas.microsoft.com/office/powerpoint/2010/main" val="125669551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8"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 name="文本框 21">
            <a:extLst>
              <a:ext uri="{FF2B5EF4-FFF2-40B4-BE49-F238E27FC236}">
                <a16:creationId xmlns:a16="http://schemas.microsoft.com/office/drawing/2014/main" id="{C72B3BE2-3620-467E-A0EA-CB9E6AAD1494}"/>
              </a:ext>
            </a:extLst>
          </p:cNvPr>
          <p:cNvSpPr txBox="1"/>
          <p:nvPr/>
        </p:nvSpPr>
        <p:spPr>
          <a:xfrm>
            <a:off x="4151526" y="282393"/>
            <a:ext cx="3813865" cy="461665"/>
          </a:xfrm>
          <a:prstGeom prst="rect">
            <a:avLst/>
          </a:prstGeom>
          <a:noFill/>
        </p:spPr>
        <p:txBody>
          <a:bodyPr wrap="none" rtlCol="0">
            <a:spAutoFit/>
          </a:bodyPr>
          <a:lstStyle/>
          <a:p>
            <a:r>
              <a:rPr lang="en-US" altLang="zh-CN"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Anaconda</a:t>
            </a:r>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安装示例</a:t>
            </a:r>
          </a:p>
        </p:txBody>
      </p:sp>
      <p:sp>
        <p:nvSpPr>
          <p:cNvPr id="20" name="AutoShape 17">
            <a:extLst>
              <a:ext uri="{FF2B5EF4-FFF2-40B4-BE49-F238E27FC236}">
                <a16:creationId xmlns:a16="http://schemas.microsoft.com/office/drawing/2014/main" id="{DE2D0AF3-FC26-4A2B-A1BD-BBD18B92E1AB}"/>
              </a:ext>
            </a:extLst>
          </p:cNvPr>
          <p:cNvSpPr>
            <a:spLocks noChangeArrowheads="1"/>
          </p:cNvSpPr>
          <p:nvPr/>
        </p:nvSpPr>
        <p:spPr bwMode="auto">
          <a:xfrm>
            <a:off x="1915487" y="1183412"/>
            <a:ext cx="8197743" cy="4834392"/>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[gwy@login01 ~]$ ./Anaconda3-2019.10-Linux-x86_64.sh</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Welcome to Anaconda3 2019.10</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In order to continue the installation process, please review the license</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agreement.</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Please, press ENTER to continue</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&gt;&gt;&gt; ENTER</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Do you accept the license terms? [</a:t>
            </a:r>
            <a:r>
              <a:rPr lang="en-US" altLang="zh-CN" sz="1100" dirty="0" err="1">
                <a:solidFill>
                  <a:srgbClr val="000000"/>
                </a:solidFill>
                <a:latin typeface="Courier New" panose="02070309020205020404" pitchFamily="49" charset="0"/>
                <a:cs typeface="Courier New" panose="02070309020205020404" pitchFamily="49" charset="0"/>
              </a:rPr>
              <a:t>yes|no</a:t>
            </a:r>
            <a:r>
              <a:rPr lang="en-US" altLang="zh-CN" sz="1100" dirty="0">
                <a:solidFill>
                  <a:srgbClr val="000000"/>
                </a:solidFill>
                <a:latin typeface="Courier New" panose="02070309020205020404" pitchFamily="49" charset="0"/>
                <a:cs typeface="Courier New" panose="02070309020205020404" pitchFamily="49" charset="0"/>
              </a:rPr>
              <a:t>]</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[no] &gt;&gt;&gt; yes</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Anaconda3 will now be installed into this location:</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/data/home/</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/anaconda3</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  - Press ENTER to confirm the location</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  - Press CTRL-C to abort the installation</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  - Or specify a different location below</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[/data/home/</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/anaconda3] &gt;&gt;&gt; /data/home/</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/anaconda3</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Preparing transaction: done</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Executing transaction: done</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installation finished.</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Do you wish the installer to initialize Anaconda3</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by running </a:t>
            </a:r>
            <a:r>
              <a:rPr lang="en-US" altLang="zh-CN" sz="1100" dirty="0" err="1">
                <a:solidFill>
                  <a:srgbClr val="000000"/>
                </a:solidFill>
                <a:latin typeface="Courier New" panose="02070309020205020404" pitchFamily="49" charset="0"/>
                <a:cs typeface="Courier New" panose="02070309020205020404" pitchFamily="49" charset="0"/>
              </a:rPr>
              <a:t>conda</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init</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yes|no</a:t>
            </a:r>
            <a:r>
              <a:rPr lang="en-US" altLang="zh-CN" sz="1100" dirty="0">
                <a:solidFill>
                  <a:srgbClr val="000000"/>
                </a:solidFill>
                <a:latin typeface="Courier New" panose="02070309020205020404" pitchFamily="49" charset="0"/>
                <a:cs typeface="Courier New" panose="02070309020205020404" pitchFamily="49" charset="0"/>
              </a:rPr>
              <a:t>]</a:t>
            </a:r>
          </a:p>
          <a:p>
            <a:pPr marL="342900" indent="-342900">
              <a:lnSpc>
                <a:spcPct val="120000"/>
              </a:lnSpc>
              <a:spcBef>
                <a:spcPct val="20000"/>
              </a:spcBef>
              <a:buClr>
                <a:srgbClr val="006600"/>
              </a:buClr>
              <a:buSzPct val="80000"/>
            </a:pPr>
            <a:r>
              <a:rPr lang="en-US" altLang="zh-CN" sz="1100" dirty="0">
                <a:solidFill>
                  <a:srgbClr val="000000"/>
                </a:solidFill>
                <a:latin typeface="Courier New" panose="02070309020205020404" pitchFamily="49" charset="0"/>
                <a:cs typeface="Courier New" panose="02070309020205020404" pitchFamily="49" charset="0"/>
              </a:rPr>
              <a:t>[no] &gt;&gt;&gt; yes</a:t>
            </a:r>
          </a:p>
          <a:p>
            <a:pPr marL="342900" indent="-342900">
              <a:lnSpc>
                <a:spcPct val="120000"/>
              </a:lnSpc>
              <a:spcBef>
                <a:spcPct val="20000"/>
              </a:spcBef>
              <a:buClr>
                <a:srgbClr val="006600"/>
              </a:buClr>
              <a:buSzPct val="80000"/>
            </a:pPr>
            <a:endParaRPr lang="en-US" altLang="zh-CN" sz="1300" dirty="0">
              <a:solidFill>
                <a:srgbClr val="000000"/>
              </a:solidFill>
              <a:latin typeface="Courier New" panose="02070309020205020404" pitchFamily="49" charset="0"/>
              <a:cs typeface="Courier New" panose="02070309020205020404" pitchFamily="49" charset="0"/>
            </a:endParaRPr>
          </a:p>
          <a:p>
            <a:pPr marL="342900" indent="-342900">
              <a:lnSpc>
                <a:spcPct val="120000"/>
              </a:lnSpc>
              <a:spcBef>
                <a:spcPct val="20000"/>
              </a:spcBef>
              <a:buClr>
                <a:srgbClr val="006600"/>
              </a:buClr>
              <a:buSzPct val="80000"/>
            </a:pPr>
            <a:endParaRPr lang="en-US" altLang="zh-CN" sz="13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180912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sp>
        <p:nvSpPr>
          <p:cNvPr id="16" name="文本框 15"/>
          <p:cNvSpPr txBox="1"/>
          <p:nvPr/>
        </p:nvSpPr>
        <p:spPr>
          <a:xfrm>
            <a:off x="1343108" y="2919121"/>
            <a:ext cx="6186309" cy="1200329"/>
          </a:xfrm>
          <a:prstGeom prst="rect">
            <a:avLst/>
          </a:prstGeom>
          <a:noFill/>
        </p:spPr>
        <p:txBody>
          <a:bodyPr wrap="none" rtlCol="0">
            <a:spAutoFit/>
          </a:bodyPr>
          <a:lstStyle/>
          <a:p>
            <a:r>
              <a:rPr lang="zh-CN" altLang="en-US" sz="7200" b="1" spc="600" dirty="0">
                <a:solidFill>
                  <a:srgbClr val="2F5597"/>
                </a:solidFill>
                <a:latin typeface="微软雅黑" panose="020B0503020204020204" pitchFamily="34" charset="-122"/>
                <a:ea typeface="微软雅黑" panose="020B0503020204020204" pitchFamily="34" charset="-122"/>
              </a:rPr>
              <a:t>常用命令介绍</a:t>
            </a:r>
          </a:p>
        </p:txBody>
      </p:sp>
      <p:sp>
        <p:nvSpPr>
          <p:cNvPr id="9" name="文本框 8"/>
          <p:cNvSpPr txBox="1"/>
          <p:nvPr/>
        </p:nvSpPr>
        <p:spPr>
          <a:xfrm>
            <a:off x="520700" y="982980"/>
            <a:ext cx="10708005" cy="460375"/>
          </a:xfrm>
          <a:prstGeom prst="rect">
            <a:avLst/>
          </a:prstGeom>
          <a:noFill/>
        </p:spPr>
        <p:txBody>
          <a:bodyPr wrap="square" rtlCol="0">
            <a:spAutoFit/>
          </a:bodyPr>
          <a:lstStyle/>
          <a:p>
            <a:pPr indent="457200" fontAlgn="auto"/>
            <a:endParaRPr lang="zh-CN" altLang="en-US" sz="24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 name="文本框 21">
            <a:extLst>
              <a:ext uri="{FF2B5EF4-FFF2-40B4-BE49-F238E27FC236}">
                <a16:creationId xmlns:a16="http://schemas.microsoft.com/office/drawing/2014/main" id="{C72B3BE2-3620-467E-A0EA-CB9E6AAD1494}"/>
              </a:ext>
            </a:extLst>
          </p:cNvPr>
          <p:cNvSpPr txBox="1"/>
          <p:nvPr/>
        </p:nvSpPr>
        <p:spPr>
          <a:xfrm>
            <a:off x="4359900" y="282393"/>
            <a:ext cx="3291286"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bhosts</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6" name="内容占位符 2">
            <a:extLst>
              <a:ext uri="{FF2B5EF4-FFF2-40B4-BE49-F238E27FC236}">
                <a16:creationId xmlns:a16="http://schemas.microsoft.com/office/drawing/2014/main" id="{657A1A29-3BDC-46EE-8A6E-6E612CA4EC22}"/>
              </a:ext>
            </a:extLst>
          </p:cNvPr>
          <p:cNvSpPr>
            <a:spLocks noGrp="1"/>
          </p:cNvSpPr>
          <p:nvPr>
            <p:ph idx="1"/>
          </p:nvPr>
        </p:nvSpPr>
        <p:spPr>
          <a:xfrm>
            <a:off x="1433996" y="979512"/>
            <a:ext cx="9366525" cy="5808314"/>
          </a:xfrm>
        </p:spPr>
        <p:txBody>
          <a:bodyPr>
            <a:noAutofit/>
          </a:bodyPr>
          <a:lstStyle/>
          <a:p>
            <a:pPr marL="0" lvl="1" indent="0">
              <a:spcBef>
                <a:spcPts val="1000"/>
              </a:spcBef>
              <a:buNone/>
            </a:pPr>
            <a:r>
              <a:rPr lang="en-US" altLang="zh-CN" sz="2000" b="1" dirty="0" err="1">
                <a:solidFill>
                  <a:srgbClr val="FF0000"/>
                </a:solidFill>
                <a:latin typeface="Courier New" panose="02070309020205020404" pitchFamily="49" charset="0"/>
                <a:cs typeface="Courier New" panose="02070309020205020404" pitchFamily="49" charset="0"/>
              </a:rPr>
              <a:t>bhosts</a:t>
            </a:r>
            <a:r>
              <a:rPr lang="en-US" altLang="zh-CN" sz="2000" b="1" dirty="0">
                <a:solidFill>
                  <a:srgbClr val="FF0000"/>
                </a:solidFill>
                <a:latin typeface="Courier New" panose="02070309020205020404" pitchFamily="49" charset="0"/>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显示节点及其静态和动态资源</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HOST_NAME</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节点名</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STATUS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当前节点</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状态 </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ok</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表示</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该节点</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可以接受新</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也</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只有这种状态</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才</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可以接受新</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closed</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表示</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该节点</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不</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允许</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接受新</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unavail</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和</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unreach</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该节点宕机</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或作业调度服务有问题</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JL/U</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允许每个用户</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使用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最大</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槽</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数</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表示未限制</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MAX</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该节点可用的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最大作业</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槽</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数</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NJOBS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该节点已使用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的作业</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槽</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数</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RUN</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正在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运行</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作业占据的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作业槽</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数</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SSUSP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被系统挂起的作业占据的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作业槽</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数</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USUSP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被用户挂起的作业占据的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作业槽</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数</a:t>
            </a: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RSV</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预留的核数</a:t>
            </a:r>
          </a:p>
          <a:p>
            <a:pPr marL="0" indent="0">
              <a:buNone/>
            </a:pPr>
            <a:endParaRPr lang="zh-CN" altLang="en-US" sz="1600" dirty="0">
              <a:latin typeface="微软雅黑" panose="020B0503020204020204" charset="-122"/>
              <a:ea typeface="微软雅黑" panose="020B0503020204020204" charset="-122"/>
              <a:cs typeface="微软雅黑" panose="020B0503020204020204" charset="-122"/>
            </a:endParaRPr>
          </a:p>
        </p:txBody>
      </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541117" y="1766161"/>
            <a:ext cx="6855534" cy="934146"/>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bhosts</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HOST_NAME          STATUS       JL/U    MAX  NJOBS    RUN  SSUSP  USUSP    RSV </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c001               closed          -     40     40     40      0      0      0</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c002               closed          -     40     40     40      0      0      0</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c003               closed          -     40     40     40      0      0      0</a:t>
            </a:r>
          </a:p>
          <a:p>
            <a:pPr marL="342900" indent="-342900">
              <a:lnSpc>
                <a:spcPct val="120000"/>
              </a:lnSpc>
              <a:spcBef>
                <a:spcPct val="20000"/>
              </a:spcBef>
              <a:buClr>
                <a:srgbClr val="006600"/>
              </a:buClr>
              <a:buSzPct val="80000"/>
            </a:pPr>
            <a:endParaRPr lang="en-US" altLang="zh-CN" sz="13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053333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120721"/>
            <a:ext cx="4594690" cy="6858000"/>
            <a:chOff x="0" y="-120721"/>
            <a:chExt cx="4594690" cy="6858000"/>
          </a:xfrm>
        </p:grpSpPr>
        <p:grpSp>
          <p:nvGrpSpPr>
            <p:cNvPr id="2" name="组合 1"/>
            <p:cNvGrpSpPr/>
            <p:nvPr/>
          </p:nvGrpSpPr>
          <p:grpSpPr>
            <a:xfrm>
              <a:off x="0" y="-120721"/>
              <a:ext cx="4594690" cy="6858000"/>
              <a:chOff x="0" y="-120721"/>
              <a:chExt cx="4594690" cy="6858000"/>
            </a:xfrm>
          </p:grpSpPr>
          <p:sp>
            <p:nvSpPr>
              <p:cNvPr id="24" name="等腰三角形 23"/>
              <p:cNvSpPr/>
              <p:nvPr/>
            </p:nvSpPr>
            <p:spPr>
              <a:xfrm rot="5400000">
                <a:off x="3835529" y="2888903"/>
                <a:ext cx="815395" cy="702927"/>
              </a:xfrm>
              <a:prstGeom prst="triangle">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4" name="矩形 3"/>
              <p:cNvSpPr/>
              <p:nvPr/>
            </p:nvSpPr>
            <p:spPr>
              <a:xfrm>
                <a:off x="0" y="-120721"/>
                <a:ext cx="4027470" cy="6858000"/>
              </a:xfrm>
              <a:prstGeom prst="rect">
                <a:avLst/>
              </a:prstGeom>
              <a:solidFill>
                <a:schemeClr val="accent5">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宋体" panose="02010600030101010101" pitchFamily="2" charset="-122"/>
                  <a:ea typeface="宋体" panose="02010600030101010101" pitchFamily="2" charset="-122"/>
                </a:endParaRPr>
              </a:p>
            </p:txBody>
          </p:sp>
        </p:grpSp>
        <p:sp>
          <p:nvSpPr>
            <p:cNvPr id="6" name="椭圆 5"/>
            <p:cNvSpPr/>
            <p:nvPr/>
          </p:nvSpPr>
          <p:spPr>
            <a:xfrm>
              <a:off x="1005230" y="1181528"/>
              <a:ext cx="2126751" cy="2126751"/>
            </a:xfrm>
            <a:prstGeom prst="ellipse">
              <a:avLst/>
            </a:prstGeom>
            <a:noFill/>
            <a:ln w="1111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文本框 6"/>
            <p:cNvSpPr txBox="1"/>
            <p:nvPr/>
          </p:nvSpPr>
          <p:spPr>
            <a:xfrm>
              <a:off x="984811" y="4065580"/>
              <a:ext cx="1935145" cy="523220"/>
            </a:xfrm>
            <a:prstGeom prst="rect">
              <a:avLst/>
            </a:prstGeom>
            <a:noFill/>
          </p:spPr>
          <p:txBody>
            <a:bodyPr wrap="none" rtlCol="0">
              <a:spAutoFit/>
            </a:bodyPr>
            <a:lstStyle/>
            <a:p>
              <a:r>
                <a:rPr lang="en-US" altLang="zh-CN" sz="2800" spc="1000" dirty="0">
                  <a:solidFill>
                    <a:schemeClr val="bg1"/>
                  </a:solidFill>
                  <a:latin typeface="宋体" panose="02010600030101010101" pitchFamily="2" charset="-122"/>
                  <a:ea typeface="宋体" panose="02010600030101010101" pitchFamily="2" charset="-122"/>
                </a:rPr>
                <a:t> </a:t>
              </a:r>
              <a:r>
                <a:rPr lang="zh-CN" altLang="en-US" sz="2800" spc="1000" dirty="0">
                  <a:solidFill>
                    <a:schemeClr val="bg1"/>
                  </a:solidFill>
                  <a:latin typeface="微软雅黑" panose="020B0503020204020204" pitchFamily="34" charset="-122"/>
                  <a:ea typeface="微软雅黑" panose="020B0503020204020204" pitchFamily="34" charset="-122"/>
                </a:rPr>
                <a:t>目  录</a:t>
              </a:r>
            </a:p>
          </p:txBody>
        </p:sp>
        <p:sp>
          <p:nvSpPr>
            <p:cNvPr id="12" name="文本框 11"/>
            <p:cNvSpPr txBox="1"/>
            <p:nvPr/>
          </p:nvSpPr>
          <p:spPr>
            <a:xfrm>
              <a:off x="1347855" y="4665944"/>
              <a:ext cx="1458091" cy="461665"/>
            </a:xfrm>
            <a:prstGeom prst="rect">
              <a:avLst/>
            </a:prstGeom>
            <a:noFill/>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contents</a:t>
              </a:r>
            </a:p>
          </p:txBody>
        </p:sp>
        <p:grpSp>
          <p:nvGrpSpPr>
            <p:cNvPr id="20" name="组合 19"/>
            <p:cNvGrpSpPr/>
            <p:nvPr/>
          </p:nvGrpSpPr>
          <p:grpSpPr>
            <a:xfrm flipH="1">
              <a:off x="722518" y="4925660"/>
              <a:ext cx="637650" cy="48248"/>
              <a:chOff x="2782883" y="4944533"/>
              <a:chExt cx="637650" cy="48248"/>
            </a:xfrm>
          </p:grpSpPr>
          <p:cxnSp>
            <p:nvCxnSpPr>
              <p:cNvPr id="18" name="直接连接符 17"/>
              <p:cNvCxnSpPr/>
              <p:nvPr/>
            </p:nvCxnSpPr>
            <p:spPr>
              <a:xfrm>
                <a:off x="2806654"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2782883"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21" name="组合 20"/>
            <p:cNvGrpSpPr/>
            <p:nvPr/>
          </p:nvGrpSpPr>
          <p:grpSpPr>
            <a:xfrm>
              <a:off x="2756618" y="4925660"/>
              <a:ext cx="637650" cy="48248"/>
              <a:chOff x="2822639" y="4944533"/>
              <a:chExt cx="637650" cy="48248"/>
            </a:xfrm>
          </p:grpSpPr>
          <p:cxnSp>
            <p:nvCxnSpPr>
              <p:cNvPr id="22" name="直接连接符 21"/>
              <p:cNvCxnSpPr/>
              <p:nvPr/>
            </p:nvCxnSpPr>
            <p:spPr>
              <a:xfrm>
                <a:off x="2846410" y="4968657"/>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flipH="1">
                <a:off x="2822639" y="4944533"/>
                <a:ext cx="53139" cy="482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516" y="1648630"/>
            <a:ext cx="1144283" cy="1144283"/>
          </a:xfrm>
          <a:prstGeom prst="rect">
            <a:avLst/>
          </a:prstGeom>
        </p:spPr>
      </p:pic>
      <p:grpSp>
        <p:nvGrpSpPr>
          <p:cNvPr id="8" name="组合 7"/>
          <p:cNvGrpSpPr/>
          <p:nvPr/>
        </p:nvGrpSpPr>
        <p:grpSpPr>
          <a:xfrm>
            <a:off x="5960745" y="1222182"/>
            <a:ext cx="4683125" cy="613410"/>
            <a:chOff x="7343421" y="1218073"/>
            <a:chExt cx="4385916" cy="613458"/>
          </a:xfrm>
        </p:grpSpPr>
        <p:sp>
          <p:nvSpPr>
            <p:cNvPr id="29" name="椭圆 28"/>
            <p:cNvSpPr/>
            <p:nvPr/>
          </p:nvSpPr>
          <p:spPr>
            <a:xfrm>
              <a:off x="7343421" y="1218073"/>
              <a:ext cx="613458"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01</a:t>
              </a:r>
            </a:p>
          </p:txBody>
        </p:sp>
        <p:sp>
          <p:nvSpPr>
            <p:cNvPr id="25" name="文本框 24"/>
            <p:cNvSpPr txBox="1"/>
            <p:nvPr/>
          </p:nvSpPr>
          <p:spPr>
            <a:xfrm>
              <a:off x="8153998" y="1315871"/>
              <a:ext cx="3575339" cy="398811"/>
            </a:xfrm>
            <a:prstGeom prst="rect">
              <a:avLst/>
            </a:prstGeom>
            <a:noFill/>
          </p:spPr>
          <p:txBody>
            <a:bodyPr wrap="square" rtlCol="0">
              <a:spAutoFit/>
            </a:bodyPr>
            <a:lstStyle/>
            <a:p>
              <a:pPr algn="l"/>
              <a:r>
                <a:rPr lang="zh-CN" altLang="en-US" sz="2000" b="1" dirty="0">
                  <a:latin typeface="微软雅黑" panose="020B0503020204020204" pitchFamily="34" charset="-122"/>
                  <a:ea typeface="微软雅黑" panose="020B0503020204020204" pitchFamily="34" charset="-122"/>
                  <a:sym typeface="+mn-ea"/>
                </a:rPr>
                <a:t>集群环境</a:t>
              </a:r>
              <a:r>
                <a:rPr lang="zh-CN" altLang="en-US" sz="2000" b="1" dirty="0">
                  <a:solidFill>
                    <a:schemeClr val="tx1"/>
                  </a:solidFill>
                  <a:latin typeface="微软雅黑" panose="020B0503020204020204" pitchFamily="34" charset="-122"/>
                  <a:ea typeface="微软雅黑" panose="020B0503020204020204" pitchFamily="34" charset="-122"/>
                  <a:sym typeface="+mn-ea"/>
                </a:rPr>
                <a:t>介绍</a:t>
              </a:r>
            </a:p>
          </p:txBody>
        </p:sp>
      </p:grpSp>
      <p:grpSp>
        <p:nvGrpSpPr>
          <p:cNvPr id="9" name="组合 8"/>
          <p:cNvGrpSpPr/>
          <p:nvPr/>
        </p:nvGrpSpPr>
        <p:grpSpPr>
          <a:xfrm>
            <a:off x="5982615" y="4514135"/>
            <a:ext cx="2601458" cy="613458"/>
            <a:chOff x="7343420" y="2320799"/>
            <a:chExt cx="2601458" cy="613458"/>
          </a:xfrm>
        </p:grpSpPr>
        <p:sp>
          <p:nvSpPr>
            <p:cNvPr id="26" name="文本框 25"/>
            <p:cNvSpPr txBox="1"/>
            <p:nvPr/>
          </p:nvSpPr>
          <p:spPr>
            <a:xfrm>
              <a:off x="8221329" y="2408126"/>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sym typeface="+mn-ea"/>
                </a:rPr>
                <a:t>常用命令介绍</a:t>
              </a:r>
            </a:p>
          </p:txBody>
        </p:sp>
        <p:sp>
          <p:nvSpPr>
            <p:cNvPr id="30" name="椭圆 29"/>
            <p:cNvSpPr/>
            <p:nvPr/>
          </p:nvSpPr>
          <p:spPr>
            <a:xfrm>
              <a:off x="7343420" y="2320799"/>
              <a:ext cx="669875" cy="613458"/>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微软雅黑" panose="020B0503020204020204" pitchFamily="34" charset="-122"/>
                  <a:ea typeface="微软雅黑" panose="020B0503020204020204" pitchFamily="34" charset="-122"/>
                </a:rPr>
                <a:t>02</a:t>
              </a:r>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2" presetClass="emph" presetSubtype="0" fill="hold" nodeType="afterEffect">
                                  <p:stCondLst>
                                    <p:cond delay="0"/>
                                  </p:stCondLst>
                                  <p:childTnLst>
                                    <p:animRot by="120000">
                                      <p:cBhvr>
                                        <p:cTn id="13" dur="50" fill="hold">
                                          <p:stCondLst>
                                            <p:cond delay="0"/>
                                          </p:stCondLst>
                                        </p:cTn>
                                        <p:tgtEl>
                                          <p:spTgt spid="5"/>
                                        </p:tgtEl>
                                        <p:attrNameLst>
                                          <p:attrName>r</p:attrName>
                                        </p:attrNameLst>
                                      </p:cBhvr>
                                    </p:animRot>
                                    <p:animRot by="-240000">
                                      <p:cBhvr>
                                        <p:cTn id="14" dur="100" fill="hold">
                                          <p:stCondLst>
                                            <p:cond delay="100"/>
                                          </p:stCondLst>
                                        </p:cTn>
                                        <p:tgtEl>
                                          <p:spTgt spid="5"/>
                                        </p:tgtEl>
                                        <p:attrNameLst>
                                          <p:attrName>r</p:attrName>
                                        </p:attrNameLst>
                                      </p:cBhvr>
                                    </p:animRot>
                                    <p:animRot by="240000">
                                      <p:cBhvr>
                                        <p:cTn id="15" dur="100" fill="hold">
                                          <p:stCondLst>
                                            <p:cond delay="200"/>
                                          </p:stCondLst>
                                        </p:cTn>
                                        <p:tgtEl>
                                          <p:spTgt spid="5"/>
                                        </p:tgtEl>
                                        <p:attrNameLst>
                                          <p:attrName>r</p:attrName>
                                        </p:attrNameLst>
                                      </p:cBhvr>
                                    </p:animRot>
                                    <p:animRot by="-240000">
                                      <p:cBhvr>
                                        <p:cTn id="16" dur="100" fill="hold">
                                          <p:stCondLst>
                                            <p:cond delay="300"/>
                                          </p:stCondLst>
                                        </p:cTn>
                                        <p:tgtEl>
                                          <p:spTgt spid="5"/>
                                        </p:tgtEl>
                                        <p:attrNameLst>
                                          <p:attrName>r</p:attrName>
                                        </p:attrNameLst>
                                      </p:cBhvr>
                                    </p:animRot>
                                    <p:animRot by="120000">
                                      <p:cBhvr>
                                        <p:cTn id="17" dur="100" fill="hold">
                                          <p:stCondLst>
                                            <p:cond delay="400"/>
                                          </p:stCondLst>
                                        </p:cTn>
                                        <p:tgtEl>
                                          <p:spTgt spid="5"/>
                                        </p:tgtEl>
                                        <p:attrNameLst>
                                          <p:attrName>r</p:attrName>
                                        </p:attrNameLst>
                                      </p:cBhvr>
                                    </p:animRot>
                                  </p:childTnLst>
                                </p:cTn>
                              </p:par>
                            </p:childTnLst>
                          </p:cTn>
                        </p:par>
                        <p:par>
                          <p:cTn id="18" fill="hold">
                            <p:stCondLst>
                              <p:cond delay="1000"/>
                            </p:stCondLst>
                            <p:childTnLst>
                              <p:par>
                                <p:cTn id="19" presetID="12" presetClass="entr" presetSubtype="1" fill="hold" nodeType="after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250"/>
                                        <p:tgtEl>
                                          <p:spTgt spid="8"/>
                                        </p:tgtEl>
                                        <p:attrNameLst>
                                          <p:attrName>ppt_y</p:attrName>
                                        </p:attrNameLst>
                                      </p:cBhvr>
                                      <p:tavLst>
                                        <p:tav tm="0">
                                          <p:val>
                                            <p:strVal val="#ppt_y-#ppt_h*1.125000"/>
                                          </p:val>
                                        </p:tav>
                                        <p:tav tm="100000">
                                          <p:val>
                                            <p:strVal val="#ppt_y"/>
                                          </p:val>
                                        </p:tav>
                                      </p:tavLst>
                                    </p:anim>
                                    <p:animEffect transition="in" filter="wipe(down)">
                                      <p:cBhvr>
                                        <p:cTn id="22" dur="250"/>
                                        <p:tgtEl>
                                          <p:spTgt spid="8"/>
                                        </p:tgtEl>
                                      </p:cBhvr>
                                    </p:animEffect>
                                  </p:childTnLst>
                                </p:cTn>
                              </p:par>
                            </p:childTnLst>
                          </p:cTn>
                        </p:par>
                        <p:par>
                          <p:cTn id="23" fill="hold">
                            <p:stCondLst>
                              <p:cond delay="1750"/>
                            </p:stCondLst>
                            <p:childTnLst>
                              <p:par>
                                <p:cTn id="24" presetID="12" presetClass="entr" presetSubtype="1" fill="hold" nodeType="afterEffect">
                                  <p:stCondLst>
                                    <p:cond delay="25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250"/>
                                        <p:tgtEl>
                                          <p:spTgt spid="9"/>
                                        </p:tgtEl>
                                        <p:attrNameLst>
                                          <p:attrName>ppt_y</p:attrName>
                                        </p:attrNameLst>
                                      </p:cBhvr>
                                      <p:tavLst>
                                        <p:tav tm="0">
                                          <p:val>
                                            <p:strVal val="#ppt_y-#ppt_h*1.125000"/>
                                          </p:val>
                                        </p:tav>
                                        <p:tav tm="100000">
                                          <p:val>
                                            <p:strVal val="#ppt_y"/>
                                          </p:val>
                                        </p:tav>
                                      </p:tavLst>
                                    </p:anim>
                                    <p:animEffect transition="in" filter="wipe(down)">
                                      <p:cBhvr>
                                        <p:cTn id="2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内容占位符 2">
            <a:extLst>
              <a:ext uri="{FF2B5EF4-FFF2-40B4-BE49-F238E27FC236}">
                <a16:creationId xmlns:a16="http://schemas.microsoft.com/office/drawing/2014/main" id="{657A1A29-3BDC-46EE-8A6E-6E612CA4EC22}"/>
              </a:ext>
            </a:extLst>
          </p:cNvPr>
          <p:cNvSpPr>
            <a:spLocks noGrp="1"/>
          </p:cNvSpPr>
          <p:nvPr>
            <p:ph idx="1"/>
          </p:nvPr>
        </p:nvSpPr>
        <p:spPr>
          <a:xfrm>
            <a:off x="1433996" y="979512"/>
            <a:ext cx="9366525" cy="5808314"/>
          </a:xfrm>
        </p:spPr>
        <p:txBody>
          <a:bodyPr>
            <a:noAutofit/>
          </a:bodyPr>
          <a:lstStyle/>
          <a:p>
            <a:pPr marL="0" lvl="1" indent="0">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常用用法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en-US" altLang="zh-CN" sz="2000" b="1" dirty="0" err="1">
                <a:solidFill>
                  <a:srgbClr val="FF0000"/>
                </a:solidFill>
                <a:latin typeface="Courier New" panose="02070309020205020404" pitchFamily="49" charset="0"/>
                <a:cs typeface="Courier New" panose="02070309020205020404" pitchFamily="49" charset="0"/>
              </a:rPr>
              <a:t>bhosts</a:t>
            </a:r>
            <a:r>
              <a:rPr lang="en-US" altLang="zh-CN" sz="2000" b="1" dirty="0">
                <a:solidFill>
                  <a:srgbClr val="FF0000"/>
                </a:solidFill>
                <a:latin typeface="Courier New" panose="02070309020205020404" pitchFamily="49" charset="0"/>
                <a:cs typeface="Courier New" panose="02070309020205020404" pitchFamily="49" charset="0"/>
              </a:rPr>
              <a:t> </a:t>
            </a:r>
            <a:r>
              <a:rPr lang="zh-CN" altLang="en-US"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节点名</a:t>
            </a:r>
            <a:endParaRPr lang="en-US" altLang="zh-CN"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显示单个节点的当前状态</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en-US" altLang="zh-CN" sz="2000" b="1" dirty="0" err="1">
                <a:solidFill>
                  <a:srgbClr val="FF0000"/>
                </a:solidFill>
                <a:latin typeface="Courier New" panose="02070309020205020404" pitchFamily="49" charset="0"/>
                <a:cs typeface="Courier New" panose="02070309020205020404" pitchFamily="49" charset="0"/>
              </a:rPr>
              <a:t>bhosts</a:t>
            </a:r>
            <a:r>
              <a:rPr lang="en-US" altLang="zh-CN" sz="2000" b="1" dirty="0">
                <a:solidFill>
                  <a:srgbClr val="FF0000"/>
                </a:solidFill>
                <a:latin typeface="Courier New" panose="02070309020205020404" pitchFamily="49" charset="0"/>
                <a:cs typeface="Courier New" panose="02070309020205020404" pitchFamily="49" charset="0"/>
              </a:rPr>
              <a:t> –l </a:t>
            </a:r>
            <a:r>
              <a:rPr lang="zh-CN" altLang="en-US"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节点名</a:t>
            </a:r>
            <a:endParaRPr lang="en-US" altLang="zh-CN"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以长格式显示单个节点的详细信息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zh-CN" altLang="en-US" sz="1600" dirty="0">
              <a:latin typeface="微软雅黑" panose="020B0503020204020204" charset="-122"/>
              <a:ea typeface="微软雅黑" panose="020B0503020204020204" charset="-122"/>
              <a:cs typeface="微软雅黑" panose="020B0503020204020204" charset="-122"/>
            </a:endParaRPr>
          </a:p>
        </p:txBody>
      </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527680" y="2190561"/>
            <a:ext cx="6877878" cy="621571"/>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bhosts</a:t>
            </a:r>
            <a:r>
              <a:rPr lang="en-US" altLang="zh-CN" sz="1100" dirty="0">
                <a:solidFill>
                  <a:srgbClr val="000000"/>
                </a:solidFill>
                <a:latin typeface="Courier New" panose="02070309020205020404" pitchFamily="49" charset="0"/>
                <a:cs typeface="Courier New" panose="02070309020205020404" pitchFamily="49" charset="0"/>
              </a:rPr>
              <a:t> c001</a:t>
            </a:r>
          </a:p>
          <a:p>
            <a:r>
              <a:rPr lang="en-US" altLang="zh-CN" sz="1100" dirty="0">
                <a:solidFill>
                  <a:srgbClr val="000000"/>
                </a:solidFill>
                <a:latin typeface="Courier New" panose="02070309020205020404" pitchFamily="49" charset="0"/>
                <a:cs typeface="Courier New" panose="02070309020205020404" pitchFamily="49" charset="0"/>
              </a:rPr>
              <a:t>HOST_NAME          STATUS       JL/U    MAX  NJOBS    RUN  SSUSP  USUSP    RSV </a:t>
            </a:r>
          </a:p>
          <a:p>
            <a:r>
              <a:rPr lang="en-US" altLang="zh-CN" sz="1100" dirty="0">
                <a:solidFill>
                  <a:srgbClr val="000000"/>
                </a:solidFill>
                <a:latin typeface="Courier New" panose="02070309020205020404" pitchFamily="49" charset="0"/>
                <a:cs typeface="Courier New" panose="02070309020205020404" pitchFamily="49" charset="0"/>
              </a:rPr>
              <a:t>c001               closed          -     40     40     40      0      0      0</a:t>
            </a:r>
            <a:endParaRPr lang="en-US" altLang="zh-CN" sz="1300" dirty="0">
              <a:solidFill>
                <a:srgbClr val="000000"/>
              </a:solidFill>
              <a:latin typeface="Courier New" panose="02070309020205020404" pitchFamily="49" charset="0"/>
              <a:cs typeface="Courier New" panose="02070309020205020404" pitchFamily="49" charset="0"/>
            </a:endParaRPr>
          </a:p>
        </p:txBody>
      </p:sp>
      <p:sp>
        <p:nvSpPr>
          <p:cNvPr id="17" name="AutoShape 17">
            <a:extLst>
              <a:ext uri="{FF2B5EF4-FFF2-40B4-BE49-F238E27FC236}">
                <a16:creationId xmlns:a16="http://schemas.microsoft.com/office/drawing/2014/main" id="{603DA34A-BCAB-4647-B10B-A5D3A52CEC31}"/>
              </a:ext>
            </a:extLst>
          </p:cNvPr>
          <p:cNvSpPr>
            <a:spLocks noChangeArrowheads="1"/>
          </p:cNvSpPr>
          <p:nvPr/>
        </p:nvSpPr>
        <p:spPr bwMode="auto">
          <a:xfrm>
            <a:off x="1527679" y="3867622"/>
            <a:ext cx="8119903" cy="1618778"/>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bhosts</a:t>
            </a:r>
            <a:r>
              <a:rPr lang="en-US" altLang="zh-CN" sz="1100" dirty="0">
                <a:solidFill>
                  <a:srgbClr val="000000"/>
                </a:solidFill>
                <a:latin typeface="Courier New" panose="02070309020205020404" pitchFamily="49" charset="0"/>
                <a:cs typeface="Courier New" panose="02070309020205020404" pitchFamily="49" charset="0"/>
              </a:rPr>
              <a:t> -l c001</a:t>
            </a:r>
          </a:p>
          <a:p>
            <a:r>
              <a:rPr lang="en-US" altLang="zh-CN" sz="1100" dirty="0">
                <a:solidFill>
                  <a:srgbClr val="000000"/>
                </a:solidFill>
                <a:latin typeface="Courier New" panose="02070309020205020404" pitchFamily="49" charset="0"/>
                <a:cs typeface="Courier New" panose="02070309020205020404" pitchFamily="49" charset="0"/>
              </a:rPr>
              <a:t>HOST  c001</a:t>
            </a:r>
          </a:p>
          <a:p>
            <a:r>
              <a:rPr lang="en-US" altLang="zh-CN" sz="1100" dirty="0">
                <a:solidFill>
                  <a:srgbClr val="000000"/>
                </a:solidFill>
                <a:latin typeface="Courier New" panose="02070309020205020404" pitchFamily="49" charset="0"/>
                <a:cs typeface="Courier New" panose="02070309020205020404" pitchFamily="49" charset="0"/>
              </a:rPr>
              <a:t>STATUS           CPUF  JL/U    MAX  NJOBS    RUN  SSUSP  USUSP    RSV DISPATCH_WINDOW</a:t>
            </a:r>
          </a:p>
          <a:p>
            <a:r>
              <a:rPr lang="en-US" altLang="zh-CN" sz="1100" dirty="0" err="1">
                <a:solidFill>
                  <a:srgbClr val="000000"/>
                </a:solidFill>
                <a:latin typeface="Courier New" panose="02070309020205020404" pitchFamily="49" charset="0"/>
                <a:cs typeface="Courier New" panose="02070309020205020404" pitchFamily="49" charset="0"/>
              </a:rPr>
              <a:t>closed_Full</a:t>
            </a:r>
            <a:r>
              <a:rPr lang="en-US" altLang="zh-CN" sz="1100" dirty="0">
                <a:solidFill>
                  <a:srgbClr val="000000"/>
                </a:solidFill>
                <a:latin typeface="Courier New" panose="02070309020205020404" pitchFamily="49" charset="0"/>
                <a:cs typeface="Courier New" panose="02070309020205020404" pitchFamily="49" charset="0"/>
              </a:rPr>
              <a:t>     60.00     -     40     40     40      0      0      0      -</a:t>
            </a:r>
          </a:p>
          <a:p>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 CURRENT LOAD USED FOR SCHEDULING:</a:t>
            </a:r>
          </a:p>
          <a:p>
            <a:r>
              <a:rPr lang="en-US" altLang="zh-CN" sz="1100" dirty="0">
                <a:solidFill>
                  <a:srgbClr val="000000"/>
                </a:solidFill>
                <a:latin typeface="Courier New" panose="02070309020205020404" pitchFamily="49" charset="0"/>
                <a:cs typeface="Courier New" panose="02070309020205020404" pitchFamily="49" charset="0"/>
              </a:rPr>
              <a:t>                r15s   r1m  r15m    </a:t>
            </a:r>
            <a:r>
              <a:rPr lang="en-US" altLang="zh-CN" sz="1100" dirty="0" err="1">
                <a:solidFill>
                  <a:srgbClr val="000000"/>
                </a:solidFill>
                <a:latin typeface="Courier New" panose="02070309020205020404" pitchFamily="49" charset="0"/>
                <a:cs typeface="Courier New" panose="02070309020205020404" pitchFamily="49" charset="0"/>
              </a:rPr>
              <a:t>ut</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pg</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io</a:t>
            </a:r>
            <a:r>
              <a:rPr lang="en-US" altLang="zh-CN" sz="1100" dirty="0">
                <a:solidFill>
                  <a:srgbClr val="000000"/>
                </a:solidFill>
                <a:latin typeface="Courier New" panose="02070309020205020404" pitchFamily="49" charset="0"/>
                <a:cs typeface="Courier New" panose="02070309020205020404" pitchFamily="49" charset="0"/>
              </a:rPr>
              <a:t>   ls    it   </a:t>
            </a:r>
            <a:r>
              <a:rPr lang="en-US" altLang="zh-CN" sz="1100" dirty="0" err="1">
                <a:solidFill>
                  <a:srgbClr val="000000"/>
                </a:solidFill>
                <a:latin typeface="Courier New" panose="02070309020205020404" pitchFamily="49" charset="0"/>
                <a:cs typeface="Courier New" panose="02070309020205020404" pitchFamily="49" charset="0"/>
              </a:rPr>
              <a:t>tmp</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swp</a:t>
            </a:r>
            <a:r>
              <a:rPr lang="en-US" altLang="zh-CN" sz="1100" dirty="0">
                <a:solidFill>
                  <a:srgbClr val="000000"/>
                </a:solidFill>
                <a:latin typeface="Courier New" panose="02070309020205020404" pitchFamily="49" charset="0"/>
                <a:cs typeface="Courier New" panose="02070309020205020404" pitchFamily="49" charset="0"/>
              </a:rPr>
              <a:t>   mem  slots  </a:t>
            </a:r>
            <a:r>
              <a:rPr lang="en-US" altLang="zh-CN" sz="1100" dirty="0" err="1">
                <a:solidFill>
                  <a:srgbClr val="000000"/>
                </a:solidFill>
                <a:latin typeface="Courier New" panose="02070309020205020404" pitchFamily="49" charset="0"/>
                <a:cs typeface="Courier New" panose="02070309020205020404" pitchFamily="49" charset="0"/>
              </a:rPr>
              <a:t>ngpus</a:t>
            </a:r>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 Total           0.1   0.1   0.1   63%   0.0  2403    0  1899  410G 31.7G  171G      0    0.0</a:t>
            </a:r>
          </a:p>
          <a:p>
            <a:r>
              <a:rPr lang="en-US" altLang="zh-CN" sz="1100" dirty="0">
                <a:solidFill>
                  <a:srgbClr val="000000"/>
                </a:solidFill>
                <a:latin typeface="Courier New" panose="02070309020205020404" pitchFamily="49" charset="0"/>
                <a:cs typeface="Courier New" panose="02070309020205020404" pitchFamily="49" charset="0"/>
              </a:rPr>
              <a:t> Reserved        0.0   0.0   0.0    0%   0.0     0    0     0    0M    </a:t>
            </a:r>
            <a:r>
              <a:rPr lang="en-US" altLang="zh-CN" sz="1100" dirty="0" err="1">
                <a:solidFill>
                  <a:srgbClr val="000000"/>
                </a:solidFill>
                <a:latin typeface="Courier New" panose="02070309020205020404" pitchFamily="49" charset="0"/>
                <a:cs typeface="Courier New" panose="02070309020205020404" pitchFamily="49" charset="0"/>
              </a:rPr>
              <a:t>0M</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0M</a:t>
            </a:r>
            <a:r>
              <a:rPr lang="en-US" altLang="zh-CN" sz="1100" dirty="0">
                <a:solidFill>
                  <a:srgbClr val="000000"/>
                </a:solidFill>
                <a:latin typeface="Courier New" panose="02070309020205020404" pitchFamily="49" charset="0"/>
                <a:cs typeface="Courier New" panose="02070309020205020404" pitchFamily="49" charset="0"/>
              </a:rPr>
              <a:t>      -    0.0</a:t>
            </a:r>
            <a:endParaRPr lang="en-US" altLang="zh-CN" sz="1300" dirty="0">
              <a:solidFill>
                <a:srgbClr val="000000"/>
              </a:solidFill>
              <a:latin typeface="Courier New" panose="02070309020205020404" pitchFamily="49" charset="0"/>
              <a:cs typeface="Courier New" panose="02070309020205020404" pitchFamily="49" charset="0"/>
            </a:endParaRPr>
          </a:p>
        </p:txBody>
      </p:sp>
      <p:sp>
        <p:nvSpPr>
          <p:cNvPr id="19" name="文本框 18">
            <a:extLst>
              <a:ext uri="{FF2B5EF4-FFF2-40B4-BE49-F238E27FC236}">
                <a16:creationId xmlns:a16="http://schemas.microsoft.com/office/drawing/2014/main" id="{DBDAA260-1012-4A9F-9E77-382CA56EABED}"/>
              </a:ext>
            </a:extLst>
          </p:cNvPr>
          <p:cNvSpPr txBox="1"/>
          <p:nvPr/>
        </p:nvSpPr>
        <p:spPr>
          <a:xfrm>
            <a:off x="4359900" y="282393"/>
            <a:ext cx="3291286"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bhosts</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031089596"/>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634320" y="1740925"/>
            <a:ext cx="6874198" cy="799817"/>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bqueues</a:t>
            </a:r>
            <a:r>
              <a:rPr lang="en-US" altLang="zh-CN" sz="1100" dirty="0">
                <a:solidFill>
                  <a:srgbClr val="000000"/>
                </a:solidFill>
                <a:latin typeface="Courier New" panose="02070309020205020404" pitchFamily="49" charset="0"/>
                <a:cs typeface="Courier New" panose="02070309020205020404" pitchFamily="49" charset="0"/>
              </a:rPr>
              <a:t> </a:t>
            </a:r>
          </a:p>
          <a:p>
            <a:r>
              <a:rPr lang="en-US" altLang="zh-CN" sz="1100" dirty="0">
                <a:solidFill>
                  <a:srgbClr val="000000"/>
                </a:solidFill>
                <a:latin typeface="Courier New" panose="02070309020205020404" pitchFamily="49" charset="0"/>
                <a:cs typeface="Courier New" panose="02070309020205020404" pitchFamily="49" charset="0"/>
              </a:rPr>
              <a:t>QUEUE_NAME      PRIO STATUS          MAX JL/U JL/P JL/H NJOBS  PEND   RUN  SUSP </a:t>
            </a:r>
          </a:p>
          <a:p>
            <a:r>
              <a:rPr lang="en-US" altLang="zh-CN" sz="1100" dirty="0">
                <a:solidFill>
                  <a:srgbClr val="000000"/>
                </a:solidFill>
                <a:latin typeface="Courier New" panose="02070309020205020404" pitchFamily="49" charset="0"/>
                <a:cs typeface="Courier New" panose="02070309020205020404" pitchFamily="49" charset="0"/>
              </a:rPr>
              <a:t>normal           30  </a:t>
            </a:r>
            <a:r>
              <a:rPr lang="en-US" altLang="zh-CN" sz="1100" dirty="0" err="1">
                <a:solidFill>
                  <a:srgbClr val="000000"/>
                </a:solidFill>
                <a:latin typeface="Courier New" panose="02070309020205020404" pitchFamily="49" charset="0"/>
                <a:cs typeface="Courier New" panose="02070309020205020404" pitchFamily="49" charset="0"/>
              </a:rPr>
              <a:t>Open:Active</a:t>
            </a:r>
            <a:r>
              <a:rPr lang="en-US" altLang="zh-CN" sz="1100" dirty="0">
                <a:solidFill>
                  <a:srgbClr val="000000"/>
                </a:solidFill>
                <a:latin typeface="Courier New" panose="02070309020205020404" pitchFamily="49" charset="0"/>
                <a:cs typeface="Courier New" panose="02070309020205020404" pitchFamily="49" charset="0"/>
              </a:rPr>
              <a:t>       -    -    -    - 10736  2520  8216     0</a:t>
            </a:r>
          </a:p>
          <a:p>
            <a:r>
              <a:rPr lang="en-US" altLang="zh-CN" sz="1100" dirty="0" err="1">
                <a:solidFill>
                  <a:srgbClr val="000000"/>
                </a:solidFill>
                <a:latin typeface="Courier New" panose="02070309020205020404" pitchFamily="49" charset="0"/>
                <a:cs typeface="Courier New" panose="02070309020205020404" pitchFamily="49" charset="0"/>
              </a:rPr>
              <a:t>gpu</a:t>
            </a:r>
            <a:r>
              <a:rPr lang="en-US" altLang="zh-CN" sz="1100" dirty="0">
                <a:solidFill>
                  <a:srgbClr val="000000"/>
                </a:solidFill>
                <a:latin typeface="Courier New" panose="02070309020205020404" pitchFamily="49" charset="0"/>
                <a:cs typeface="Courier New" panose="02070309020205020404" pitchFamily="49" charset="0"/>
              </a:rPr>
              <a:t>              30  </a:t>
            </a:r>
            <a:r>
              <a:rPr lang="en-US" altLang="zh-CN" sz="1100" dirty="0" err="1">
                <a:solidFill>
                  <a:srgbClr val="000000"/>
                </a:solidFill>
                <a:latin typeface="Courier New" panose="02070309020205020404" pitchFamily="49" charset="0"/>
                <a:cs typeface="Courier New" panose="02070309020205020404" pitchFamily="49" charset="0"/>
              </a:rPr>
              <a:t>Open:Active</a:t>
            </a:r>
            <a:r>
              <a:rPr lang="en-US" altLang="zh-CN" sz="1100" dirty="0">
                <a:solidFill>
                  <a:srgbClr val="000000"/>
                </a:solidFill>
                <a:latin typeface="Courier New" panose="02070309020205020404" pitchFamily="49" charset="0"/>
                <a:cs typeface="Courier New" panose="02070309020205020404" pitchFamily="49" charset="0"/>
              </a:rPr>
              <a:t>       -    -    -    -   142     4   138     0</a:t>
            </a:r>
            <a:endParaRPr lang="en-US" altLang="zh-CN" sz="1300" dirty="0">
              <a:solidFill>
                <a:srgbClr val="000000"/>
              </a:solidFill>
              <a:latin typeface="Courier New" panose="02070309020205020404" pitchFamily="49" charset="0"/>
              <a:cs typeface="Courier New" panose="02070309020205020404" pitchFamily="49" charset="0"/>
            </a:endParaRPr>
          </a:p>
        </p:txBody>
      </p:sp>
      <p:sp>
        <p:nvSpPr>
          <p:cNvPr id="19" name="文本框 18">
            <a:extLst>
              <a:ext uri="{FF2B5EF4-FFF2-40B4-BE49-F238E27FC236}">
                <a16:creationId xmlns:a16="http://schemas.microsoft.com/office/drawing/2014/main" id="{DBDAA260-1012-4A9F-9E77-382CA56EABED}"/>
              </a:ext>
            </a:extLst>
          </p:cNvPr>
          <p:cNvSpPr txBox="1"/>
          <p:nvPr/>
        </p:nvSpPr>
        <p:spPr>
          <a:xfrm>
            <a:off x="4267136" y="282393"/>
            <a:ext cx="3552576"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bqueues</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6096000" cy="5685659"/>
          </a:xfrm>
          <a:prstGeom prst="rect">
            <a:avLst/>
          </a:prstGeom>
        </p:spPr>
        <p:txBody>
          <a:bodyPr>
            <a:spAutoFit/>
          </a:bodyPr>
          <a:lstStyle/>
          <a:p>
            <a:pPr marL="0" lvl="1" indent="0">
              <a:spcBef>
                <a:spcPts val="1000"/>
              </a:spcBef>
              <a:buNone/>
            </a:pPr>
            <a:r>
              <a:rPr lang="en-US" altLang="zh-CN" sz="2000" b="1" dirty="0" err="1">
                <a:solidFill>
                  <a:srgbClr val="FF0000"/>
                </a:solidFill>
                <a:latin typeface="Courier New" panose="02070309020205020404" pitchFamily="49" charset="0"/>
                <a:cs typeface="Courier New" panose="02070309020205020404" pitchFamily="49" charset="0"/>
              </a:rPr>
              <a:t>bqueues</a:t>
            </a:r>
            <a:r>
              <a:rPr lang="en-US" altLang="zh-CN" sz="2000" b="1" dirty="0">
                <a:solidFill>
                  <a:srgbClr val="FF0000"/>
                </a:solidFill>
                <a:latin typeface="Courier New" panose="02070309020205020404" pitchFamily="49" charset="0"/>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显示关于队列的信息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QUEUE_NAME</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队列名</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PRIO</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优先级，</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值越大</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优先级越</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高</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STATUS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状态</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Open</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队列</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已开放，可以</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接受新</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Active</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队列已激活，可以启动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队列</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中</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的作业</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Closed</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队列</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已关闭，</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不</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能</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接受新</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Inact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队列未激活，可</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以</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接受新</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无法启动队列中的作业</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MAX</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队列中可以使用的最大作业槽数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表示未限制</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JL/U</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队列中每</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个</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户可以</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使用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最大作业槽数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JL/P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队列中</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每个处理器可以接受的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最大作业槽数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JL/H</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队列中</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每个节点可以</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分配</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最大作业槽数</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表示未限制</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NJOBS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队列中所有</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作业所占</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的作业槽数，包括排队、运行和挂起的作业</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PEND</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队列中排队</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的作业所需</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RUN</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队列中</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运</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行</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的作业所占</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SUSP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队列中</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挂起的作业所占</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的作业槽数</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452011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内容占位符 2">
            <a:extLst>
              <a:ext uri="{FF2B5EF4-FFF2-40B4-BE49-F238E27FC236}">
                <a16:creationId xmlns:a16="http://schemas.microsoft.com/office/drawing/2014/main" id="{657A1A29-3BDC-46EE-8A6E-6E612CA4EC22}"/>
              </a:ext>
            </a:extLst>
          </p:cNvPr>
          <p:cNvSpPr>
            <a:spLocks noGrp="1"/>
          </p:cNvSpPr>
          <p:nvPr>
            <p:ph idx="1"/>
          </p:nvPr>
        </p:nvSpPr>
        <p:spPr>
          <a:xfrm>
            <a:off x="1433996" y="979512"/>
            <a:ext cx="9366525" cy="5808314"/>
          </a:xfrm>
        </p:spPr>
        <p:txBody>
          <a:bodyPr>
            <a:noAutofit/>
          </a:bodyPr>
          <a:lstStyle/>
          <a:p>
            <a:pPr marL="0" lvl="1" indent="0">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常用用法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en-US" altLang="zh-CN" sz="2000" b="1" dirty="0" err="1">
                <a:solidFill>
                  <a:srgbClr val="FF0000"/>
                </a:solidFill>
                <a:latin typeface="Courier New" panose="02070309020205020404" pitchFamily="49" charset="0"/>
                <a:cs typeface="Courier New" panose="02070309020205020404" pitchFamily="49" charset="0"/>
              </a:rPr>
              <a:t>bqueues</a:t>
            </a:r>
            <a:r>
              <a:rPr lang="en-US" altLang="zh-CN" sz="2000" b="1" dirty="0">
                <a:solidFill>
                  <a:srgbClr val="FF0000"/>
                </a:solidFill>
                <a:latin typeface="Courier New" panose="02070309020205020404" pitchFamily="49" charset="0"/>
                <a:cs typeface="Courier New" panose="02070309020205020404" pitchFamily="49" charset="0"/>
              </a:rPr>
              <a:t> </a:t>
            </a:r>
            <a:r>
              <a:rPr lang="zh-CN" altLang="en-US"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队列名</a:t>
            </a:r>
            <a:endParaRPr lang="en-US" altLang="zh-CN"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显示单个队列的信息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b="1" dirty="0">
              <a:solidFill>
                <a:srgbClr val="FF0000"/>
              </a:solidFill>
              <a:latin typeface="Courier New" panose="02070309020205020404" pitchFamily="49" charset="0"/>
              <a:cs typeface="Courier New" panose="02070309020205020404" pitchFamily="49" charset="0"/>
            </a:endParaRPr>
          </a:p>
          <a:p>
            <a:pPr marL="0" indent="0">
              <a:buNone/>
            </a:pPr>
            <a:r>
              <a:rPr lang="en-US" altLang="zh-CN" sz="2000" b="1" dirty="0" err="1">
                <a:solidFill>
                  <a:srgbClr val="FF0000"/>
                </a:solidFill>
                <a:latin typeface="Courier New" panose="02070309020205020404" pitchFamily="49" charset="0"/>
                <a:cs typeface="Courier New" panose="02070309020205020404" pitchFamily="49" charset="0"/>
              </a:rPr>
              <a:t>bqueues</a:t>
            </a:r>
            <a:r>
              <a:rPr lang="en-US" altLang="zh-CN" sz="2000" b="1" dirty="0">
                <a:solidFill>
                  <a:srgbClr val="FF0000"/>
                </a:solidFill>
                <a:latin typeface="Courier New" panose="02070309020205020404" pitchFamily="49" charset="0"/>
                <a:cs typeface="Courier New" panose="02070309020205020404" pitchFamily="49" charset="0"/>
              </a:rPr>
              <a:t> –l </a:t>
            </a:r>
            <a:r>
              <a:rPr lang="zh-CN" altLang="en-US"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队列名</a:t>
            </a:r>
            <a:endParaRPr lang="en-US" altLang="zh-CN"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以长格式显示单个队列的详细信息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zh-CN" altLang="en-US" sz="1600" dirty="0">
              <a:latin typeface="微软雅黑" panose="020B0503020204020204" charset="-122"/>
              <a:ea typeface="微软雅黑" panose="020B0503020204020204" charset="-122"/>
              <a:cs typeface="微软雅黑" panose="020B0503020204020204" charset="-122"/>
            </a:endParaRPr>
          </a:p>
        </p:txBody>
      </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527680" y="2256821"/>
            <a:ext cx="6877878" cy="621571"/>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bqueues</a:t>
            </a:r>
            <a:r>
              <a:rPr lang="en-US" altLang="zh-CN" sz="1100" dirty="0">
                <a:solidFill>
                  <a:srgbClr val="000000"/>
                </a:solidFill>
                <a:latin typeface="Courier New" panose="02070309020205020404" pitchFamily="49" charset="0"/>
                <a:cs typeface="Courier New" panose="02070309020205020404" pitchFamily="49" charset="0"/>
              </a:rPr>
              <a:t> normal</a:t>
            </a:r>
          </a:p>
          <a:p>
            <a:r>
              <a:rPr lang="en-US" altLang="zh-CN" sz="1100" dirty="0">
                <a:solidFill>
                  <a:srgbClr val="000000"/>
                </a:solidFill>
                <a:latin typeface="Courier New" panose="02070309020205020404" pitchFamily="49" charset="0"/>
                <a:cs typeface="Courier New" panose="02070309020205020404" pitchFamily="49" charset="0"/>
              </a:rPr>
              <a:t>QUEUE_NAME      PRIO STATUS          MAX JL/U JL/P JL/H NJOBS  PEND   RUN  SUSP </a:t>
            </a:r>
          </a:p>
          <a:p>
            <a:r>
              <a:rPr lang="en-US" altLang="zh-CN" sz="1100" dirty="0">
                <a:solidFill>
                  <a:srgbClr val="000000"/>
                </a:solidFill>
                <a:latin typeface="Courier New" panose="02070309020205020404" pitchFamily="49" charset="0"/>
                <a:cs typeface="Courier New" panose="02070309020205020404" pitchFamily="49" charset="0"/>
              </a:rPr>
              <a:t>normal           30  </a:t>
            </a:r>
            <a:r>
              <a:rPr lang="en-US" altLang="zh-CN" sz="1100" dirty="0" err="1">
                <a:solidFill>
                  <a:srgbClr val="000000"/>
                </a:solidFill>
                <a:latin typeface="Courier New" panose="02070309020205020404" pitchFamily="49" charset="0"/>
                <a:cs typeface="Courier New" panose="02070309020205020404" pitchFamily="49" charset="0"/>
              </a:rPr>
              <a:t>Open:Active</a:t>
            </a:r>
            <a:r>
              <a:rPr lang="en-US" altLang="zh-CN" sz="1100" dirty="0">
                <a:solidFill>
                  <a:srgbClr val="000000"/>
                </a:solidFill>
                <a:latin typeface="Courier New" panose="02070309020205020404" pitchFamily="49" charset="0"/>
                <a:cs typeface="Courier New" panose="02070309020205020404" pitchFamily="49" charset="0"/>
              </a:rPr>
              <a:t>       -    -    -    - 10656  2440  8216     0</a:t>
            </a:r>
            <a:endParaRPr lang="en-US" altLang="zh-CN" sz="1300" dirty="0">
              <a:solidFill>
                <a:srgbClr val="000000"/>
              </a:solidFill>
              <a:latin typeface="Courier New" panose="02070309020205020404" pitchFamily="49" charset="0"/>
              <a:cs typeface="Courier New" panose="02070309020205020404" pitchFamily="49" charset="0"/>
            </a:endParaRPr>
          </a:p>
        </p:txBody>
      </p:sp>
      <p:sp>
        <p:nvSpPr>
          <p:cNvPr id="17" name="AutoShape 17">
            <a:extLst>
              <a:ext uri="{FF2B5EF4-FFF2-40B4-BE49-F238E27FC236}">
                <a16:creationId xmlns:a16="http://schemas.microsoft.com/office/drawing/2014/main" id="{603DA34A-BCAB-4647-B10B-A5D3A52CEC31}"/>
              </a:ext>
            </a:extLst>
          </p:cNvPr>
          <p:cNvSpPr>
            <a:spLocks noChangeArrowheads="1"/>
          </p:cNvSpPr>
          <p:nvPr/>
        </p:nvSpPr>
        <p:spPr bwMode="auto">
          <a:xfrm>
            <a:off x="1527680" y="3797448"/>
            <a:ext cx="7470546" cy="2990378"/>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bqueues</a:t>
            </a:r>
            <a:r>
              <a:rPr lang="en-US" altLang="zh-CN" sz="1100" dirty="0">
                <a:solidFill>
                  <a:srgbClr val="000000"/>
                </a:solidFill>
                <a:latin typeface="Courier New" panose="02070309020205020404" pitchFamily="49" charset="0"/>
                <a:cs typeface="Courier New" panose="02070309020205020404" pitchFamily="49" charset="0"/>
              </a:rPr>
              <a:t> -l </a:t>
            </a:r>
            <a:r>
              <a:rPr lang="en-US" altLang="zh-CN" sz="1100" dirty="0" err="1">
                <a:solidFill>
                  <a:srgbClr val="000000"/>
                </a:solidFill>
                <a:latin typeface="Courier New" panose="02070309020205020404" pitchFamily="49" charset="0"/>
                <a:cs typeface="Courier New" panose="02070309020205020404" pitchFamily="49" charset="0"/>
              </a:rPr>
              <a:t>gpu</a:t>
            </a:r>
            <a:endParaRPr lang="en-US" altLang="zh-CN" sz="1100" dirty="0">
              <a:solidFill>
                <a:srgbClr val="000000"/>
              </a:solidFill>
              <a:latin typeface="Courier New" panose="02070309020205020404" pitchFamily="49" charset="0"/>
              <a:cs typeface="Courier New" panose="02070309020205020404" pitchFamily="49" charset="0"/>
            </a:endParaRPr>
          </a:p>
          <a:p>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QUEUE: </a:t>
            </a:r>
            <a:r>
              <a:rPr lang="en-US" altLang="zh-CN" sz="1100" dirty="0" err="1">
                <a:solidFill>
                  <a:srgbClr val="000000"/>
                </a:solidFill>
                <a:latin typeface="Courier New" panose="02070309020205020404" pitchFamily="49" charset="0"/>
                <a:cs typeface="Courier New" panose="02070309020205020404" pitchFamily="49" charset="0"/>
              </a:rPr>
              <a:t>gpu</a:t>
            </a:r>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  -- For </a:t>
            </a:r>
            <a:r>
              <a:rPr lang="en-US" altLang="zh-CN" sz="1100" dirty="0" err="1">
                <a:solidFill>
                  <a:srgbClr val="000000"/>
                </a:solidFill>
                <a:latin typeface="Courier New" panose="02070309020205020404" pitchFamily="49" charset="0"/>
                <a:cs typeface="Courier New" panose="02070309020205020404" pitchFamily="49" charset="0"/>
              </a:rPr>
              <a:t>gpu</a:t>
            </a:r>
            <a:r>
              <a:rPr lang="en-US" altLang="zh-CN" sz="1100" dirty="0">
                <a:solidFill>
                  <a:srgbClr val="000000"/>
                </a:solidFill>
                <a:latin typeface="Courier New" panose="02070309020205020404" pitchFamily="49" charset="0"/>
                <a:cs typeface="Courier New" panose="02070309020205020404" pitchFamily="49" charset="0"/>
              </a:rPr>
              <a:t> Tesla V100</a:t>
            </a:r>
          </a:p>
          <a:p>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PARAMETERS/STATISTICS</a:t>
            </a:r>
          </a:p>
          <a:p>
            <a:r>
              <a:rPr lang="en-US" altLang="zh-CN" sz="1100" dirty="0">
                <a:solidFill>
                  <a:srgbClr val="000000"/>
                </a:solidFill>
                <a:latin typeface="Courier New" panose="02070309020205020404" pitchFamily="49" charset="0"/>
                <a:cs typeface="Courier New" panose="02070309020205020404" pitchFamily="49" charset="0"/>
              </a:rPr>
              <a:t>PRIO NICE STATUS          MAX JL/U JL/P JL/H NJOBS  PEND   RUN SSUSP USUSP  RSV PJOBS </a:t>
            </a:r>
          </a:p>
          <a:p>
            <a:r>
              <a:rPr lang="en-US" altLang="zh-CN" sz="1100" dirty="0">
                <a:solidFill>
                  <a:srgbClr val="000000"/>
                </a:solidFill>
                <a:latin typeface="Courier New" panose="02070309020205020404" pitchFamily="49" charset="0"/>
                <a:cs typeface="Courier New" panose="02070309020205020404" pitchFamily="49" charset="0"/>
              </a:rPr>
              <a:t> 30    0  </a:t>
            </a:r>
            <a:r>
              <a:rPr lang="en-US" altLang="zh-CN" sz="1100" dirty="0" err="1">
                <a:solidFill>
                  <a:srgbClr val="000000"/>
                </a:solidFill>
                <a:latin typeface="Courier New" panose="02070309020205020404" pitchFamily="49" charset="0"/>
                <a:cs typeface="Courier New" panose="02070309020205020404" pitchFamily="49" charset="0"/>
              </a:rPr>
              <a:t>Open:Active</a:t>
            </a:r>
            <a:r>
              <a:rPr lang="en-US" altLang="zh-CN" sz="1100" dirty="0">
                <a:solidFill>
                  <a:srgbClr val="000000"/>
                </a:solidFill>
                <a:latin typeface="Courier New" panose="02070309020205020404" pitchFamily="49" charset="0"/>
                <a:cs typeface="Courier New" panose="02070309020205020404" pitchFamily="49" charset="0"/>
              </a:rPr>
              <a:t>       -    -    -    -   141     4   137     0     0    0     4</a:t>
            </a:r>
          </a:p>
          <a:p>
            <a:r>
              <a:rPr lang="en-US" altLang="zh-CN" sz="1100" dirty="0">
                <a:solidFill>
                  <a:srgbClr val="000000"/>
                </a:solidFill>
                <a:latin typeface="Courier New" panose="02070309020205020404" pitchFamily="49" charset="0"/>
                <a:cs typeface="Courier New" panose="02070309020205020404" pitchFamily="49" charset="0"/>
              </a:rPr>
              <a:t>Interval for a host to accept two jobs is 0 seconds</a:t>
            </a:r>
          </a:p>
          <a:p>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SCHEDULING PARAMETERS</a:t>
            </a:r>
          </a:p>
          <a:p>
            <a:r>
              <a:rPr lang="en-US" altLang="zh-CN" sz="1100" dirty="0">
                <a:solidFill>
                  <a:srgbClr val="000000"/>
                </a:solidFill>
                <a:latin typeface="Courier New" panose="02070309020205020404" pitchFamily="49" charset="0"/>
                <a:cs typeface="Courier New" panose="02070309020205020404" pitchFamily="49" charset="0"/>
              </a:rPr>
              <a:t>           r15s   r1m  r15m   </a:t>
            </a:r>
            <a:r>
              <a:rPr lang="en-US" altLang="zh-CN" sz="1100" dirty="0" err="1">
                <a:solidFill>
                  <a:srgbClr val="000000"/>
                </a:solidFill>
                <a:latin typeface="Courier New" panose="02070309020205020404" pitchFamily="49" charset="0"/>
                <a:cs typeface="Courier New" panose="02070309020205020404" pitchFamily="49" charset="0"/>
              </a:rPr>
              <a:t>ut</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pg</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io</a:t>
            </a:r>
            <a:r>
              <a:rPr lang="en-US" altLang="zh-CN" sz="1100" dirty="0">
                <a:solidFill>
                  <a:srgbClr val="000000"/>
                </a:solidFill>
                <a:latin typeface="Courier New" panose="02070309020205020404" pitchFamily="49" charset="0"/>
                <a:cs typeface="Courier New" panose="02070309020205020404" pitchFamily="49" charset="0"/>
              </a:rPr>
              <a:t>   ls    it    </a:t>
            </a:r>
            <a:r>
              <a:rPr lang="en-US" altLang="zh-CN" sz="1100" dirty="0" err="1">
                <a:solidFill>
                  <a:srgbClr val="000000"/>
                </a:solidFill>
                <a:latin typeface="Courier New" panose="02070309020205020404" pitchFamily="49" charset="0"/>
                <a:cs typeface="Courier New" panose="02070309020205020404" pitchFamily="49" charset="0"/>
              </a:rPr>
              <a:t>tmp</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swp</a:t>
            </a:r>
            <a:r>
              <a:rPr lang="en-US" altLang="zh-CN" sz="1100" dirty="0">
                <a:solidFill>
                  <a:srgbClr val="000000"/>
                </a:solidFill>
                <a:latin typeface="Courier New" panose="02070309020205020404" pitchFamily="49" charset="0"/>
                <a:cs typeface="Courier New" panose="02070309020205020404" pitchFamily="49" charset="0"/>
              </a:rPr>
              <a:t>    mem</a:t>
            </a:r>
          </a:p>
          <a:p>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loadSched</a:t>
            </a:r>
            <a:r>
              <a:rPr lang="en-US" altLang="zh-CN" sz="1100" dirty="0">
                <a:solidFill>
                  <a:srgbClr val="000000"/>
                </a:solidFill>
                <a:latin typeface="Courier New" panose="02070309020205020404" pitchFamily="49" charset="0"/>
                <a:cs typeface="Courier New" panose="02070309020205020404" pitchFamily="49" charset="0"/>
              </a:rPr>
              <a:t>   -     -     -     -       -     -    -     -     -      -      -  </a:t>
            </a:r>
          </a:p>
          <a:p>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loadStop</a:t>
            </a:r>
            <a:r>
              <a:rPr lang="en-US" altLang="zh-CN" sz="1100" dirty="0">
                <a:solidFill>
                  <a:srgbClr val="000000"/>
                </a:solidFill>
                <a:latin typeface="Courier New" panose="02070309020205020404" pitchFamily="49" charset="0"/>
                <a:cs typeface="Courier New" panose="02070309020205020404" pitchFamily="49" charset="0"/>
              </a:rPr>
              <a:t>    -     -     -     -       -     -    -     -     -      -      -  </a:t>
            </a:r>
          </a:p>
          <a:p>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USERS: all  </a:t>
            </a:r>
          </a:p>
          <a:p>
            <a:r>
              <a:rPr lang="en-US" altLang="zh-CN" sz="1100" dirty="0">
                <a:solidFill>
                  <a:srgbClr val="000000"/>
                </a:solidFill>
                <a:latin typeface="Courier New" panose="02070309020205020404" pitchFamily="49" charset="0"/>
                <a:cs typeface="Courier New" panose="02070309020205020404" pitchFamily="49" charset="0"/>
              </a:rPr>
              <a:t>HOSTS:  gpu01 gpu02 gpu03 gpu04 gpu05 gpu06 gpu07 gpu08</a:t>
            </a:r>
            <a:endParaRPr lang="en-US" altLang="zh-CN" sz="1300" dirty="0">
              <a:solidFill>
                <a:srgbClr val="000000"/>
              </a:solidFill>
              <a:latin typeface="Courier New" panose="02070309020205020404" pitchFamily="49" charset="0"/>
              <a:cs typeface="Courier New" panose="02070309020205020404" pitchFamily="49" charset="0"/>
            </a:endParaRPr>
          </a:p>
        </p:txBody>
      </p:sp>
      <p:sp>
        <p:nvSpPr>
          <p:cNvPr id="20" name="文本框 19">
            <a:extLst>
              <a:ext uri="{FF2B5EF4-FFF2-40B4-BE49-F238E27FC236}">
                <a16:creationId xmlns:a16="http://schemas.microsoft.com/office/drawing/2014/main" id="{AE7B3DF0-9D99-4170-B3BB-822823B60598}"/>
              </a:ext>
            </a:extLst>
          </p:cNvPr>
          <p:cNvSpPr txBox="1"/>
          <p:nvPr/>
        </p:nvSpPr>
        <p:spPr>
          <a:xfrm>
            <a:off x="4267136" y="282393"/>
            <a:ext cx="3552576"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bqueues</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48648916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633695" y="1743219"/>
            <a:ext cx="6901327" cy="999981"/>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lsload</a:t>
            </a:r>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HOST_NAME       status  r15s   r1m  r15m   </a:t>
            </a:r>
            <a:r>
              <a:rPr lang="en-US" altLang="zh-CN" sz="1100" dirty="0" err="1">
                <a:solidFill>
                  <a:srgbClr val="000000"/>
                </a:solidFill>
                <a:latin typeface="Courier New" panose="02070309020205020404" pitchFamily="49" charset="0"/>
                <a:cs typeface="Courier New" panose="02070309020205020404" pitchFamily="49" charset="0"/>
              </a:rPr>
              <a:t>ut</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pg</a:t>
            </a:r>
            <a:r>
              <a:rPr lang="en-US" altLang="zh-CN" sz="1100" dirty="0">
                <a:solidFill>
                  <a:srgbClr val="000000"/>
                </a:solidFill>
                <a:latin typeface="Courier New" panose="02070309020205020404" pitchFamily="49" charset="0"/>
                <a:cs typeface="Courier New" panose="02070309020205020404" pitchFamily="49" charset="0"/>
              </a:rPr>
              <a:t>  ls    it   </a:t>
            </a:r>
            <a:r>
              <a:rPr lang="en-US" altLang="zh-CN" sz="1100" dirty="0" err="1">
                <a:solidFill>
                  <a:srgbClr val="000000"/>
                </a:solidFill>
                <a:latin typeface="Courier New" panose="02070309020205020404" pitchFamily="49" charset="0"/>
                <a:cs typeface="Courier New" panose="02070309020205020404" pitchFamily="49" charset="0"/>
              </a:rPr>
              <a:t>tmp</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swp</a:t>
            </a:r>
            <a:r>
              <a:rPr lang="en-US" altLang="zh-CN" sz="1100" dirty="0">
                <a:solidFill>
                  <a:srgbClr val="000000"/>
                </a:solidFill>
                <a:latin typeface="Courier New" panose="02070309020205020404" pitchFamily="49" charset="0"/>
                <a:cs typeface="Courier New" panose="02070309020205020404" pitchFamily="49" charset="0"/>
              </a:rPr>
              <a:t>   mem</a:t>
            </a:r>
          </a:p>
          <a:p>
            <a:r>
              <a:rPr lang="en-US" altLang="zh-CN" sz="1100" dirty="0">
                <a:solidFill>
                  <a:srgbClr val="000000"/>
                </a:solidFill>
                <a:latin typeface="Courier New" panose="02070309020205020404" pitchFamily="49" charset="0"/>
                <a:cs typeface="Courier New" panose="02070309020205020404" pitchFamily="49" charset="0"/>
              </a:rPr>
              <a:t>c001                ok  39.5  36.5  31.9  91%   0.0   0  2024  409G 31.7G  170G</a:t>
            </a:r>
          </a:p>
          <a:p>
            <a:r>
              <a:rPr lang="pl-PL" altLang="zh-CN" sz="1100" dirty="0">
                <a:solidFill>
                  <a:srgbClr val="000000"/>
                </a:solidFill>
                <a:latin typeface="Courier New" panose="02070309020205020404" pitchFamily="49" charset="0"/>
                <a:cs typeface="Courier New" panose="02070309020205020404" pitchFamily="49" charset="0"/>
              </a:rPr>
              <a:t>c002                ok  40.3  40.8  40.8 100%   0.0   0 94421  409G 31.9G  169G</a:t>
            </a:r>
            <a:endParaRPr lang="en-US" altLang="zh-CN" sz="1100" dirty="0">
              <a:solidFill>
                <a:srgbClr val="000000"/>
              </a:solidFill>
              <a:latin typeface="Courier New" panose="02070309020205020404" pitchFamily="49" charset="0"/>
              <a:cs typeface="Courier New" panose="02070309020205020404" pitchFamily="49" charset="0"/>
            </a:endParaRPr>
          </a:p>
          <a:p>
            <a:r>
              <a:rPr lang="pl-PL" altLang="zh-CN" sz="1100" dirty="0">
                <a:solidFill>
                  <a:srgbClr val="000000"/>
                </a:solidFill>
                <a:latin typeface="Courier New" panose="02070309020205020404" pitchFamily="49" charset="0"/>
                <a:cs typeface="Courier New" panose="02070309020205020404" pitchFamily="49" charset="0"/>
              </a:rPr>
              <a:t>c003                ok  40.4  40.0  40.1 100%   0.0   0 94423  410G 31.9G  171G</a:t>
            </a:r>
            <a:endParaRPr lang="en-US" altLang="zh-CN" sz="1100" dirty="0">
              <a:solidFill>
                <a:srgbClr val="000000"/>
              </a:solidFill>
              <a:latin typeface="Courier New" panose="02070309020205020404" pitchFamily="49" charset="0"/>
              <a:cs typeface="Courier New" panose="02070309020205020404" pitchFamily="49" charset="0"/>
            </a:endParaRPr>
          </a:p>
        </p:txBody>
      </p:sp>
      <p:sp>
        <p:nvSpPr>
          <p:cNvPr id="19" name="文本框 18">
            <a:extLst>
              <a:ext uri="{FF2B5EF4-FFF2-40B4-BE49-F238E27FC236}">
                <a16:creationId xmlns:a16="http://schemas.microsoft.com/office/drawing/2014/main" id="{DBDAA260-1012-4A9F-9E77-382CA56EABED}"/>
              </a:ext>
            </a:extLst>
          </p:cNvPr>
          <p:cNvSpPr txBox="1"/>
          <p:nvPr/>
        </p:nvSpPr>
        <p:spPr>
          <a:xfrm>
            <a:off x="4359900" y="282393"/>
            <a:ext cx="3291286"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lsload</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6096000" cy="4621778"/>
          </a:xfrm>
          <a:prstGeom prst="rect">
            <a:avLst/>
          </a:prstGeom>
        </p:spPr>
        <p:txBody>
          <a:bodyPr>
            <a:spAutoFit/>
          </a:bodyPr>
          <a:lstStyle/>
          <a:p>
            <a:pPr marL="0" lvl="1" indent="0">
              <a:spcBef>
                <a:spcPts val="1000"/>
              </a:spcBef>
              <a:buNone/>
            </a:pPr>
            <a:r>
              <a:rPr lang="en-US" altLang="zh-CN" sz="2000" b="1" dirty="0" err="1">
                <a:solidFill>
                  <a:srgbClr val="FF0000"/>
                </a:solidFill>
                <a:latin typeface="Courier New" panose="02070309020205020404" pitchFamily="49" charset="0"/>
                <a:cs typeface="Courier New" panose="02070309020205020404" pitchFamily="49" charset="0"/>
              </a:rPr>
              <a:t>lsload</a:t>
            </a:r>
            <a:r>
              <a:rPr lang="en-US" altLang="zh-CN" sz="2000" b="1" dirty="0">
                <a:solidFill>
                  <a:srgbClr val="FF0000"/>
                </a:solidFill>
                <a:latin typeface="Courier New" panose="02070309020205020404" pitchFamily="49" charset="0"/>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显示节点的负载信息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HOST_NAME</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节点名</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status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节点的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状态</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ok</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节点处于正常状态，可以接受远程作业</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locku</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节点被</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lsf</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管理员或</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root</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锁定</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busy</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节点</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负载超过</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阈值</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unavail</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节点宕机</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或作业调度服务有问题</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r15s</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r1m</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r15m</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分别表示</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15</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秒、</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1</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分钟、</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15</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分钟平均负载</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ut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CPU</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利</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率</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pg</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内存分页率</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ls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当前登录用户的数量</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it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节点的空闲时间</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tmp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tmp</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目录大小</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swp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交换空间大小</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mem</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可用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内存</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大小</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48842752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内容占位符 2">
            <a:extLst>
              <a:ext uri="{FF2B5EF4-FFF2-40B4-BE49-F238E27FC236}">
                <a16:creationId xmlns:a16="http://schemas.microsoft.com/office/drawing/2014/main" id="{657A1A29-3BDC-46EE-8A6E-6E612CA4EC22}"/>
              </a:ext>
            </a:extLst>
          </p:cNvPr>
          <p:cNvSpPr>
            <a:spLocks noGrp="1"/>
          </p:cNvSpPr>
          <p:nvPr>
            <p:ph idx="1"/>
          </p:nvPr>
        </p:nvSpPr>
        <p:spPr>
          <a:xfrm>
            <a:off x="1433996" y="979512"/>
            <a:ext cx="9366525" cy="5808314"/>
          </a:xfrm>
        </p:spPr>
        <p:txBody>
          <a:bodyPr>
            <a:noAutofit/>
          </a:bodyPr>
          <a:lstStyle/>
          <a:p>
            <a:pPr marL="0" lvl="1" indent="0">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常用用法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en-US" altLang="zh-CN" sz="2000" b="1" dirty="0" err="1">
                <a:solidFill>
                  <a:srgbClr val="FF0000"/>
                </a:solidFill>
                <a:latin typeface="Courier New" panose="02070309020205020404" pitchFamily="49" charset="0"/>
                <a:cs typeface="Courier New" panose="02070309020205020404" pitchFamily="49" charset="0"/>
              </a:rPr>
              <a:t>lsload</a:t>
            </a:r>
            <a:r>
              <a:rPr lang="en-US" altLang="zh-CN" sz="2000" b="1" dirty="0">
                <a:solidFill>
                  <a:srgbClr val="FF0000"/>
                </a:solidFill>
                <a:latin typeface="Courier New" panose="02070309020205020404" pitchFamily="49" charset="0"/>
                <a:cs typeface="Courier New" panose="02070309020205020404" pitchFamily="49" charset="0"/>
              </a:rPr>
              <a:t> </a:t>
            </a:r>
            <a:r>
              <a:rPr lang="zh-CN" altLang="en-US"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节点名</a:t>
            </a:r>
            <a:endParaRPr lang="en-US" altLang="zh-CN"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显示单个节点的负载信息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b="1" dirty="0">
              <a:solidFill>
                <a:srgbClr val="FF0000"/>
              </a:solidFill>
              <a:latin typeface="Courier New" panose="02070309020205020404" pitchFamily="49" charset="0"/>
              <a:cs typeface="Courier New" panose="02070309020205020404" pitchFamily="49" charset="0"/>
            </a:endParaRPr>
          </a:p>
          <a:p>
            <a:pPr marL="0" indent="0">
              <a:buNone/>
            </a:pPr>
            <a:r>
              <a:rPr lang="en-US" altLang="zh-CN" sz="2000" b="1" dirty="0" err="1">
                <a:solidFill>
                  <a:srgbClr val="FF0000"/>
                </a:solidFill>
                <a:latin typeface="Courier New" panose="02070309020205020404" pitchFamily="49" charset="0"/>
                <a:cs typeface="Courier New" panose="02070309020205020404" pitchFamily="49" charset="0"/>
              </a:rPr>
              <a:t>lsload</a:t>
            </a:r>
            <a:r>
              <a:rPr lang="en-US" altLang="zh-CN" sz="2000" b="1" dirty="0">
                <a:solidFill>
                  <a:srgbClr val="FF0000"/>
                </a:solidFill>
                <a:latin typeface="Courier New" panose="02070309020205020404" pitchFamily="49" charset="0"/>
                <a:cs typeface="Courier New" panose="02070309020205020404" pitchFamily="49" charset="0"/>
              </a:rPr>
              <a:t> –l </a:t>
            </a:r>
            <a:r>
              <a:rPr lang="zh-CN" altLang="en-US"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节点名</a:t>
            </a:r>
            <a:endParaRPr lang="en-US" altLang="zh-CN"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以长格式显示单个节点的详细负载信息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io</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磁盘</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io</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速率</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ngpus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正在使用的物理</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gpu</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数量</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ngpus_physical</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物理</a:t>
            </a:r>
            <a:r>
              <a:rPr lang="en-US" altLang="zh-CN" sz="1200" dirty="0" err="1">
                <a:latin typeface="Courier New" panose="02070309020205020404" pitchFamily="49" charset="0"/>
                <a:ea typeface="微软雅黑" panose="020B0503020204020204" pitchFamily="34" charset="-122"/>
                <a:cs typeface="Courier New" panose="02070309020205020404" pitchFamily="49" charset="0"/>
              </a:rPr>
              <a:t>gpu</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数量</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indent="0">
              <a:buNone/>
            </a:pPr>
            <a:endParaRPr lang="zh-CN" altLang="en-US" sz="1600" dirty="0">
              <a:latin typeface="微软雅黑" panose="020B0503020204020204" charset="-122"/>
              <a:ea typeface="微软雅黑" panose="020B0503020204020204" charset="-122"/>
              <a:cs typeface="微软雅黑" panose="020B0503020204020204" charset="-122"/>
            </a:endParaRPr>
          </a:p>
        </p:txBody>
      </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527680" y="2256821"/>
            <a:ext cx="6877878" cy="621571"/>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lsload</a:t>
            </a:r>
            <a:r>
              <a:rPr lang="en-US" altLang="zh-CN" sz="1100" dirty="0">
                <a:solidFill>
                  <a:srgbClr val="000000"/>
                </a:solidFill>
                <a:latin typeface="Courier New" panose="02070309020205020404" pitchFamily="49" charset="0"/>
                <a:cs typeface="Courier New" panose="02070309020205020404" pitchFamily="49" charset="0"/>
              </a:rPr>
              <a:t> c001</a:t>
            </a:r>
          </a:p>
          <a:p>
            <a:r>
              <a:rPr lang="en-US" altLang="zh-CN" sz="1100" dirty="0">
                <a:solidFill>
                  <a:srgbClr val="000000"/>
                </a:solidFill>
                <a:latin typeface="Courier New" panose="02070309020205020404" pitchFamily="49" charset="0"/>
                <a:cs typeface="Courier New" panose="02070309020205020404" pitchFamily="49" charset="0"/>
              </a:rPr>
              <a:t>HOST_NAME       status  r15s   r1m  r15m   </a:t>
            </a:r>
            <a:r>
              <a:rPr lang="en-US" altLang="zh-CN" sz="1100" dirty="0" err="1">
                <a:solidFill>
                  <a:srgbClr val="000000"/>
                </a:solidFill>
                <a:latin typeface="Courier New" panose="02070309020205020404" pitchFamily="49" charset="0"/>
                <a:cs typeface="Courier New" panose="02070309020205020404" pitchFamily="49" charset="0"/>
              </a:rPr>
              <a:t>ut</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pg</a:t>
            </a:r>
            <a:r>
              <a:rPr lang="en-US" altLang="zh-CN" sz="1100" dirty="0">
                <a:solidFill>
                  <a:srgbClr val="000000"/>
                </a:solidFill>
                <a:latin typeface="Courier New" panose="02070309020205020404" pitchFamily="49" charset="0"/>
                <a:cs typeface="Courier New" panose="02070309020205020404" pitchFamily="49" charset="0"/>
              </a:rPr>
              <a:t>  ls    it   </a:t>
            </a:r>
            <a:r>
              <a:rPr lang="en-US" altLang="zh-CN" sz="1100" dirty="0" err="1">
                <a:solidFill>
                  <a:srgbClr val="000000"/>
                </a:solidFill>
                <a:latin typeface="Courier New" panose="02070309020205020404" pitchFamily="49" charset="0"/>
                <a:cs typeface="Courier New" panose="02070309020205020404" pitchFamily="49" charset="0"/>
              </a:rPr>
              <a:t>tmp</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swp</a:t>
            </a:r>
            <a:r>
              <a:rPr lang="en-US" altLang="zh-CN" sz="1100" dirty="0">
                <a:solidFill>
                  <a:srgbClr val="000000"/>
                </a:solidFill>
                <a:latin typeface="Courier New" panose="02070309020205020404" pitchFamily="49" charset="0"/>
                <a:cs typeface="Courier New" panose="02070309020205020404" pitchFamily="49" charset="0"/>
              </a:rPr>
              <a:t>   mem</a:t>
            </a:r>
          </a:p>
          <a:p>
            <a:r>
              <a:rPr lang="en-US" altLang="zh-CN" sz="1100" dirty="0">
                <a:solidFill>
                  <a:srgbClr val="000000"/>
                </a:solidFill>
                <a:latin typeface="Courier New" panose="02070309020205020404" pitchFamily="49" charset="0"/>
                <a:cs typeface="Courier New" panose="02070309020205020404" pitchFamily="49" charset="0"/>
              </a:rPr>
              <a:t>c001                ok  39.5  36.5  31.9  91%   0.0   0  2024  409G 31.7G  170G</a:t>
            </a:r>
            <a:endParaRPr lang="en-US" altLang="zh-CN" sz="1300" dirty="0">
              <a:solidFill>
                <a:srgbClr val="000000"/>
              </a:solidFill>
              <a:latin typeface="Courier New" panose="02070309020205020404" pitchFamily="49" charset="0"/>
              <a:cs typeface="Courier New" panose="02070309020205020404" pitchFamily="49" charset="0"/>
            </a:endParaRPr>
          </a:p>
        </p:txBody>
      </p:sp>
      <p:sp>
        <p:nvSpPr>
          <p:cNvPr id="17" name="AutoShape 17">
            <a:extLst>
              <a:ext uri="{FF2B5EF4-FFF2-40B4-BE49-F238E27FC236}">
                <a16:creationId xmlns:a16="http://schemas.microsoft.com/office/drawing/2014/main" id="{603DA34A-BCAB-4647-B10B-A5D3A52CEC31}"/>
              </a:ext>
            </a:extLst>
          </p:cNvPr>
          <p:cNvSpPr>
            <a:spLocks noChangeArrowheads="1"/>
          </p:cNvSpPr>
          <p:nvPr/>
        </p:nvSpPr>
        <p:spPr bwMode="auto">
          <a:xfrm>
            <a:off x="1527680" y="3797448"/>
            <a:ext cx="9882442" cy="621571"/>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lsload</a:t>
            </a:r>
            <a:r>
              <a:rPr lang="en-US" altLang="zh-CN" sz="1100" dirty="0">
                <a:solidFill>
                  <a:srgbClr val="000000"/>
                </a:solidFill>
                <a:latin typeface="Courier New" panose="02070309020205020404" pitchFamily="49" charset="0"/>
                <a:cs typeface="Courier New" panose="02070309020205020404" pitchFamily="49" charset="0"/>
              </a:rPr>
              <a:t> -l gpu01</a:t>
            </a:r>
          </a:p>
          <a:p>
            <a:r>
              <a:rPr lang="en-US" altLang="zh-CN" sz="1100" dirty="0">
                <a:solidFill>
                  <a:srgbClr val="000000"/>
                </a:solidFill>
                <a:latin typeface="Courier New" panose="02070309020205020404" pitchFamily="49" charset="0"/>
                <a:cs typeface="Courier New" panose="02070309020205020404" pitchFamily="49" charset="0"/>
              </a:rPr>
              <a:t>HOST_NAME               status  r15s   r1m  r15m   </a:t>
            </a:r>
            <a:r>
              <a:rPr lang="en-US" altLang="zh-CN" sz="1100" dirty="0" err="1">
                <a:solidFill>
                  <a:srgbClr val="000000"/>
                </a:solidFill>
                <a:latin typeface="Courier New" panose="02070309020205020404" pitchFamily="49" charset="0"/>
                <a:cs typeface="Courier New" panose="02070309020205020404" pitchFamily="49" charset="0"/>
              </a:rPr>
              <a:t>ut</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pg</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io</a:t>
            </a:r>
            <a:r>
              <a:rPr lang="en-US" altLang="zh-CN" sz="1100" dirty="0">
                <a:solidFill>
                  <a:srgbClr val="000000"/>
                </a:solidFill>
                <a:latin typeface="Courier New" panose="02070309020205020404" pitchFamily="49" charset="0"/>
                <a:cs typeface="Courier New" panose="02070309020205020404" pitchFamily="49" charset="0"/>
              </a:rPr>
              <a:t>  ls    it   </a:t>
            </a:r>
            <a:r>
              <a:rPr lang="en-US" altLang="zh-CN" sz="1100" dirty="0" err="1">
                <a:solidFill>
                  <a:srgbClr val="000000"/>
                </a:solidFill>
                <a:latin typeface="Courier New" panose="02070309020205020404" pitchFamily="49" charset="0"/>
                <a:cs typeface="Courier New" panose="02070309020205020404" pitchFamily="49" charset="0"/>
              </a:rPr>
              <a:t>tmp</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swp</a:t>
            </a:r>
            <a:r>
              <a:rPr lang="en-US" altLang="zh-CN" sz="1100" dirty="0">
                <a:solidFill>
                  <a:srgbClr val="000000"/>
                </a:solidFill>
                <a:latin typeface="Courier New" panose="02070309020205020404" pitchFamily="49" charset="0"/>
                <a:cs typeface="Courier New" panose="02070309020205020404" pitchFamily="49" charset="0"/>
              </a:rPr>
              <a:t>   mem  </a:t>
            </a:r>
            <a:r>
              <a:rPr lang="en-US" altLang="zh-CN" sz="1100" dirty="0" err="1">
                <a:solidFill>
                  <a:srgbClr val="000000"/>
                </a:solidFill>
                <a:latin typeface="Courier New" panose="02070309020205020404" pitchFamily="49" charset="0"/>
                <a:cs typeface="Courier New" panose="02070309020205020404" pitchFamily="49" charset="0"/>
              </a:rPr>
              <a:t>ngpus</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ngpus_physical</a:t>
            </a:r>
            <a:endParaRPr lang="en-US"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gpu01                       ok   0.3   0.1   0.1   0%   0.0     1   0  3392  440G 31.9G  174G    2.0            2.0</a:t>
            </a:r>
            <a:endParaRPr lang="en-US" altLang="zh-CN" sz="1300" dirty="0">
              <a:solidFill>
                <a:srgbClr val="000000"/>
              </a:solidFill>
              <a:latin typeface="Courier New" panose="02070309020205020404" pitchFamily="49" charset="0"/>
              <a:cs typeface="Courier New" panose="02070309020205020404" pitchFamily="49" charset="0"/>
            </a:endParaRPr>
          </a:p>
        </p:txBody>
      </p:sp>
      <p:sp>
        <p:nvSpPr>
          <p:cNvPr id="21" name="文本框 20">
            <a:extLst>
              <a:ext uri="{FF2B5EF4-FFF2-40B4-BE49-F238E27FC236}">
                <a16:creationId xmlns:a16="http://schemas.microsoft.com/office/drawing/2014/main" id="{38B404F7-695D-45C2-9E20-75E182020015}"/>
              </a:ext>
            </a:extLst>
          </p:cNvPr>
          <p:cNvSpPr txBox="1"/>
          <p:nvPr/>
        </p:nvSpPr>
        <p:spPr>
          <a:xfrm>
            <a:off x="4359900" y="282393"/>
            <a:ext cx="3291286"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lsload</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45303322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633695" y="1716716"/>
            <a:ext cx="6383815" cy="642172"/>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busers</a:t>
            </a:r>
            <a:r>
              <a:rPr lang="en-US" altLang="zh-CN" sz="1100" dirty="0">
                <a:solidFill>
                  <a:srgbClr val="000000"/>
                </a:solidFill>
                <a:latin typeface="Courier New" panose="02070309020205020404" pitchFamily="49" charset="0"/>
                <a:cs typeface="Courier New" panose="02070309020205020404" pitchFamily="49" charset="0"/>
              </a:rPr>
              <a:t> </a:t>
            </a:r>
          </a:p>
          <a:p>
            <a:r>
              <a:rPr lang="en-US" altLang="zh-CN" sz="1100" dirty="0">
                <a:solidFill>
                  <a:srgbClr val="000000"/>
                </a:solidFill>
                <a:latin typeface="Courier New" panose="02070309020205020404" pitchFamily="49" charset="0"/>
                <a:cs typeface="Courier New" panose="02070309020205020404" pitchFamily="49" charset="0"/>
              </a:rPr>
              <a:t>USER/GROUP          JL/P    MAX  NJOBS   PEND    RUN  SSUSP  USUSP    RSV </a:t>
            </a:r>
          </a:p>
          <a:p>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                    -      -   7798    440   7358      0      0      0</a:t>
            </a:r>
          </a:p>
        </p:txBody>
      </p:sp>
      <p:sp>
        <p:nvSpPr>
          <p:cNvPr id="19" name="文本框 18">
            <a:extLst>
              <a:ext uri="{FF2B5EF4-FFF2-40B4-BE49-F238E27FC236}">
                <a16:creationId xmlns:a16="http://schemas.microsoft.com/office/drawing/2014/main" id="{DBDAA260-1012-4A9F-9E77-382CA56EABED}"/>
              </a:ext>
            </a:extLst>
          </p:cNvPr>
          <p:cNvSpPr txBox="1"/>
          <p:nvPr/>
        </p:nvSpPr>
        <p:spPr>
          <a:xfrm>
            <a:off x="4359898" y="282393"/>
            <a:ext cx="3291286"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busers</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6096000" cy="5237331"/>
          </a:xfrm>
          <a:prstGeom prst="rect">
            <a:avLst/>
          </a:prstGeom>
        </p:spPr>
        <p:txBody>
          <a:bodyPr>
            <a:spAutoFit/>
          </a:bodyPr>
          <a:lstStyle/>
          <a:p>
            <a:pPr marL="0" lvl="1" indent="0">
              <a:spcBef>
                <a:spcPts val="1000"/>
              </a:spcBef>
              <a:buNone/>
            </a:pPr>
            <a:r>
              <a:rPr lang="en-US" altLang="zh-CN" sz="2000" b="1" dirty="0" err="1">
                <a:solidFill>
                  <a:srgbClr val="FF0000"/>
                </a:solidFill>
                <a:latin typeface="Courier New" panose="02070309020205020404" pitchFamily="49" charset="0"/>
                <a:cs typeface="Courier New" panose="02070309020205020404" pitchFamily="49" charset="0"/>
              </a:rPr>
              <a:t>busers</a:t>
            </a:r>
            <a:r>
              <a:rPr lang="en-US" altLang="zh-CN" sz="2000" b="1" dirty="0">
                <a:solidFill>
                  <a:srgbClr val="FF0000"/>
                </a:solidFill>
                <a:latin typeface="Courier New" panose="02070309020205020404" pitchFamily="49" charset="0"/>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显示关于用户和用户组的信息</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USER/GROUP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用</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户或</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用户</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名</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字</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JL/P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每个处理器上可同时为指定用户处理的最大作业槽数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表示未限制</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MAX</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指定用户可以同时运行的最大作业槽数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NJOBS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指定用户所有作业所需的作业槽数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PEND</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指定用户排队的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所需的作业槽数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RUN</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指定用户</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运</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行的</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作业占据的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SSUSP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指定用户</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被系统挂起的作业占据的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USUSP</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指定用户</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被</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用户</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挂起的作业占据的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作业槽数</a:t>
            </a:r>
            <a:endParaRPr lang="zh-CN"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200" dirty="0">
                <a:latin typeface="Courier New" panose="02070309020205020404" pitchFamily="49" charset="0"/>
                <a:ea typeface="微软雅黑" panose="020B0503020204020204" pitchFamily="34" charset="-122"/>
                <a:cs typeface="Courier New" panose="02070309020205020404" pitchFamily="49" charset="0"/>
              </a:rPr>
              <a:t>RSV</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指定用户</a:t>
            </a:r>
            <a:r>
              <a:rPr lang="zh-CN" altLang="zh-CN" sz="1200" dirty="0">
                <a:latin typeface="微软雅黑" panose="020B0503020204020204" pitchFamily="34" charset="-122"/>
                <a:ea typeface="微软雅黑" panose="020B0503020204020204" pitchFamily="34" charset="-122"/>
                <a:cs typeface="Courier New" panose="02070309020205020404" pitchFamily="49" charset="0"/>
              </a:rPr>
              <a:t>预留的</a:t>
            </a:r>
            <a:r>
              <a:rPr lang="zh-CN" altLang="en-US" sz="1200" dirty="0">
                <a:latin typeface="微软雅黑" panose="020B0503020204020204" pitchFamily="34" charset="-122"/>
                <a:ea typeface="微软雅黑" panose="020B0503020204020204" pitchFamily="34" charset="-122"/>
                <a:cs typeface="Courier New" panose="02070309020205020404" pitchFamily="49" charset="0"/>
              </a:rPr>
              <a:t>作业槽数</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常用用法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2000" b="1" dirty="0" err="1">
                <a:solidFill>
                  <a:srgbClr val="FF0000"/>
                </a:solidFill>
                <a:latin typeface="Courier New" panose="02070309020205020404" pitchFamily="49" charset="0"/>
                <a:cs typeface="Courier New" panose="02070309020205020404" pitchFamily="49" charset="0"/>
              </a:rPr>
              <a:t>busers</a:t>
            </a:r>
            <a:r>
              <a:rPr lang="en-US" altLang="zh-CN" sz="2000" b="1" dirty="0">
                <a:solidFill>
                  <a:srgbClr val="FF0000"/>
                </a:solidFill>
                <a:latin typeface="Courier New" panose="02070309020205020404" pitchFamily="49" charset="0"/>
                <a:cs typeface="Courier New" panose="02070309020205020404" pitchFamily="49" charset="0"/>
              </a:rPr>
              <a:t> all</a:t>
            </a:r>
            <a:endParaRPr lang="en-US" altLang="zh-CN"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显示所有用户的信息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134443D0-33D0-4C5B-A2D1-FB0D6AAA7ECE}"/>
              </a:ext>
            </a:extLst>
          </p:cNvPr>
          <p:cNvSpPr>
            <a:spLocks noChangeArrowheads="1"/>
          </p:cNvSpPr>
          <p:nvPr/>
        </p:nvSpPr>
        <p:spPr bwMode="auto">
          <a:xfrm>
            <a:off x="1633695" y="5505176"/>
            <a:ext cx="6383815" cy="1070431"/>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busers</a:t>
            </a:r>
            <a:r>
              <a:rPr lang="en-US" altLang="zh-CN" sz="1100" dirty="0">
                <a:solidFill>
                  <a:srgbClr val="000000"/>
                </a:solidFill>
                <a:latin typeface="Courier New" panose="02070309020205020404" pitchFamily="49" charset="0"/>
                <a:cs typeface="Courier New" panose="02070309020205020404" pitchFamily="49" charset="0"/>
              </a:rPr>
              <a:t> all</a:t>
            </a:r>
          </a:p>
          <a:p>
            <a:r>
              <a:rPr lang="en-US" altLang="zh-CN" sz="1100" dirty="0">
                <a:solidFill>
                  <a:srgbClr val="000000"/>
                </a:solidFill>
                <a:latin typeface="Courier New" panose="02070309020205020404" pitchFamily="49" charset="0"/>
                <a:cs typeface="Courier New" panose="02070309020205020404" pitchFamily="49" charset="0"/>
              </a:rPr>
              <a:t>USER/GROUP          JL/P    MAX  NJOBS   PEND    RUN  SSUSP  USUSP    RSV</a:t>
            </a:r>
          </a:p>
          <a:p>
            <a:r>
              <a:rPr lang="en-US" altLang="zh-CN" sz="1100" dirty="0" err="1">
                <a:solidFill>
                  <a:srgbClr val="000000"/>
                </a:solidFill>
                <a:latin typeface="Courier New" panose="02070309020205020404" pitchFamily="49" charset="0"/>
                <a:cs typeface="Courier New" panose="02070309020205020404" pitchFamily="49" charset="0"/>
              </a:rPr>
              <a:t>tzhu</a:t>
            </a:r>
            <a:r>
              <a:rPr lang="en-US" altLang="zh-CN" sz="1100" dirty="0">
                <a:solidFill>
                  <a:srgbClr val="000000"/>
                </a:solidFill>
                <a:latin typeface="Courier New" panose="02070309020205020404" pitchFamily="49" charset="0"/>
                <a:cs typeface="Courier New" panose="02070309020205020404" pitchFamily="49" charset="0"/>
              </a:rPr>
              <a:t>                   -      -    246      1    245      0      0      0</a:t>
            </a:r>
          </a:p>
          <a:p>
            <a:r>
              <a:rPr lang="en-US" altLang="zh-CN" sz="1100" dirty="0" err="1">
                <a:solidFill>
                  <a:srgbClr val="000000"/>
                </a:solidFill>
                <a:latin typeface="Courier New" panose="02070309020205020404" pitchFamily="49" charset="0"/>
                <a:cs typeface="Courier New" panose="02070309020205020404" pitchFamily="49" charset="0"/>
              </a:rPr>
              <a:t>xiaohe</a:t>
            </a:r>
            <a:r>
              <a:rPr lang="en-US" altLang="zh-CN" sz="1100" dirty="0">
                <a:solidFill>
                  <a:srgbClr val="000000"/>
                </a:solidFill>
                <a:latin typeface="Courier New" panose="02070309020205020404" pitchFamily="49" charset="0"/>
                <a:cs typeface="Courier New" panose="02070309020205020404" pitchFamily="49" charset="0"/>
              </a:rPr>
              <a:t>                 -      -   7778    300   7478      0      0      0</a:t>
            </a:r>
          </a:p>
          <a:p>
            <a:r>
              <a:rPr lang="en-US" altLang="zh-CN" sz="1100" dirty="0" err="1">
                <a:solidFill>
                  <a:srgbClr val="000000"/>
                </a:solidFill>
                <a:latin typeface="Courier New" panose="02070309020205020404" pitchFamily="49" charset="0"/>
                <a:cs typeface="Courier New" panose="02070309020205020404" pitchFamily="49" charset="0"/>
              </a:rPr>
              <a:t>ymei</a:t>
            </a:r>
            <a:r>
              <a:rPr lang="en-US" altLang="zh-CN" sz="1100" dirty="0">
                <a:solidFill>
                  <a:srgbClr val="000000"/>
                </a:solidFill>
                <a:latin typeface="Courier New" panose="02070309020205020404" pitchFamily="49" charset="0"/>
                <a:cs typeface="Courier New" panose="02070309020205020404" pitchFamily="49" charset="0"/>
              </a:rPr>
              <a:t>                   -      -     26      0     26      0      0      0</a:t>
            </a:r>
          </a:p>
        </p:txBody>
      </p:sp>
    </p:spTree>
    <p:extLst>
      <p:ext uri="{BB962C8B-B14F-4D97-AF65-F5344CB8AC3E}">
        <p14:creationId xmlns:p14="http://schemas.microsoft.com/office/powerpoint/2010/main" val="279008426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98434"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bsub</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8811012" cy="5006499"/>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bsub</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通过运行指定的命令及其参数向</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LSF</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提交作业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基本语法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bsub</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[options] COMMAND [arguments]</a:t>
            </a:r>
          </a:p>
          <a:p>
            <a:pPr marL="0" lvl="1">
              <a:lnSpc>
                <a:spcPct val="90000"/>
              </a:lnSpc>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[options]</a:t>
            </a:r>
          </a:p>
          <a:p>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-n</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提交一个并行作业并指定作业中的核心数量</a:t>
            </a:r>
            <a:endParaRPr lang="en-US" altLang="zh-CN"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-q</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将作业提交到指定的队列</a:t>
            </a:r>
            <a:endParaRPr lang="zh-CN" altLang="zh-CN"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从指定的文件路径获取作业的标准输入</a:t>
            </a:r>
            <a:endParaRPr lang="en-US" altLang="zh-CN"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-o</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将作业的标准输出附加到指定的文件路径</a:t>
            </a:r>
            <a:endParaRPr lang="zh-CN" altLang="zh-CN"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-e</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将作业的标准错误输出附加到指定的文件路径</a:t>
            </a:r>
            <a:endParaRPr lang="zh-CN" altLang="zh-CN"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-J</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将指定的名称分配给作业</a:t>
            </a:r>
            <a:endParaRPr lang="zh-CN" altLang="zh-CN"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-m</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在</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指</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定节点</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上</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运行</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提交的作业</a:t>
            </a:r>
            <a:endParaRPr lang="zh-CN" altLang="zh-CN"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-R</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在满足指定资源要求的节点上运行作业</a:t>
            </a:r>
            <a:endParaRPr lang="en-US" altLang="zh-CN"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19864111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633695" y="3976754"/>
            <a:ext cx="6026062" cy="417104"/>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a:t>
            </a:r>
            <a:r>
              <a:rPr lang="en-US" altLang="zh-CN" dirty="0"/>
              <a:t> </a:t>
            </a:r>
            <a:r>
              <a:rPr lang="en-US" altLang="zh-CN" sz="1100" dirty="0" err="1">
                <a:solidFill>
                  <a:srgbClr val="000000"/>
                </a:solidFill>
                <a:latin typeface="Courier New" panose="02070309020205020404" pitchFamily="49" charset="0"/>
                <a:cs typeface="Courier New" panose="02070309020205020404" pitchFamily="49" charset="0"/>
              </a:rPr>
              <a:t>bsub</a:t>
            </a:r>
            <a:r>
              <a:rPr lang="en-US" altLang="zh-CN" sz="1100" dirty="0">
                <a:solidFill>
                  <a:srgbClr val="000000"/>
                </a:solidFill>
                <a:latin typeface="Courier New" panose="02070309020205020404" pitchFamily="49" charset="0"/>
                <a:cs typeface="Courier New" panose="02070309020205020404" pitchFamily="49" charset="0"/>
              </a:rPr>
              <a:t> –n 2 –q normal –J test –m c001 ./</a:t>
            </a:r>
            <a:r>
              <a:rPr lang="en-US" altLang="zh-CN" sz="1100" dirty="0" err="1">
                <a:solidFill>
                  <a:srgbClr val="000000"/>
                </a:solidFill>
                <a:latin typeface="Courier New" panose="02070309020205020404" pitchFamily="49" charset="0"/>
                <a:cs typeface="Courier New" panose="02070309020205020404" pitchFamily="49" charset="0"/>
              </a:rPr>
              <a:t>mytest</a:t>
            </a:r>
            <a:endParaRPr lang="en-US" altLang="zh-CN" sz="1100" dirty="0">
              <a:solidFill>
                <a:srgbClr val="000000"/>
              </a:solidFill>
              <a:latin typeface="Courier New" panose="02070309020205020404" pitchFamily="49" charset="0"/>
              <a:cs typeface="Courier New" panose="02070309020205020404" pitchFamily="49" charset="0"/>
            </a:endParaRPr>
          </a:p>
        </p:txBody>
      </p:sp>
      <p:sp>
        <p:nvSpPr>
          <p:cNvPr id="19" name="文本框 18">
            <a:extLst>
              <a:ext uri="{FF2B5EF4-FFF2-40B4-BE49-F238E27FC236}">
                <a16:creationId xmlns:a16="http://schemas.microsoft.com/office/drawing/2014/main" id="{DBDAA260-1012-4A9F-9E77-382CA56EABED}"/>
              </a:ext>
            </a:extLst>
          </p:cNvPr>
          <p:cNvSpPr txBox="1"/>
          <p:nvPr/>
        </p:nvSpPr>
        <p:spPr>
          <a:xfrm>
            <a:off x="4598434"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bsub</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8" y="911841"/>
            <a:ext cx="9100565" cy="3123932"/>
          </a:xfrm>
          <a:prstGeom prst="rect">
            <a:avLst/>
          </a:prstGeom>
        </p:spPr>
        <p:txBody>
          <a:bodyPr wrap="square">
            <a:spAutoFit/>
          </a:bodyPr>
          <a:lstStyle/>
          <a:p>
            <a:pPr marL="0" lvl="1" indent="0" algn="just">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1</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提交到</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normal</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队列、使用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2</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个核心、作业名为</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test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、指定在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c001</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节点运行</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mytest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程序</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lgn="just">
              <a:spcBef>
                <a:spcPts val="1000"/>
              </a:spcBef>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2</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提交到</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normal</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队列、使用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8</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个或</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16</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个核心（如空闲资源满足</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16</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核则采用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16</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核运行；如空闲资源不满足</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16</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核但满足</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8</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核则采用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8</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核运行）、指定在同一个节点运行</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mytest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程序</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lgn="just">
              <a:spcBef>
                <a:spcPts val="1000"/>
              </a:spcBef>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提交到</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normal</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队列、使用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16</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个核心、指定每个节点采用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8</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个核心运行</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mytest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程序</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gn="just">
              <a:spcBef>
                <a:spcPts val="1000"/>
              </a:spcBef>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algn="just"/>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134443D0-33D0-4C5B-A2D1-FB0D6AAA7ECE}"/>
              </a:ext>
            </a:extLst>
          </p:cNvPr>
          <p:cNvSpPr>
            <a:spLocks noChangeArrowheads="1"/>
          </p:cNvSpPr>
          <p:nvPr/>
        </p:nvSpPr>
        <p:spPr bwMode="auto">
          <a:xfrm>
            <a:off x="1633695" y="4678002"/>
            <a:ext cx="6026062" cy="358085"/>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 </a:t>
            </a:r>
            <a:r>
              <a:rPr lang="en-US" altLang="zh-CN" sz="1100" dirty="0" err="1">
                <a:solidFill>
                  <a:srgbClr val="000000"/>
                </a:solidFill>
                <a:latin typeface="Courier New" panose="02070309020205020404" pitchFamily="49" charset="0"/>
                <a:cs typeface="Courier New" panose="02070309020205020404" pitchFamily="49" charset="0"/>
              </a:rPr>
              <a:t>bsub</a:t>
            </a:r>
            <a:r>
              <a:rPr lang="en-US" altLang="zh-CN" sz="1100" dirty="0">
                <a:solidFill>
                  <a:srgbClr val="000000"/>
                </a:solidFill>
                <a:latin typeface="Courier New" panose="02070309020205020404" pitchFamily="49" charset="0"/>
                <a:cs typeface="Courier New" panose="02070309020205020404" pitchFamily="49" charset="0"/>
              </a:rPr>
              <a:t> –n 8,16 –q normal –R “span[hosts=1]” ./</a:t>
            </a:r>
            <a:r>
              <a:rPr lang="en-US" altLang="zh-CN" sz="1100" dirty="0" err="1">
                <a:solidFill>
                  <a:srgbClr val="000000"/>
                </a:solidFill>
                <a:latin typeface="Courier New" panose="02070309020205020404" pitchFamily="49" charset="0"/>
                <a:cs typeface="Courier New" panose="02070309020205020404" pitchFamily="49" charset="0"/>
              </a:rPr>
              <a:t>mytest</a:t>
            </a:r>
            <a:endParaRPr lang="en-US" altLang="zh-CN" sz="1100" dirty="0">
              <a:solidFill>
                <a:srgbClr val="000000"/>
              </a:solidFill>
              <a:latin typeface="Courier New" panose="02070309020205020404" pitchFamily="49" charset="0"/>
              <a:cs typeface="Courier New" panose="02070309020205020404" pitchFamily="49" charset="0"/>
            </a:endParaRPr>
          </a:p>
        </p:txBody>
      </p:sp>
      <p:sp>
        <p:nvSpPr>
          <p:cNvPr id="17" name="AutoShape 17">
            <a:extLst>
              <a:ext uri="{FF2B5EF4-FFF2-40B4-BE49-F238E27FC236}">
                <a16:creationId xmlns:a16="http://schemas.microsoft.com/office/drawing/2014/main" id="{F4FED0A2-CE11-4116-8232-C7739EE46F3D}"/>
              </a:ext>
            </a:extLst>
          </p:cNvPr>
          <p:cNvSpPr>
            <a:spLocks noChangeArrowheads="1"/>
          </p:cNvSpPr>
          <p:nvPr/>
        </p:nvSpPr>
        <p:spPr bwMode="auto">
          <a:xfrm>
            <a:off x="1633695" y="5348956"/>
            <a:ext cx="6026062" cy="329359"/>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bsub</a:t>
            </a:r>
            <a:r>
              <a:rPr lang="en-US" altLang="zh-CN" sz="1100" dirty="0">
                <a:solidFill>
                  <a:srgbClr val="000000"/>
                </a:solidFill>
                <a:latin typeface="Courier New" panose="02070309020205020404" pitchFamily="49" charset="0"/>
                <a:cs typeface="Courier New" panose="02070309020205020404" pitchFamily="49" charset="0"/>
              </a:rPr>
              <a:t> –n 16 -q normal –R "span[</a:t>
            </a:r>
            <a:r>
              <a:rPr lang="en-US" altLang="zh-CN" sz="1100" dirty="0" err="1">
                <a:solidFill>
                  <a:srgbClr val="000000"/>
                </a:solidFill>
                <a:latin typeface="Courier New" panose="02070309020205020404" pitchFamily="49" charset="0"/>
                <a:cs typeface="Courier New" panose="02070309020205020404" pitchFamily="49" charset="0"/>
              </a:rPr>
              <a:t>ptile</a:t>
            </a:r>
            <a:r>
              <a:rPr lang="en-US" altLang="zh-CN" sz="1100" dirty="0">
                <a:solidFill>
                  <a:srgbClr val="000000"/>
                </a:solidFill>
                <a:latin typeface="Courier New" panose="02070309020205020404" pitchFamily="49" charset="0"/>
                <a:cs typeface="Courier New" panose="02070309020205020404" pitchFamily="49" charset="0"/>
              </a:rPr>
              <a:t>=8]" ./</a:t>
            </a:r>
            <a:r>
              <a:rPr lang="en-US" altLang="zh-CN" sz="1100" dirty="0" err="1">
                <a:solidFill>
                  <a:srgbClr val="000000"/>
                </a:solidFill>
                <a:latin typeface="Courier New" panose="02070309020205020404" pitchFamily="49" charset="0"/>
                <a:cs typeface="Courier New" panose="02070309020205020404" pitchFamily="49" charset="0"/>
              </a:rPr>
              <a:t>mytest</a:t>
            </a:r>
            <a:endParaRPr lang="en-US" altLang="zh-CN" sz="11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1441881"/>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98434"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bsub</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8" y="911841"/>
            <a:ext cx="9100565" cy="5770811"/>
          </a:xfrm>
          <a:prstGeom prst="rect">
            <a:avLst/>
          </a:prstGeom>
        </p:spPr>
        <p:txBody>
          <a:bodyPr wrap="square">
            <a:spAutoFit/>
          </a:bodyPr>
          <a:lstStyle/>
          <a:p>
            <a:pPr marL="0" lvl="1" indent="0" algn="just">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脚本方式提交作业</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基本语法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bsub</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&lt; </a:t>
            </a:r>
            <a:r>
              <a:rPr lang="zh-CN" altLang="en-US"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作业脚本</a:t>
            </a:r>
            <a:endParaRPr lang="en-US" altLang="zh-CN" sz="2000" b="1"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作业脚本</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CPU</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#!/bin/</a:t>
            </a:r>
            <a:r>
              <a:rPr lang="en-US" altLang="zh-CN" dirty="0" err="1">
                <a:latin typeface="Courier New" panose="02070309020205020404" pitchFamily="49" charset="0"/>
                <a:cs typeface="Courier New" panose="02070309020205020404" pitchFamily="49" charset="0"/>
              </a:rPr>
              <a:t>sh</a:t>
            </a:r>
            <a:endParaRPr lang="zh-CN" altLang="zh-CN" dirty="0">
              <a:latin typeface="Courier New" panose="02070309020205020404" pitchFamily="49" charset="0"/>
              <a:cs typeface="Courier New" panose="02070309020205020404" pitchFamily="49" charset="0"/>
            </a:endParaRPr>
          </a:p>
          <a:p>
            <a:r>
              <a:rPr lang="en-US" altLang="zh-CN" dirty="0">
                <a:solidFill>
                  <a:schemeClr val="accent5"/>
                </a:solidFill>
                <a:latin typeface="Courier New" panose="02070309020205020404" pitchFamily="49" charset="0"/>
                <a:cs typeface="Courier New" panose="02070309020205020404" pitchFamily="49" charset="0"/>
              </a:rPr>
              <a:t># -- Name of the job --</a:t>
            </a:r>
            <a:endParaRPr lang="zh-CN" altLang="zh-CN" dirty="0">
              <a:solidFill>
                <a:schemeClr val="accent5"/>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#BSUB -J test</a:t>
            </a:r>
            <a:endParaRPr lang="zh-CN" altLang="zh-CN" dirty="0">
              <a:latin typeface="Courier New" panose="02070309020205020404" pitchFamily="49" charset="0"/>
              <a:cs typeface="Courier New" panose="02070309020205020404" pitchFamily="49" charset="0"/>
            </a:endParaRPr>
          </a:p>
          <a:p>
            <a:r>
              <a:rPr lang="en-US" altLang="zh-CN" dirty="0">
                <a:solidFill>
                  <a:schemeClr val="accent5"/>
                </a:solidFill>
                <a:latin typeface="Courier New" panose="02070309020205020404" pitchFamily="49" charset="0"/>
                <a:cs typeface="Courier New" panose="02070309020205020404" pitchFamily="49" charset="0"/>
              </a:rPr>
              <a:t># -- specify queue –</a:t>
            </a:r>
            <a:endParaRPr lang="zh-CN" altLang="zh-CN" dirty="0">
              <a:solidFill>
                <a:schemeClr val="accent5"/>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#BSUB -q normal</a:t>
            </a:r>
            <a:endParaRPr lang="zh-CN" altLang="zh-CN" dirty="0">
              <a:latin typeface="Courier New" panose="02070309020205020404" pitchFamily="49" charset="0"/>
              <a:cs typeface="Courier New" panose="02070309020205020404" pitchFamily="49" charset="0"/>
            </a:endParaRPr>
          </a:p>
          <a:p>
            <a:r>
              <a:rPr lang="en-US" altLang="zh-CN" dirty="0">
                <a:solidFill>
                  <a:schemeClr val="accent5"/>
                </a:solidFill>
                <a:latin typeface="Courier New" panose="02070309020205020404" pitchFamily="49" charset="0"/>
                <a:cs typeface="Courier New" panose="02070309020205020404" pitchFamily="49" charset="0"/>
              </a:rPr>
              <a:t># -- number of processors --</a:t>
            </a:r>
            <a:endParaRPr lang="zh-CN" altLang="zh-CN" dirty="0">
              <a:solidFill>
                <a:schemeClr val="accent5"/>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#BSUB -n 4</a:t>
            </a:r>
            <a:endParaRPr lang="zh-CN" altLang="zh-CN" dirty="0">
              <a:latin typeface="Courier New" panose="02070309020205020404" pitchFamily="49" charset="0"/>
              <a:cs typeface="Courier New" panose="02070309020205020404" pitchFamily="49" charset="0"/>
            </a:endParaRPr>
          </a:p>
          <a:p>
            <a:r>
              <a:rPr lang="en-US" altLang="zh-CN" dirty="0">
                <a:solidFill>
                  <a:schemeClr val="accent5"/>
                </a:solidFill>
                <a:latin typeface="Courier New" panose="02070309020205020404" pitchFamily="49" charset="0"/>
                <a:cs typeface="Courier New" panose="02070309020205020404" pitchFamily="49" charset="0"/>
              </a:rPr>
              <a:t># --specify that the cores MUST BE on a single host! --</a:t>
            </a:r>
            <a:endParaRPr lang="zh-CN" altLang="zh-CN" dirty="0">
              <a:solidFill>
                <a:schemeClr val="accent5"/>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#BSUB -R "span[hosts=1]"</a:t>
            </a:r>
            <a:endParaRPr lang="zh-CN" altLang="zh-CN" dirty="0">
              <a:latin typeface="Courier New" panose="02070309020205020404" pitchFamily="49" charset="0"/>
              <a:cs typeface="Courier New" panose="02070309020205020404" pitchFamily="49" charset="0"/>
            </a:endParaRPr>
          </a:p>
          <a:p>
            <a:r>
              <a:rPr lang="en-US" altLang="zh-CN" dirty="0">
                <a:solidFill>
                  <a:schemeClr val="accent5"/>
                </a:solidFill>
                <a:latin typeface="Courier New" panose="02070309020205020404" pitchFamily="49" charset="0"/>
                <a:cs typeface="Courier New" panose="02070309020205020404" pitchFamily="49" charset="0"/>
              </a:rPr>
              <a:t># --Specify the output and error file. %J is the job-id --</a:t>
            </a:r>
            <a:endParaRPr lang="zh-CN" altLang="zh-CN" dirty="0">
              <a:solidFill>
                <a:schemeClr val="accent5"/>
              </a:solidFill>
              <a:latin typeface="Courier New" panose="02070309020205020404" pitchFamily="49" charset="0"/>
              <a:cs typeface="Courier New" panose="02070309020205020404" pitchFamily="49" charset="0"/>
            </a:endParaRPr>
          </a:p>
          <a:p>
            <a:r>
              <a:rPr lang="en-US" altLang="zh-CN" dirty="0">
                <a:solidFill>
                  <a:schemeClr val="accent5"/>
                </a:solidFill>
                <a:latin typeface="Courier New" panose="02070309020205020404" pitchFamily="49" charset="0"/>
                <a:cs typeface="Courier New" panose="02070309020205020404" pitchFamily="49" charset="0"/>
              </a:rPr>
              <a:t># -- -o and -e mean append, -</a:t>
            </a:r>
            <a:r>
              <a:rPr lang="en-US" altLang="zh-CN" dirty="0" err="1">
                <a:solidFill>
                  <a:schemeClr val="accent5"/>
                </a:solidFill>
                <a:latin typeface="Courier New" panose="02070309020205020404" pitchFamily="49" charset="0"/>
                <a:cs typeface="Courier New" panose="02070309020205020404" pitchFamily="49" charset="0"/>
              </a:rPr>
              <a:t>oo</a:t>
            </a:r>
            <a:r>
              <a:rPr lang="en-US" altLang="zh-CN" dirty="0">
                <a:solidFill>
                  <a:schemeClr val="accent5"/>
                </a:solidFill>
                <a:latin typeface="Courier New" panose="02070309020205020404" pitchFamily="49" charset="0"/>
                <a:cs typeface="Courier New" panose="02070309020205020404" pitchFamily="49" charset="0"/>
              </a:rPr>
              <a:t> and -</a:t>
            </a:r>
            <a:r>
              <a:rPr lang="en-US" altLang="zh-CN" dirty="0" err="1">
                <a:solidFill>
                  <a:schemeClr val="accent5"/>
                </a:solidFill>
                <a:latin typeface="Courier New" panose="02070309020205020404" pitchFamily="49" charset="0"/>
                <a:cs typeface="Courier New" panose="02070309020205020404" pitchFamily="49" charset="0"/>
              </a:rPr>
              <a:t>eo</a:t>
            </a:r>
            <a:r>
              <a:rPr lang="en-US" altLang="zh-CN" dirty="0">
                <a:solidFill>
                  <a:schemeClr val="accent5"/>
                </a:solidFill>
                <a:latin typeface="Courier New" panose="02070309020205020404" pitchFamily="49" charset="0"/>
                <a:cs typeface="Courier New" panose="02070309020205020404" pitchFamily="49" charset="0"/>
              </a:rPr>
              <a:t> mean overwrite --</a:t>
            </a:r>
            <a:endParaRPr lang="zh-CN" altLang="zh-CN" dirty="0">
              <a:solidFill>
                <a:schemeClr val="accent5"/>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#BSUB -</a:t>
            </a:r>
            <a:r>
              <a:rPr lang="en-US" altLang="zh-CN" dirty="0" err="1">
                <a:latin typeface="Courier New" panose="02070309020205020404" pitchFamily="49" charset="0"/>
                <a:cs typeface="Courier New" panose="02070309020205020404" pitchFamily="49" charset="0"/>
              </a:rPr>
              <a:t>oo</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test%J.out</a:t>
            </a:r>
            <a:endParaRPr lang="zh-CN"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#BSUB -</a:t>
            </a:r>
            <a:r>
              <a:rPr lang="en-US" altLang="zh-CN" dirty="0" err="1">
                <a:latin typeface="Courier New" panose="02070309020205020404" pitchFamily="49" charset="0"/>
                <a:cs typeface="Courier New" panose="02070309020205020404" pitchFamily="49" charset="0"/>
              </a:rPr>
              <a:t>eo</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test%J.err</a:t>
            </a:r>
            <a:endParaRPr lang="zh-CN" altLang="zh-CN" dirty="0">
              <a:latin typeface="Courier New" panose="02070309020205020404" pitchFamily="49" charset="0"/>
              <a:cs typeface="Courier New" panose="02070309020205020404" pitchFamily="49" charset="0"/>
            </a:endParaRPr>
          </a:p>
          <a:p>
            <a:r>
              <a:rPr lang="en-US" altLang="zh-CN" dirty="0" err="1">
                <a:latin typeface="Courier New" panose="02070309020205020404" pitchFamily="49" charset="0"/>
                <a:cs typeface="Courier New" panose="02070309020205020404" pitchFamily="49" charset="0"/>
              </a:rPr>
              <a:t>mpirun</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mytest</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algn="just"/>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95444255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98434"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bsub</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8" y="911841"/>
            <a:ext cx="9100565" cy="3113673"/>
          </a:xfrm>
          <a:prstGeom prst="rect">
            <a:avLst/>
          </a:prstGeom>
        </p:spPr>
        <p:txBody>
          <a:bodyPr wrap="square">
            <a:spAutoFit/>
          </a:bodyPr>
          <a:lstStyle/>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目前每个</a:t>
            </a:r>
            <a:r>
              <a:rPr lang="en-US" altLang="zh-CN" sz="2000" b="1" dirty="0" err="1">
                <a:latin typeface="Courier New" panose="02070309020205020404" pitchFamily="49" charset="0"/>
                <a:ea typeface="微软雅黑" panose="020B0503020204020204" pitchFamily="34" charset="-122"/>
                <a:cs typeface="Courier New" panose="02070309020205020404" pitchFamily="49" charset="0"/>
              </a:rPr>
              <a:t>gpu</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节点配置两块</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Tesla V100</a:t>
            </a:r>
          </a:p>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作业脚本</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GPU</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1</a:t>
            </a:r>
            <a:r>
              <a:rPr lang="zh-CN" altLang="zh-CN" dirty="0">
                <a:latin typeface="Courier New" panose="02070309020205020404" pitchFamily="49" charset="0"/>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独占</a:t>
            </a:r>
            <a:r>
              <a:rPr lang="en-US" altLang="zh-CN" dirty="0">
                <a:latin typeface="Courier New" panose="02070309020205020404" pitchFamily="49" charset="0"/>
                <a:cs typeface="Courier New" panose="02070309020205020404" pitchFamily="49" charset="0"/>
              </a:rPr>
              <a:t>1</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块</a:t>
            </a:r>
            <a:r>
              <a:rPr lang="en-US" altLang="zh-CN" dirty="0" err="1">
                <a:latin typeface="Courier New" panose="02070309020205020404" pitchFamily="49" charset="0"/>
                <a:cs typeface="Courier New" panose="02070309020205020404" pitchFamily="49" charset="0"/>
              </a:rPr>
              <a:t>gpu</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卡运行作业</a:t>
            </a:r>
          </a:p>
          <a:p>
            <a:r>
              <a:rPr lang="en-US" altLang="zh-CN" sz="1600" dirty="0">
                <a:latin typeface="Courier New" panose="02070309020205020404" pitchFamily="49" charset="0"/>
                <a:cs typeface="Courier New" panose="02070309020205020404" pitchFamily="49" charset="0"/>
              </a:rPr>
              <a:t>#!/bin/</a:t>
            </a:r>
            <a:r>
              <a:rPr lang="en-US" altLang="zh-CN" sz="1600" dirty="0" err="1">
                <a:latin typeface="Courier New" panose="02070309020205020404" pitchFamily="49" charset="0"/>
                <a:cs typeface="Courier New" panose="02070309020205020404" pitchFamily="49" charset="0"/>
              </a:rPr>
              <a:t>sh</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a:t>
            </a:r>
            <a:r>
              <a:rPr lang="en-US" altLang="zh-CN" sz="1600" dirty="0" err="1">
                <a:latin typeface="Courier New" panose="02070309020205020404" pitchFamily="49" charset="0"/>
                <a:cs typeface="Courier New" panose="02070309020205020404" pitchFamily="49" charset="0"/>
              </a:rPr>
              <a:t>gpu</a:t>
            </a:r>
            <a:r>
              <a:rPr lang="en-US" altLang="zh-CN" sz="1600" dirty="0">
                <a:latin typeface="Courier New" panose="02070309020205020404" pitchFamily="49" charset="0"/>
                <a:cs typeface="Courier New" panose="02070309020205020404" pitchFamily="49" charset="0"/>
              </a:rPr>
              <a:t> "num=1:mode=</a:t>
            </a:r>
            <a:r>
              <a:rPr lang="en-US" altLang="zh-CN" sz="1600" dirty="0" err="1">
                <a:latin typeface="Courier New" panose="02070309020205020404" pitchFamily="49" charset="0"/>
                <a:cs typeface="Courier New" panose="02070309020205020404" pitchFamily="49" charset="0"/>
              </a:rPr>
              <a:t>exclusive_process</a:t>
            </a:r>
            <a:r>
              <a:rPr lang="en-US" altLang="zh-CN" sz="1600" dirty="0">
                <a:latin typeface="Courier New" panose="02070309020205020404" pitchFamily="49" charset="0"/>
                <a:cs typeface="Courier New" panose="02070309020205020404" pitchFamily="49" charset="0"/>
              </a:rPr>
              <a: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-n 1</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-q </a:t>
            </a:r>
            <a:r>
              <a:rPr lang="en-US" altLang="zh-CN" sz="1600" dirty="0" err="1">
                <a:latin typeface="Courier New" panose="02070309020205020404" pitchFamily="49" charset="0"/>
                <a:cs typeface="Courier New" panose="02070309020205020404" pitchFamily="49" charset="0"/>
              </a:rPr>
              <a:t>gpu</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-o %</a:t>
            </a:r>
            <a:r>
              <a:rPr lang="en-US" altLang="zh-CN" sz="1600" dirty="0" err="1">
                <a:latin typeface="Courier New" panose="02070309020205020404" pitchFamily="49" charset="0"/>
                <a:cs typeface="Courier New" panose="02070309020205020404" pitchFamily="49" charset="0"/>
              </a:rPr>
              <a:t>J.out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-e %</a:t>
            </a:r>
            <a:r>
              <a:rPr lang="en-US" altLang="zh-CN" sz="1600" dirty="0" err="1">
                <a:latin typeface="Courier New" panose="02070309020205020404" pitchFamily="49" charset="0"/>
                <a:cs typeface="Courier New" panose="02070309020205020404" pitchFamily="49" charset="0"/>
              </a:rPr>
              <a:t>J.err</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-J </a:t>
            </a:r>
            <a:r>
              <a:rPr lang="en-US" altLang="zh-CN" sz="1600" dirty="0" err="1">
                <a:latin typeface="Courier New" panose="02070309020205020404" pitchFamily="49" charset="0"/>
                <a:cs typeface="Courier New" panose="02070309020205020404" pitchFamily="49" charset="0"/>
              </a:rPr>
              <a:t>gputest</a:t>
            </a:r>
            <a:endParaRPr lang="zh-CN" altLang="zh-CN" sz="1600" dirty="0">
              <a:latin typeface="Courier New" panose="02070309020205020404" pitchFamily="49" charset="0"/>
              <a:cs typeface="Courier New" panose="02070309020205020404" pitchFamily="49" charset="0"/>
            </a:endParaRPr>
          </a:p>
          <a:p>
            <a:r>
              <a:rPr lang="en-US" altLang="zh-CN" sz="1600" dirty="0" err="1">
                <a:latin typeface="Courier New" panose="02070309020205020404" pitchFamily="49" charset="0"/>
                <a:cs typeface="Courier New" panose="02070309020205020404" pitchFamily="49" charset="0"/>
              </a:rPr>
              <a:t>nvidia-smi</a:t>
            </a:r>
            <a:r>
              <a:rPr lang="en-US" altLang="zh-CN" sz="1600" dirty="0">
                <a:latin typeface="Courier New" panose="02070309020205020404" pitchFamily="49" charset="0"/>
                <a:cs typeface="Courier New" panose="02070309020205020404" pitchFamily="49" charset="0"/>
              </a:rPr>
              <a:t> &gt;&gt;out</a:t>
            </a:r>
            <a:endParaRPr lang="zh-CN" altLang="zh-C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089175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sp>
        <p:nvSpPr>
          <p:cNvPr id="16" name="文本框 15"/>
          <p:cNvSpPr txBox="1"/>
          <p:nvPr/>
        </p:nvSpPr>
        <p:spPr>
          <a:xfrm>
            <a:off x="1343108" y="2919121"/>
            <a:ext cx="6186309" cy="1200329"/>
          </a:xfrm>
          <a:prstGeom prst="rect">
            <a:avLst/>
          </a:prstGeom>
          <a:noFill/>
        </p:spPr>
        <p:txBody>
          <a:bodyPr wrap="none" rtlCol="0">
            <a:spAutoFit/>
          </a:bodyPr>
          <a:lstStyle/>
          <a:p>
            <a:r>
              <a:rPr lang="zh-CN" altLang="en-US" sz="7200" b="1" spc="600" dirty="0">
                <a:solidFill>
                  <a:srgbClr val="2F5597"/>
                </a:solidFill>
                <a:latin typeface="微软雅黑" panose="020B0503020204020204" pitchFamily="34" charset="-122"/>
                <a:ea typeface="微软雅黑" panose="020B0503020204020204" pitchFamily="34" charset="-122"/>
              </a:rPr>
              <a:t>集群环境介绍</a:t>
            </a:r>
          </a:p>
        </p:txBody>
      </p:sp>
      <p:sp>
        <p:nvSpPr>
          <p:cNvPr id="9" name="文本框 8"/>
          <p:cNvSpPr txBox="1"/>
          <p:nvPr/>
        </p:nvSpPr>
        <p:spPr>
          <a:xfrm>
            <a:off x="520700" y="982980"/>
            <a:ext cx="10708005" cy="460375"/>
          </a:xfrm>
          <a:prstGeom prst="rect">
            <a:avLst/>
          </a:prstGeom>
          <a:noFill/>
        </p:spPr>
        <p:txBody>
          <a:bodyPr wrap="square" rtlCol="0">
            <a:spAutoFit/>
          </a:bodyPr>
          <a:lstStyle/>
          <a:p>
            <a:pPr indent="457200" fontAlgn="auto"/>
            <a:endParaRPr lang="zh-CN" altLang="en-US" sz="2400"/>
          </a:p>
        </p:txBody>
      </p:sp>
    </p:spTree>
    <p:extLst>
      <p:ext uri="{BB962C8B-B14F-4D97-AF65-F5344CB8AC3E}">
        <p14:creationId xmlns:p14="http://schemas.microsoft.com/office/powerpoint/2010/main" val="2224152550"/>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98434"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bsub</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8" y="911841"/>
            <a:ext cx="9100565" cy="2923877"/>
          </a:xfrm>
          <a:prstGeom prst="rect">
            <a:avLst/>
          </a:prstGeom>
        </p:spPr>
        <p:txBody>
          <a:bodyPr wrap="square">
            <a:spAutoFit/>
          </a:bodyPr>
          <a:lstStyle/>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作业脚本</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GPU</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1</a:t>
            </a:r>
            <a:r>
              <a:rPr lang="zh-CN" altLang="zh-CN" dirty="0">
                <a:latin typeface="Courier New" panose="02070309020205020404" pitchFamily="49" charset="0"/>
                <a:cs typeface="Courier New" panose="02070309020205020404" pitchFamily="49" charset="0"/>
              </a:rPr>
              <a:t>、</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同</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一</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节点</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独占</a:t>
            </a:r>
            <a:r>
              <a:rPr lang="en-US" altLang="zh-CN" dirty="0">
                <a:latin typeface="Courier New" panose="02070309020205020404" pitchFamily="49" charset="0"/>
                <a:cs typeface="Courier New" panose="02070309020205020404" pitchFamily="49" charset="0"/>
              </a:rPr>
              <a:t>2</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块</a:t>
            </a:r>
            <a:r>
              <a:rPr lang="en-US" altLang="zh-CN" dirty="0" err="1">
                <a:latin typeface="Courier New" panose="02070309020205020404" pitchFamily="49" charset="0"/>
                <a:cs typeface="Courier New" panose="02070309020205020404" pitchFamily="49" charset="0"/>
              </a:rPr>
              <a:t>gpu</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卡运行作业</a:t>
            </a:r>
          </a:p>
          <a:p>
            <a:r>
              <a:rPr lang="en-US" altLang="zh-CN" sz="1600" dirty="0">
                <a:latin typeface="Courier New" panose="02070309020205020404" pitchFamily="49" charset="0"/>
                <a:cs typeface="Courier New" panose="02070309020205020404" pitchFamily="49" charset="0"/>
              </a:rPr>
              <a:t>#!/bin/</a:t>
            </a:r>
            <a:r>
              <a:rPr lang="en-US" altLang="zh-CN" sz="1600" dirty="0" err="1">
                <a:latin typeface="Courier New" panose="02070309020205020404" pitchFamily="49" charset="0"/>
                <a:cs typeface="Courier New" panose="02070309020205020404" pitchFamily="49" charset="0"/>
              </a:rPr>
              <a:t>sh</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a:t>
            </a:r>
            <a:r>
              <a:rPr lang="en-US" altLang="zh-CN" sz="1600" dirty="0" err="1">
                <a:latin typeface="Courier New" panose="02070309020205020404" pitchFamily="49" charset="0"/>
                <a:cs typeface="Courier New" panose="02070309020205020404" pitchFamily="49" charset="0"/>
              </a:rPr>
              <a:t>gpu</a:t>
            </a:r>
            <a:r>
              <a:rPr lang="en-US" altLang="zh-CN" sz="1600" dirty="0">
                <a:latin typeface="Courier New" panose="02070309020205020404" pitchFamily="49" charset="0"/>
                <a:cs typeface="Courier New" panose="02070309020205020404" pitchFamily="49" charset="0"/>
              </a:rPr>
              <a:t> "num=2:mode=</a:t>
            </a:r>
            <a:r>
              <a:rPr lang="en-US" altLang="zh-CN" sz="1600" dirty="0" err="1">
                <a:latin typeface="Courier New" panose="02070309020205020404" pitchFamily="49" charset="0"/>
                <a:cs typeface="Courier New" panose="02070309020205020404" pitchFamily="49" charset="0"/>
              </a:rPr>
              <a:t>exclusive_process</a:t>
            </a:r>
            <a:r>
              <a:rPr lang="en-US" altLang="zh-CN" sz="1600" dirty="0">
                <a:latin typeface="Courier New" panose="02070309020205020404" pitchFamily="49" charset="0"/>
                <a:cs typeface="Courier New" panose="02070309020205020404" pitchFamily="49" charset="0"/>
              </a:rPr>
              <a: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-n 2</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-q </a:t>
            </a:r>
            <a:r>
              <a:rPr lang="en-US" altLang="zh-CN" sz="1600" dirty="0" err="1">
                <a:latin typeface="Courier New" panose="02070309020205020404" pitchFamily="49" charset="0"/>
                <a:cs typeface="Courier New" panose="02070309020205020404" pitchFamily="49" charset="0"/>
              </a:rPr>
              <a:t>gpu</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-o %</a:t>
            </a:r>
            <a:r>
              <a:rPr lang="en-US" altLang="zh-CN" sz="1600" dirty="0" err="1">
                <a:latin typeface="Courier New" panose="02070309020205020404" pitchFamily="49" charset="0"/>
                <a:cs typeface="Courier New" panose="02070309020205020404" pitchFamily="49" charset="0"/>
              </a:rPr>
              <a:t>J.out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-e %</a:t>
            </a:r>
            <a:r>
              <a:rPr lang="en-US" altLang="zh-CN" sz="1600" dirty="0" err="1">
                <a:latin typeface="Courier New" panose="02070309020205020404" pitchFamily="49" charset="0"/>
                <a:cs typeface="Courier New" panose="02070309020205020404" pitchFamily="49" charset="0"/>
              </a:rPr>
              <a:t>J.err</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-J </a:t>
            </a:r>
            <a:r>
              <a:rPr lang="en-US" altLang="zh-CN" sz="1600" dirty="0" err="1">
                <a:latin typeface="Courier New" panose="02070309020205020404" pitchFamily="49" charset="0"/>
                <a:cs typeface="Courier New" panose="02070309020205020404" pitchFamily="49" charset="0"/>
              </a:rPr>
              <a:t>gputest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-R "</a:t>
            </a:r>
            <a:r>
              <a:rPr lang="en-US" altLang="zh-CN" sz="1600" dirty="0" err="1">
                <a:latin typeface="Courier New" panose="02070309020205020404" pitchFamily="49" charset="0"/>
                <a:cs typeface="Courier New" panose="02070309020205020404" pitchFamily="49" charset="0"/>
              </a:rPr>
              <a:t>rusage</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ngpus_physical</a:t>
            </a:r>
            <a:r>
              <a:rPr lang="en-US" altLang="zh-CN" sz="1600" dirty="0">
                <a:latin typeface="Courier New" panose="02070309020205020404" pitchFamily="49" charset="0"/>
                <a:cs typeface="Courier New" panose="02070309020205020404" pitchFamily="49" charset="0"/>
              </a:rPr>
              <a:t>=2]"</a:t>
            </a:r>
            <a:endParaRPr lang="zh-CN" altLang="zh-CN" sz="1600" dirty="0">
              <a:latin typeface="Courier New" panose="02070309020205020404" pitchFamily="49" charset="0"/>
              <a:cs typeface="Courier New" panose="02070309020205020404" pitchFamily="49" charset="0"/>
            </a:endParaRPr>
          </a:p>
          <a:p>
            <a:r>
              <a:rPr lang="en-US" altLang="zh-CN" sz="1600" dirty="0" err="1">
                <a:latin typeface="Courier New" panose="02070309020205020404" pitchFamily="49" charset="0"/>
                <a:cs typeface="Courier New" panose="02070309020205020404" pitchFamily="49" charset="0"/>
              </a:rPr>
              <a:t>nvidia-smi</a:t>
            </a:r>
            <a:r>
              <a:rPr lang="en-US" altLang="zh-CN" sz="1600" dirty="0">
                <a:latin typeface="Courier New" panose="02070309020205020404" pitchFamily="49" charset="0"/>
                <a:cs typeface="Courier New" panose="02070309020205020404" pitchFamily="49" charset="0"/>
              </a:rPr>
              <a:t> &gt;&gt;out</a:t>
            </a:r>
            <a:endParaRPr lang="zh-CN" altLang="zh-CN" sz="2000"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82726581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98434"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bsub</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8" y="911841"/>
            <a:ext cx="9100565" cy="2923877"/>
          </a:xfrm>
          <a:prstGeom prst="rect">
            <a:avLst/>
          </a:prstGeom>
        </p:spPr>
        <p:txBody>
          <a:bodyPr wrap="square">
            <a:spAutoFit/>
          </a:bodyPr>
          <a:lstStyle/>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作业脚本</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GPU</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1</a:t>
            </a:r>
            <a:r>
              <a:rPr lang="zh-CN" altLang="zh-CN" dirty="0">
                <a:latin typeface="Courier New" panose="02070309020205020404" pitchFamily="49" charset="0"/>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独占</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两个节点上的</a:t>
            </a:r>
            <a:r>
              <a:rPr lang="en-US" altLang="zh-CN" dirty="0">
                <a:latin typeface="Courier New" panose="02070309020205020404" pitchFamily="49" charset="0"/>
                <a:cs typeface="Courier New" panose="02070309020205020404" pitchFamily="49" charset="0"/>
              </a:rPr>
              <a:t>4</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块</a:t>
            </a:r>
            <a:r>
              <a:rPr lang="en-US" altLang="zh-CN" dirty="0" err="1">
                <a:latin typeface="Courier New" panose="02070309020205020404" pitchFamily="49" charset="0"/>
                <a:cs typeface="Courier New" panose="02070309020205020404" pitchFamily="49" charset="0"/>
              </a:rPr>
              <a:t>gpu</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卡运行作业</a:t>
            </a:r>
          </a:p>
          <a:p>
            <a:r>
              <a:rPr lang="en-US" altLang="zh-CN" sz="1600" dirty="0">
                <a:latin typeface="Courier New" panose="02070309020205020404" pitchFamily="49" charset="0"/>
                <a:cs typeface="Courier New" panose="02070309020205020404" pitchFamily="49" charset="0"/>
              </a:rPr>
              <a:t>#!/bin/</a:t>
            </a:r>
            <a:r>
              <a:rPr lang="en-US" altLang="zh-CN" sz="1600" dirty="0" err="1">
                <a:latin typeface="Courier New" panose="02070309020205020404" pitchFamily="49" charset="0"/>
                <a:cs typeface="Courier New" panose="02070309020205020404" pitchFamily="49" charset="0"/>
              </a:rPr>
              <a:t>sh</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a:t>
            </a:r>
            <a:r>
              <a:rPr lang="en-US" altLang="zh-CN" sz="1600" dirty="0" err="1">
                <a:latin typeface="Courier New" panose="02070309020205020404" pitchFamily="49" charset="0"/>
                <a:cs typeface="Courier New" panose="02070309020205020404" pitchFamily="49" charset="0"/>
              </a:rPr>
              <a:t>gpu</a:t>
            </a:r>
            <a:r>
              <a:rPr lang="en-US" altLang="zh-CN" sz="1600" dirty="0">
                <a:latin typeface="Courier New" panose="02070309020205020404" pitchFamily="49" charset="0"/>
                <a:cs typeface="Courier New" panose="02070309020205020404" pitchFamily="49" charset="0"/>
              </a:rPr>
              <a:t> "num=4:mode=</a:t>
            </a:r>
            <a:r>
              <a:rPr lang="en-US" altLang="zh-CN" sz="1600" dirty="0" err="1">
                <a:latin typeface="Courier New" panose="02070309020205020404" pitchFamily="49" charset="0"/>
                <a:cs typeface="Courier New" panose="02070309020205020404" pitchFamily="49" charset="0"/>
              </a:rPr>
              <a:t>exclusive_process</a:t>
            </a:r>
            <a:r>
              <a:rPr lang="en-US" altLang="zh-CN" sz="1600" dirty="0">
                <a:latin typeface="Courier New" panose="02070309020205020404" pitchFamily="49" charset="0"/>
                <a:cs typeface="Courier New" panose="02070309020205020404" pitchFamily="49" charset="0"/>
              </a:rPr>
              <a: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-n 4</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-q </a:t>
            </a:r>
            <a:r>
              <a:rPr lang="en-US" altLang="zh-CN" sz="1600" dirty="0" err="1">
                <a:latin typeface="Courier New" panose="02070309020205020404" pitchFamily="49" charset="0"/>
                <a:cs typeface="Courier New" panose="02070309020205020404" pitchFamily="49" charset="0"/>
              </a:rPr>
              <a:t>gpu</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-o %</a:t>
            </a:r>
            <a:r>
              <a:rPr lang="en-US" altLang="zh-CN" sz="1600" dirty="0" err="1">
                <a:latin typeface="Courier New" panose="02070309020205020404" pitchFamily="49" charset="0"/>
                <a:cs typeface="Courier New" panose="02070309020205020404" pitchFamily="49" charset="0"/>
              </a:rPr>
              <a:t>J.out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-e %</a:t>
            </a:r>
            <a:r>
              <a:rPr lang="en-US" altLang="zh-CN" sz="1600" dirty="0" err="1">
                <a:latin typeface="Courier New" panose="02070309020205020404" pitchFamily="49" charset="0"/>
                <a:cs typeface="Courier New" panose="02070309020205020404" pitchFamily="49" charset="0"/>
              </a:rPr>
              <a:t>J.err</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-J </a:t>
            </a:r>
            <a:r>
              <a:rPr lang="en-US" altLang="zh-CN" sz="1600" dirty="0" err="1">
                <a:latin typeface="Courier New" panose="02070309020205020404" pitchFamily="49" charset="0"/>
                <a:cs typeface="Courier New" panose="02070309020205020404" pitchFamily="49" charset="0"/>
              </a:rPr>
              <a:t>gputest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#BSUB -R "</a:t>
            </a:r>
            <a:r>
              <a:rPr lang="en-US" altLang="zh-CN" sz="1600" dirty="0" err="1">
                <a:latin typeface="Courier New" panose="02070309020205020404" pitchFamily="49" charset="0"/>
                <a:cs typeface="Courier New" panose="02070309020205020404" pitchFamily="49" charset="0"/>
              </a:rPr>
              <a:t>rusage</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ngpus_physical</a:t>
            </a:r>
            <a:r>
              <a:rPr lang="en-US" altLang="zh-CN" sz="1600" dirty="0">
                <a:latin typeface="Courier New" panose="02070309020205020404" pitchFamily="49" charset="0"/>
                <a:cs typeface="Courier New" panose="02070309020205020404" pitchFamily="49" charset="0"/>
              </a:rPr>
              <a:t>=2] span[</a:t>
            </a:r>
            <a:r>
              <a:rPr lang="en-US" altLang="zh-CN" sz="1600" dirty="0" err="1">
                <a:latin typeface="Courier New" panose="02070309020205020404" pitchFamily="49" charset="0"/>
                <a:cs typeface="Courier New" panose="02070309020205020404" pitchFamily="49" charset="0"/>
              </a:rPr>
              <a:t>ptile</a:t>
            </a:r>
            <a:r>
              <a:rPr lang="en-US" altLang="zh-CN" sz="1600" dirty="0">
                <a:latin typeface="Courier New" panose="02070309020205020404" pitchFamily="49" charset="0"/>
                <a:cs typeface="Courier New" panose="02070309020205020404" pitchFamily="49" charset="0"/>
              </a:rPr>
              <a:t>=2]"</a:t>
            </a:r>
            <a:endParaRPr lang="zh-CN" altLang="zh-CN" sz="1600" dirty="0">
              <a:latin typeface="Courier New" panose="02070309020205020404" pitchFamily="49" charset="0"/>
              <a:cs typeface="Courier New" panose="02070309020205020404" pitchFamily="49" charset="0"/>
            </a:endParaRPr>
          </a:p>
          <a:p>
            <a:r>
              <a:rPr lang="en-US" altLang="zh-CN" sz="1600" dirty="0" err="1">
                <a:latin typeface="Courier New" panose="02070309020205020404" pitchFamily="49" charset="0"/>
                <a:cs typeface="Courier New" panose="02070309020205020404" pitchFamily="49" charset="0"/>
              </a:rPr>
              <a:t>nvidia-smi</a:t>
            </a:r>
            <a:r>
              <a:rPr lang="en-US" altLang="zh-CN" sz="1600" dirty="0">
                <a:latin typeface="Courier New" panose="02070309020205020404" pitchFamily="49" charset="0"/>
                <a:cs typeface="Courier New" panose="02070309020205020404" pitchFamily="49" charset="0"/>
              </a:rPr>
              <a:t> &gt;&gt;out</a:t>
            </a:r>
            <a:endParaRPr lang="zh-CN" altLang="zh-C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656508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05668" y="282393"/>
            <a:ext cx="302999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bjobs</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3277820"/>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bjobs</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显示和筛选关于</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LSF</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作业的信息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常用参数</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zh-CN"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-u</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指定要查询的使用者账号</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-q</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指定要查询的队列名称</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-l</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显示作业的详细信息</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-r</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显示正在运行的作业</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-p</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显示等待运行</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pending</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的作业和等待的原因</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-s</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 : </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显示已经挂起</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suspending</a:t>
            </a:r>
            <a:r>
              <a:rPr lang="en-US" altLang="zh-CN" dirty="0">
                <a:latin typeface="微软雅黑" panose="020B0503020204020204" pitchFamily="34" charset="-122"/>
                <a:ea typeface="微软雅黑" panose="020B0503020204020204" pitchFamily="34" charset="-122"/>
                <a:cs typeface="Courier New" panose="02070309020205020404" pitchFamily="49" charset="0"/>
              </a:rPr>
              <a:t>)</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的作业和挂起的原因</a:t>
            </a:r>
            <a:endParaRPr lang="en-US" altLang="zh-CN"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87417279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8" name="AutoShape 17">
            <a:extLst>
              <a:ext uri="{FF2B5EF4-FFF2-40B4-BE49-F238E27FC236}">
                <a16:creationId xmlns:a16="http://schemas.microsoft.com/office/drawing/2014/main" id="{8875CD3F-2617-4722-821F-BB9E0B9BFA11}"/>
              </a:ext>
            </a:extLst>
          </p:cNvPr>
          <p:cNvSpPr>
            <a:spLocks noChangeArrowheads="1"/>
          </p:cNvSpPr>
          <p:nvPr/>
        </p:nvSpPr>
        <p:spPr bwMode="auto">
          <a:xfrm>
            <a:off x="1633694" y="2662034"/>
            <a:ext cx="2265206" cy="417104"/>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bjobs</a:t>
            </a:r>
            <a:r>
              <a:rPr lang="en-US" altLang="zh-CN" sz="1100" dirty="0">
                <a:solidFill>
                  <a:srgbClr val="000000"/>
                </a:solidFill>
                <a:latin typeface="Courier New" panose="02070309020205020404" pitchFamily="49" charset="0"/>
                <a:cs typeface="Courier New" panose="02070309020205020404" pitchFamily="49" charset="0"/>
              </a:rPr>
              <a:t> </a:t>
            </a:r>
          </a:p>
          <a:p>
            <a:r>
              <a:rPr lang="en-US" altLang="zh-CN" sz="1100" dirty="0">
                <a:solidFill>
                  <a:srgbClr val="000000"/>
                </a:solidFill>
                <a:latin typeface="Courier New" panose="02070309020205020404" pitchFamily="49" charset="0"/>
                <a:cs typeface="Courier New" panose="02070309020205020404" pitchFamily="49" charset="0"/>
              </a:rPr>
              <a:t>No unfinished job found</a:t>
            </a:r>
          </a:p>
        </p:txBody>
      </p:sp>
      <p:sp>
        <p:nvSpPr>
          <p:cNvPr id="9" name="矩形 8">
            <a:extLst>
              <a:ext uri="{FF2B5EF4-FFF2-40B4-BE49-F238E27FC236}">
                <a16:creationId xmlns:a16="http://schemas.microsoft.com/office/drawing/2014/main" id="{A93B0BF2-FA08-4BFE-B07B-A0D8586472DF}"/>
              </a:ext>
            </a:extLst>
          </p:cNvPr>
          <p:cNvSpPr/>
          <p:nvPr/>
        </p:nvSpPr>
        <p:spPr>
          <a:xfrm>
            <a:off x="1527678" y="911841"/>
            <a:ext cx="9100565" cy="2328843"/>
          </a:xfrm>
          <a:prstGeom prst="rect">
            <a:avLst/>
          </a:prstGeom>
        </p:spPr>
        <p:txBody>
          <a:bodyPr wrap="square">
            <a:spAutoFit/>
          </a:bodyPr>
          <a:lstStyle/>
          <a:p>
            <a:pPr marL="0" lvl="1" indent="0" algn="just">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1</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查询作业的运行状态</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lgn="just">
              <a:spcBef>
                <a:spcPts val="1000"/>
              </a:spcBef>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2</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查询所有用户的作业运行状态</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gn="just">
              <a:spcBef>
                <a:spcPts val="1000"/>
              </a:spcBef>
              <a:buNone/>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查询某个作业运行的详细信息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lgn="just">
              <a:spcBef>
                <a:spcPts val="1000"/>
              </a:spcBef>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4</a:t>
            </a:r>
            <a:r>
              <a:rPr lang="zh-CN" altLang="en-US" sz="2000" b="1" dirty="0">
                <a:latin typeface="Courier New" panose="02070309020205020404" pitchFamily="49" charset="0"/>
                <a:ea typeface="微软雅黑" panose="020B0503020204020204" pitchFamily="34" charset="-122"/>
                <a:cs typeface="Courier New" panose="02070309020205020404" pitchFamily="49" charset="0"/>
              </a:rPr>
              <a: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查询暂停的作业和暂停的原因</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gn="just">
              <a:spcBef>
                <a:spcPts val="1000"/>
              </a:spcBef>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algn="just"/>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134443D0-33D0-4C5B-A2D1-FB0D6AAA7ECE}"/>
              </a:ext>
            </a:extLst>
          </p:cNvPr>
          <p:cNvSpPr>
            <a:spLocks noChangeArrowheads="1"/>
          </p:cNvSpPr>
          <p:nvPr/>
        </p:nvSpPr>
        <p:spPr bwMode="auto">
          <a:xfrm>
            <a:off x="1633694" y="3203268"/>
            <a:ext cx="7032648" cy="1431250"/>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bjobs</a:t>
            </a:r>
            <a:r>
              <a:rPr lang="en-US" altLang="zh-CN" sz="1100" dirty="0">
                <a:solidFill>
                  <a:srgbClr val="000000"/>
                </a:solidFill>
                <a:latin typeface="Courier New" panose="02070309020205020404" pitchFamily="49" charset="0"/>
                <a:cs typeface="Courier New" panose="02070309020205020404" pitchFamily="49" charset="0"/>
              </a:rPr>
              <a:t> -u all</a:t>
            </a:r>
          </a:p>
          <a:p>
            <a:r>
              <a:rPr lang="en-US" altLang="zh-CN" sz="1100" dirty="0">
                <a:solidFill>
                  <a:srgbClr val="000000"/>
                </a:solidFill>
                <a:latin typeface="Courier New" panose="02070309020205020404" pitchFamily="49" charset="0"/>
                <a:cs typeface="Courier New" panose="02070309020205020404" pitchFamily="49" charset="0"/>
              </a:rPr>
              <a:t>JOBID   USER    STAT  QUEUE      FROM_HOST   EXEC_HOST   JOB_NAME   SUBMIT_TIME</a:t>
            </a:r>
          </a:p>
          <a:p>
            <a:r>
              <a:rPr lang="en-US" altLang="zh-CN" sz="1100" dirty="0">
                <a:solidFill>
                  <a:srgbClr val="000000"/>
                </a:solidFill>
                <a:latin typeface="Courier New" panose="02070309020205020404" pitchFamily="49" charset="0"/>
                <a:cs typeface="Courier New" panose="02070309020205020404" pitchFamily="49" charset="0"/>
              </a:rPr>
              <a:t>44508   </a:t>
            </a:r>
            <a:r>
              <a:rPr lang="en-US" altLang="zh-CN" sz="1100" dirty="0" err="1">
                <a:solidFill>
                  <a:srgbClr val="000000"/>
                </a:solidFill>
                <a:latin typeface="Courier New" panose="02070309020205020404" pitchFamily="49" charset="0"/>
                <a:cs typeface="Courier New" panose="02070309020205020404" pitchFamily="49" charset="0"/>
              </a:rPr>
              <a:t>xiaohe</a:t>
            </a:r>
            <a:r>
              <a:rPr lang="en-US" altLang="zh-CN" sz="1100" dirty="0">
                <a:solidFill>
                  <a:srgbClr val="000000"/>
                </a:solidFill>
                <a:latin typeface="Courier New" panose="02070309020205020404" pitchFamily="49" charset="0"/>
                <a:cs typeface="Courier New" panose="02070309020205020404" pitchFamily="49" charset="0"/>
              </a:rPr>
              <a:t>  RUN   normal     login01     40*c044     </a:t>
            </a:r>
            <a:r>
              <a:rPr lang="en-US" altLang="zh-CN" sz="1100" dirty="0" err="1">
                <a:solidFill>
                  <a:srgbClr val="000000"/>
                </a:solidFill>
                <a:latin typeface="Courier New" panose="02070309020205020404" pitchFamily="49" charset="0"/>
                <a:cs typeface="Courier New" panose="02070309020205020404" pitchFamily="49" charset="0"/>
              </a:rPr>
              <a:t>wxw_fdMD</a:t>
            </a:r>
            <a:r>
              <a:rPr lang="en-US" altLang="zh-CN" sz="1100" dirty="0">
                <a:solidFill>
                  <a:srgbClr val="000000"/>
                </a:solidFill>
                <a:latin typeface="Courier New" panose="02070309020205020404" pitchFamily="49" charset="0"/>
                <a:cs typeface="Courier New" panose="02070309020205020404" pitchFamily="49" charset="0"/>
              </a:rPr>
              <a:t>   Feb 14 09:28</a:t>
            </a:r>
          </a:p>
          <a:p>
            <a:r>
              <a:rPr lang="en-US" altLang="zh-CN" sz="1100" dirty="0">
                <a:solidFill>
                  <a:srgbClr val="000000"/>
                </a:solidFill>
                <a:latin typeface="Courier New" panose="02070309020205020404" pitchFamily="49" charset="0"/>
                <a:cs typeface="Courier New" panose="02070309020205020404" pitchFamily="49" charset="0"/>
              </a:rPr>
              <a:t>                                             40*c148</a:t>
            </a:r>
          </a:p>
          <a:p>
            <a:r>
              <a:rPr lang="en-US" altLang="zh-CN" sz="1100" dirty="0">
                <a:solidFill>
                  <a:srgbClr val="000000"/>
                </a:solidFill>
                <a:latin typeface="Courier New" panose="02070309020205020404" pitchFamily="49" charset="0"/>
                <a:cs typeface="Courier New" panose="02070309020205020404" pitchFamily="49" charset="0"/>
              </a:rPr>
              <a:t>45082   </a:t>
            </a:r>
            <a:r>
              <a:rPr lang="en-US" altLang="zh-CN" sz="1100" dirty="0" err="1">
                <a:solidFill>
                  <a:srgbClr val="000000"/>
                </a:solidFill>
                <a:latin typeface="Courier New" panose="02070309020205020404" pitchFamily="49" charset="0"/>
                <a:cs typeface="Courier New" panose="02070309020205020404" pitchFamily="49" charset="0"/>
              </a:rPr>
              <a:t>xiaohe</a:t>
            </a:r>
            <a:r>
              <a:rPr lang="en-US" altLang="zh-CN" sz="1100" dirty="0">
                <a:solidFill>
                  <a:srgbClr val="000000"/>
                </a:solidFill>
                <a:latin typeface="Courier New" panose="02070309020205020404" pitchFamily="49" charset="0"/>
                <a:cs typeface="Courier New" panose="02070309020205020404" pitchFamily="49" charset="0"/>
              </a:rPr>
              <a:t>  RUN   normal     login01     40*c140     wxwn1i6cPD Feb 15 17:01</a:t>
            </a:r>
          </a:p>
          <a:p>
            <a:r>
              <a:rPr lang="en-US" altLang="zh-CN" sz="1100" dirty="0">
                <a:solidFill>
                  <a:srgbClr val="000000"/>
                </a:solidFill>
                <a:latin typeface="Courier New" panose="02070309020205020404" pitchFamily="49" charset="0"/>
                <a:cs typeface="Courier New" panose="02070309020205020404" pitchFamily="49" charset="0"/>
              </a:rPr>
              <a:t>                                             40*c079</a:t>
            </a:r>
          </a:p>
          <a:p>
            <a:r>
              <a:rPr lang="en-US" altLang="zh-CN" sz="1100" dirty="0">
                <a:solidFill>
                  <a:srgbClr val="000000"/>
                </a:solidFill>
                <a:latin typeface="Courier New" panose="02070309020205020404" pitchFamily="49" charset="0"/>
                <a:cs typeface="Courier New" panose="02070309020205020404" pitchFamily="49" charset="0"/>
              </a:rPr>
              <a:t>45087   </a:t>
            </a:r>
            <a:r>
              <a:rPr lang="en-US" altLang="zh-CN" sz="1100" dirty="0" err="1">
                <a:solidFill>
                  <a:srgbClr val="000000"/>
                </a:solidFill>
                <a:latin typeface="Courier New" panose="02070309020205020404" pitchFamily="49" charset="0"/>
                <a:cs typeface="Courier New" panose="02070309020205020404" pitchFamily="49" charset="0"/>
              </a:rPr>
              <a:t>xiaohe</a:t>
            </a:r>
            <a:r>
              <a:rPr lang="en-US" altLang="zh-CN" sz="1100" dirty="0">
                <a:solidFill>
                  <a:srgbClr val="000000"/>
                </a:solidFill>
                <a:latin typeface="Courier New" panose="02070309020205020404" pitchFamily="49" charset="0"/>
                <a:cs typeface="Courier New" panose="02070309020205020404" pitchFamily="49" charset="0"/>
              </a:rPr>
              <a:t>  RUN   normal     login01     40*c124     wxwn2rlkPD Feb 15 17:12</a:t>
            </a:r>
          </a:p>
          <a:p>
            <a:r>
              <a:rPr lang="en-US" altLang="zh-CN" sz="1100" dirty="0">
                <a:solidFill>
                  <a:srgbClr val="000000"/>
                </a:solidFill>
                <a:latin typeface="Courier New" panose="02070309020205020404" pitchFamily="49" charset="0"/>
                <a:cs typeface="Courier New" panose="02070309020205020404" pitchFamily="49" charset="0"/>
              </a:rPr>
              <a:t>                                             40*c165</a:t>
            </a:r>
          </a:p>
        </p:txBody>
      </p:sp>
      <p:sp>
        <p:nvSpPr>
          <p:cNvPr id="17" name="AutoShape 17">
            <a:extLst>
              <a:ext uri="{FF2B5EF4-FFF2-40B4-BE49-F238E27FC236}">
                <a16:creationId xmlns:a16="http://schemas.microsoft.com/office/drawing/2014/main" id="{F4FED0A2-CE11-4116-8232-C7739EE46F3D}"/>
              </a:ext>
            </a:extLst>
          </p:cNvPr>
          <p:cNvSpPr>
            <a:spLocks noChangeArrowheads="1"/>
          </p:cNvSpPr>
          <p:nvPr/>
        </p:nvSpPr>
        <p:spPr bwMode="auto">
          <a:xfrm>
            <a:off x="1633694" y="4758648"/>
            <a:ext cx="2978062" cy="233323"/>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bjobs</a:t>
            </a:r>
            <a:r>
              <a:rPr lang="en-US" altLang="zh-CN" sz="1100" dirty="0">
                <a:solidFill>
                  <a:srgbClr val="000000"/>
                </a:solidFill>
                <a:latin typeface="Courier New" panose="02070309020205020404" pitchFamily="49" charset="0"/>
                <a:cs typeface="Courier New" panose="02070309020205020404" pitchFamily="49" charset="0"/>
              </a:rPr>
              <a:t> -l 69726</a:t>
            </a:r>
          </a:p>
        </p:txBody>
      </p:sp>
      <p:sp>
        <p:nvSpPr>
          <p:cNvPr id="20" name="文本框 19">
            <a:extLst>
              <a:ext uri="{FF2B5EF4-FFF2-40B4-BE49-F238E27FC236}">
                <a16:creationId xmlns:a16="http://schemas.microsoft.com/office/drawing/2014/main" id="{7A0EDEBA-1FC8-4E85-8C8C-98CD0CE67996}"/>
              </a:ext>
            </a:extLst>
          </p:cNvPr>
          <p:cNvSpPr txBox="1"/>
          <p:nvPr/>
        </p:nvSpPr>
        <p:spPr>
          <a:xfrm>
            <a:off x="4505668" y="282393"/>
            <a:ext cx="302999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bjobs</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1" name="AutoShape 17">
            <a:extLst>
              <a:ext uri="{FF2B5EF4-FFF2-40B4-BE49-F238E27FC236}">
                <a16:creationId xmlns:a16="http://schemas.microsoft.com/office/drawing/2014/main" id="{31312F7E-C68D-4952-8F3B-742CC2969209}"/>
              </a:ext>
            </a:extLst>
          </p:cNvPr>
          <p:cNvSpPr>
            <a:spLocks noChangeArrowheads="1"/>
          </p:cNvSpPr>
          <p:nvPr/>
        </p:nvSpPr>
        <p:spPr bwMode="auto">
          <a:xfrm>
            <a:off x="1633694" y="5116101"/>
            <a:ext cx="7032648" cy="715625"/>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bjobs</a:t>
            </a:r>
            <a:r>
              <a:rPr lang="en-US" altLang="zh-CN" sz="1100" dirty="0">
                <a:solidFill>
                  <a:srgbClr val="000000"/>
                </a:solidFill>
                <a:latin typeface="Courier New" panose="02070309020205020404" pitchFamily="49" charset="0"/>
                <a:cs typeface="Courier New" panose="02070309020205020404" pitchFamily="49" charset="0"/>
              </a:rPr>
              <a:t> -p 69723</a:t>
            </a:r>
          </a:p>
          <a:p>
            <a:r>
              <a:rPr lang="en-US" altLang="zh-CN" sz="1100" dirty="0">
                <a:solidFill>
                  <a:srgbClr val="000000"/>
                </a:solidFill>
                <a:latin typeface="Courier New" panose="02070309020205020404" pitchFamily="49" charset="0"/>
                <a:cs typeface="Courier New" panose="02070309020205020404" pitchFamily="49" charset="0"/>
              </a:rPr>
              <a:t>JOBID   USER    STAT  QUEUE      FROM_HOST   EXEC_HOST   JOB_NAME   SUBMIT_TIME</a:t>
            </a:r>
          </a:p>
          <a:p>
            <a:r>
              <a:rPr lang="en-US" altLang="zh-CN" sz="1100" dirty="0">
                <a:solidFill>
                  <a:srgbClr val="000000"/>
                </a:solidFill>
                <a:latin typeface="Courier New" panose="02070309020205020404" pitchFamily="49" charset="0"/>
                <a:cs typeface="Courier New" panose="02070309020205020404" pitchFamily="49" charset="0"/>
              </a:rPr>
              <a:t>69723   </a:t>
            </a:r>
            <a:r>
              <a:rPr lang="en-US" altLang="zh-CN" sz="1100" dirty="0" err="1">
                <a:solidFill>
                  <a:srgbClr val="000000"/>
                </a:solidFill>
                <a:latin typeface="Courier New" panose="02070309020205020404" pitchFamily="49" charset="0"/>
                <a:cs typeface="Courier New" panose="02070309020205020404" pitchFamily="49" charset="0"/>
              </a:rPr>
              <a:t>tzhu</a:t>
            </a:r>
            <a:r>
              <a:rPr lang="en-US" altLang="zh-CN" sz="1100" dirty="0">
                <a:solidFill>
                  <a:srgbClr val="000000"/>
                </a:solidFill>
                <a:latin typeface="Courier New" panose="02070309020205020404" pitchFamily="49" charset="0"/>
                <a:cs typeface="Courier New" panose="02070309020205020404" pitchFamily="49" charset="0"/>
              </a:rPr>
              <a:t>    PEND  </a:t>
            </a:r>
            <a:r>
              <a:rPr lang="en-US" altLang="zh-CN" sz="1100" dirty="0" err="1">
                <a:solidFill>
                  <a:srgbClr val="000000"/>
                </a:solidFill>
                <a:latin typeface="Courier New" panose="02070309020205020404" pitchFamily="49" charset="0"/>
                <a:cs typeface="Courier New" panose="02070309020205020404" pitchFamily="49" charset="0"/>
              </a:rPr>
              <a:t>gpu</a:t>
            </a:r>
            <a:r>
              <a:rPr lang="en-US" altLang="zh-CN" sz="1100" dirty="0">
                <a:solidFill>
                  <a:srgbClr val="000000"/>
                </a:solidFill>
                <a:latin typeface="Courier New" panose="02070309020205020404" pitchFamily="49" charset="0"/>
                <a:cs typeface="Courier New" panose="02070309020205020404" pitchFamily="49" charset="0"/>
              </a:rPr>
              <a:t>        login01                 *_</a:t>
            </a:r>
            <a:r>
              <a:rPr lang="en-US" altLang="zh-CN" sz="1100" dirty="0" err="1">
                <a:solidFill>
                  <a:srgbClr val="000000"/>
                </a:solidFill>
                <a:latin typeface="Courier New" panose="02070309020205020404" pitchFamily="49" charset="0"/>
                <a:cs typeface="Courier New" panose="02070309020205020404" pitchFamily="49" charset="0"/>
              </a:rPr>
              <a:t>md_lqcao</a:t>
            </a:r>
            <a:r>
              <a:rPr lang="en-US" altLang="zh-CN" sz="1100" dirty="0">
                <a:solidFill>
                  <a:srgbClr val="000000"/>
                </a:solidFill>
                <a:latin typeface="Courier New" panose="02070309020205020404" pitchFamily="49" charset="0"/>
                <a:cs typeface="Courier New" panose="02070309020205020404" pitchFamily="49" charset="0"/>
              </a:rPr>
              <a:t> Mar 29 13:49</a:t>
            </a:r>
          </a:p>
          <a:p>
            <a:r>
              <a:rPr lang="en-US" altLang="zh-CN" sz="1100" dirty="0">
                <a:solidFill>
                  <a:srgbClr val="000000"/>
                </a:solidFill>
                <a:latin typeface="Courier New" panose="02070309020205020404" pitchFamily="49" charset="0"/>
                <a:cs typeface="Courier New" panose="02070309020205020404" pitchFamily="49" charset="0"/>
              </a:rPr>
              <a:t> Job's requirements for resource reservation not satisfied</a:t>
            </a:r>
          </a:p>
        </p:txBody>
      </p:sp>
    </p:spTree>
    <p:extLst>
      <p:ext uri="{BB962C8B-B14F-4D97-AF65-F5344CB8AC3E}">
        <p14:creationId xmlns:p14="http://schemas.microsoft.com/office/powerpoint/2010/main" val="294920650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17" grpId="0" animBg="1"/>
      <p:bldP spid="20" grpId="0"/>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05668" y="282393"/>
            <a:ext cx="302999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bkill</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4980851"/>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bkill</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终</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止</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某个运</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行</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中或者排队中的作业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bkill</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JOBID </a:t>
            </a:r>
          </a:p>
          <a:p>
            <a:pPr marL="0" lvl="1">
              <a:spcBef>
                <a:spcPts val="1000"/>
              </a:spcBef>
            </a:pP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终</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止</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单个作业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zh-CN"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bkill</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0</a:t>
            </a:r>
            <a:r>
              <a:rPr lang="en-US" altLang="zh-CN" sz="2000" dirty="0">
                <a:latin typeface="微软雅黑" panose="020B0503020204020204" pitchFamily="34" charset="-122"/>
                <a:ea typeface="微软雅黑" panose="020B0503020204020204" pitchFamily="34" charset="-122"/>
                <a:cs typeface="Courier New" panose="02070309020205020404" pitchFamily="49" charset="0"/>
              </a:rPr>
              <a:t> </a:t>
            </a:r>
          </a:p>
          <a:p>
            <a:pPr marL="0" lvl="1">
              <a:spcBef>
                <a:spcPts val="1000"/>
              </a:spcBef>
            </a:pP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终</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止</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所有作业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bkill</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命令仅可</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以</a:t>
            </a: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终止自己的作业</a:t>
            </a:r>
            <a:endParaRPr lang="en-US" altLang="zh-CN" sz="2000" b="1"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F321AE49-CB34-4599-A8DE-893A6ED3EE8B}"/>
              </a:ext>
            </a:extLst>
          </p:cNvPr>
          <p:cNvSpPr>
            <a:spLocks noChangeArrowheads="1"/>
          </p:cNvSpPr>
          <p:nvPr/>
        </p:nvSpPr>
        <p:spPr bwMode="auto">
          <a:xfrm>
            <a:off x="1614769" y="2979314"/>
            <a:ext cx="2871974" cy="422952"/>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bkill</a:t>
            </a:r>
            <a:r>
              <a:rPr lang="en-US" altLang="zh-CN" sz="1100" dirty="0">
                <a:solidFill>
                  <a:srgbClr val="000000"/>
                </a:solidFill>
                <a:latin typeface="Courier New" panose="02070309020205020404" pitchFamily="49" charset="0"/>
                <a:cs typeface="Courier New" panose="02070309020205020404" pitchFamily="49" charset="0"/>
              </a:rPr>
              <a:t> 69729</a:t>
            </a:r>
          </a:p>
          <a:p>
            <a:r>
              <a:rPr lang="en-US" altLang="zh-CN" sz="1100" dirty="0">
                <a:solidFill>
                  <a:srgbClr val="000000"/>
                </a:solidFill>
                <a:latin typeface="Courier New" panose="02070309020205020404" pitchFamily="49" charset="0"/>
                <a:cs typeface="Courier New" panose="02070309020205020404" pitchFamily="49" charset="0"/>
              </a:rPr>
              <a:t>Job &lt;69729&gt; is being terminated</a:t>
            </a:r>
          </a:p>
        </p:txBody>
      </p:sp>
      <p:sp>
        <p:nvSpPr>
          <p:cNvPr id="17" name="AutoShape 17">
            <a:extLst>
              <a:ext uri="{FF2B5EF4-FFF2-40B4-BE49-F238E27FC236}">
                <a16:creationId xmlns:a16="http://schemas.microsoft.com/office/drawing/2014/main" id="{A6A09E07-B3A2-4076-A824-14CC5B44C6DC}"/>
              </a:ext>
            </a:extLst>
          </p:cNvPr>
          <p:cNvSpPr>
            <a:spLocks noChangeArrowheads="1"/>
          </p:cNvSpPr>
          <p:nvPr/>
        </p:nvSpPr>
        <p:spPr bwMode="auto">
          <a:xfrm>
            <a:off x="1633694" y="4303933"/>
            <a:ext cx="2871974" cy="957665"/>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bkill</a:t>
            </a:r>
            <a:r>
              <a:rPr lang="en-US" altLang="zh-CN" sz="1100" dirty="0">
                <a:solidFill>
                  <a:srgbClr val="000000"/>
                </a:solidFill>
                <a:latin typeface="Courier New" panose="02070309020205020404" pitchFamily="49" charset="0"/>
                <a:cs typeface="Courier New" panose="02070309020205020404" pitchFamily="49" charset="0"/>
              </a:rPr>
              <a:t> 0</a:t>
            </a:r>
          </a:p>
          <a:p>
            <a:r>
              <a:rPr lang="en-US" altLang="zh-CN" sz="1100" dirty="0">
                <a:solidFill>
                  <a:srgbClr val="000000"/>
                </a:solidFill>
                <a:latin typeface="Courier New" panose="02070309020205020404" pitchFamily="49" charset="0"/>
                <a:cs typeface="Courier New" panose="02070309020205020404" pitchFamily="49" charset="0"/>
              </a:rPr>
              <a:t>Job &lt;69730&gt; is being terminated</a:t>
            </a:r>
          </a:p>
          <a:p>
            <a:r>
              <a:rPr lang="en-US" altLang="zh-CN" sz="1100" dirty="0">
                <a:solidFill>
                  <a:srgbClr val="000000"/>
                </a:solidFill>
                <a:latin typeface="Courier New" panose="02070309020205020404" pitchFamily="49" charset="0"/>
                <a:cs typeface="Courier New" panose="02070309020205020404" pitchFamily="49" charset="0"/>
              </a:rPr>
              <a:t>Job &lt;69731&gt; is being terminated</a:t>
            </a:r>
          </a:p>
          <a:p>
            <a:r>
              <a:rPr lang="en-US" altLang="zh-CN" sz="1100" dirty="0">
                <a:solidFill>
                  <a:srgbClr val="000000"/>
                </a:solidFill>
                <a:latin typeface="Courier New" panose="02070309020205020404" pitchFamily="49" charset="0"/>
                <a:cs typeface="Courier New" panose="02070309020205020404" pitchFamily="49" charset="0"/>
              </a:rPr>
              <a:t>Job &lt;69732&gt; is being terminated</a:t>
            </a:r>
          </a:p>
          <a:p>
            <a:r>
              <a:rPr lang="en-US" altLang="zh-CN" sz="1100" dirty="0">
                <a:solidFill>
                  <a:srgbClr val="000000"/>
                </a:solidFill>
                <a:latin typeface="Courier New" panose="02070309020205020404" pitchFamily="49" charset="0"/>
                <a:cs typeface="Courier New" panose="02070309020205020404" pitchFamily="49" charset="0"/>
              </a:rPr>
              <a:t>Job &lt;69733&gt; is being terminated</a:t>
            </a:r>
          </a:p>
        </p:txBody>
      </p:sp>
    </p:spTree>
    <p:extLst>
      <p:ext uri="{BB962C8B-B14F-4D97-AF65-F5344CB8AC3E}">
        <p14:creationId xmlns:p14="http://schemas.microsoft.com/office/powerpoint/2010/main" val="61849800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05668" y="282393"/>
            <a:ext cx="302999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bstop</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5852884"/>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bstop</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暂停未完成</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的作业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bstop</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JOBID </a:t>
            </a:r>
          </a:p>
          <a:p>
            <a:pPr marL="0" lvl="1">
              <a:spcBef>
                <a:spcPts val="1000"/>
              </a:spcBef>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暂停指定作业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bstop</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0</a:t>
            </a:r>
            <a:endParaRPr lang="zh-CN"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marL="0" lvl="1">
              <a:spcBef>
                <a:spcPts val="1000"/>
              </a:spcBef>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暂停</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所有作业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bstop</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–q</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normal</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0</a:t>
            </a:r>
          </a:p>
          <a:p>
            <a:pPr marL="0" lvl="1">
              <a:spcBef>
                <a:spcPts val="1000"/>
              </a:spcBef>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仅暂停指定队列中的作业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F321AE49-CB34-4599-A8DE-893A6ED3EE8B}"/>
              </a:ext>
            </a:extLst>
          </p:cNvPr>
          <p:cNvSpPr>
            <a:spLocks noChangeArrowheads="1"/>
          </p:cNvSpPr>
          <p:nvPr/>
        </p:nvSpPr>
        <p:spPr bwMode="auto">
          <a:xfrm>
            <a:off x="1620442" y="2972085"/>
            <a:ext cx="2871974" cy="422952"/>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bstop</a:t>
            </a:r>
            <a:r>
              <a:rPr lang="en-US" altLang="zh-CN" sz="1100" dirty="0">
                <a:solidFill>
                  <a:srgbClr val="000000"/>
                </a:solidFill>
                <a:latin typeface="Courier New" panose="02070309020205020404" pitchFamily="49" charset="0"/>
                <a:cs typeface="Courier New" panose="02070309020205020404" pitchFamily="49" charset="0"/>
              </a:rPr>
              <a:t> 69853</a:t>
            </a:r>
          </a:p>
          <a:p>
            <a:r>
              <a:rPr lang="en-US" altLang="zh-CN" sz="1100" dirty="0">
                <a:solidFill>
                  <a:srgbClr val="000000"/>
                </a:solidFill>
                <a:latin typeface="Courier New" panose="02070309020205020404" pitchFamily="49" charset="0"/>
                <a:cs typeface="Courier New" panose="02070309020205020404" pitchFamily="49" charset="0"/>
              </a:rPr>
              <a:t>Job &lt;69853&gt; is being stopped</a:t>
            </a:r>
          </a:p>
        </p:txBody>
      </p:sp>
      <p:sp>
        <p:nvSpPr>
          <p:cNvPr id="17" name="AutoShape 17">
            <a:extLst>
              <a:ext uri="{FF2B5EF4-FFF2-40B4-BE49-F238E27FC236}">
                <a16:creationId xmlns:a16="http://schemas.microsoft.com/office/drawing/2014/main" id="{A6A09E07-B3A2-4076-A824-14CC5B44C6DC}"/>
              </a:ext>
            </a:extLst>
          </p:cNvPr>
          <p:cNvSpPr>
            <a:spLocks noChangeArrowheads="1"/>
          </p:cNvSpPr>
          <p:nvPr/>
        </p:nvSpPr>
        <p:spPr bwMode="auto">
          <a:xfrm>
            <a:off x="1614769" y="4273972"/>
            <a:ext cx="2871974" cy="816220"/>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bstop</a:t>
            </a:r>
            <a:r>
              <a:rPr lang="en-US" altLang="zh-CN" sz="1100" dirty="0">
                <a:solidFill>
                  <a:srgbClr val="000000"/>
                </a:solidFill>
                <a:latin typeface="Courier New" panose="02070309020205020404" pitchFamily="49" charset="0"/>
                <a:cs typeface="Courier New" panose="02070309020205020404" pitchFamily="49" charset="0"/>
              </a:rPr>
              <a:t> 0</a:t>
            </a:r>
          </a:p>
          <a:p>
            <a:r>
              <a:rPr lang="en-US" altLang="zh-CN" sz="1100" dirty="0">
                <a:solidFill>
                  <a:srgbClr val="000000"/>
                </a:solidFill>
                <a:latin typeface="Courier New" panose="02070309020205020404" pitchFamily="49" charset="0"/>
                <a:cs typeface="Courier New" panose="02070309020205020404" pitchFamily="49" charset="0"/>
              </a:rPr>
              <a:t>Job &lt;69856&gt; is being stopped</a:t>
            </a:r>
          </a:p>
          <a:p>
            <a:r>
              <a:rPr lang="en-US" altLang="zh-CN" sz="1100" dirty="0">
                <a:solidFill>
                  <a:srgbClr val="000000"/>
                </a:solidFill>
                <a:latin typeface="Courier New" panose="02070309020205020404" pitchFamily="49" charset="0"/>
                <a:cs typeface="Courier New" panose="02070309020205020404" pitchFamily="49" charset="0"/>
              </a:rPr>
              <a:t>Job &lt;69857&gt; is being stopped</a:t>
            </a:r>
          </a:p>
          <a:p>
            <a:r>
              <a:rPr lang="en-US" altLang="zh-CN" sz="1100" dirty="0">
                <a:solidFill>
                  <a:srgbClr val="000000"/>
                </a:solidFill>
                <a:latin typeface="Courier New" panose="02070309020205020404" pitchFamily="49" charset="0"/>
                <a:cs typeface="Courier New" panose="02070309020205020404" pitchFamily="49" charset="0"/>
              </a:rPr>
              <a:t>Job &lt;69858&gt; is being stopped</a:t>
            </a:r>
          </a:p>
        </p:txBody>
      </p:sp>
      <p:sp>
        <p:nvSpPr>
          <p:cNvPr id="18" name="AutoShape 17">
            <a:extLst>
              <a:ext uri="{FF2B5EF4-FFF2-40B4-BE49-F238E27FC236}">
                <a16:creationId xmlns:a16="http://schemas.microsoft.com/office/drawing/2014/main" id="{D2E83DD0-3512-4BFB-A803-A1A450FF1E51}"/>
              </a:ext>
            </a:extLst>
          </p:cNvPr>
          <p:cNvSpPr>
            <a:spLocks noChangeArrowheads="1"/>
          </p:cNvSpPr>
          <p:nvPr/>
        </p:nvSpPr>
        <p:spPr bwMode="auto">
          <a:xfrm>
            <a:off x="1614769" y="5971055"/>
            <a:ext cx="3177284" cy="806726"/>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bstop</a:t>
            </a:r>
            <a:r>
              <a:rPr lang="en-US" altLang="zh-CN" sz="1100" dirty="0">
                <a:solidFill>
                  <a:srgbClr val="000000"/>
                </a:solidFill>
                <a:latin typeface="Courier New" panose="02070309020205020404" pitchFamily="49" charset="0"/>
                <a:cs typeface="Courier New" panose="02070309020205020404" pitchFamily="49" charset="0"/>
              </a:rPr>
              <a:t> -q normal 0</a:t>
            </a:r>
          </a:p>
          <a:p>
            <a:r>
              <a:rPr lang="en-US" altLang="zh-CN" sz="1100" dirty="0">
                <a:solidFill>
                  <a:srgbClr val="000000"/>
                </a:solidFill>
                <a:latin typeface="Courier New" panose="02070309020205020404" pitchFamily="49" charset="0"/>
                <a:cs typeface="Courier New" panose="02070309020205020404" pitchFamily="49" charset="0"/>
              </a:rPr>
              <a:t>Job &lt;69862&gt; is being stopped</a:t>
            </a:r>
          </a:p>
          <a:p>
            <a:r>
              <a:rPr lang="en-US" altLang="zh-CN" sz="1100" dirty="0">
                <a:solidFill>
                  <a:srgbClr val="000000"/>
                </a:solidFill>
                <a:latin typeface="Courier New" panose="02070309020205020404" pitchFamily="49" charset="0"/>
                <a:cs typeface="Courier New" panose="02070309020205020404" pitchFamily="49" charset="0"/>
              </a:rPr>
              <a:t>Job &lt;69863&gt; is being stopped</a:t>
            </a:r>
          </a:p>
          <a:p>
            <a:r>
              <a:rPr lang="en-US" altLang="zh-CN" sz="1100" dirty="0">
                <a:solidFill>
                  <a:srgbClr val="000000"/>
                </a:solidFill>
                <a:latin typeface="Courier New" panose="02070309020205020404" pitchFamily="49" charset="0"/>
                <a:cs typeface="Courier New" panose="02070309020205020404" pitchFamily="49" charset="0"/>
              </a:rPr>
              <a:t>Job &lt;69864&gt; is being stopped</a:t>
            </a:r>
          </a:p>
        </p:txBody>
      </p:sp>
    </p:spTree>
    <p:extLst>
      <p:ext uri="{BB962C8B-B14F-4D97-AF65-F5344CB8AC3E}">
        <p14:creationId xmlns:p14="http://schemas.microsoft.com/office/powerpoint/2010/main" val="181178329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253877" y="282393"/>
            <a:ext cx="3552576"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bresume</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5852884"/>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bresume</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恢复一个或多个暂停的作业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bresume</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JOBID </a:t>
            </a:r>
          </a:p>
          <a:p>
            <a:pPr marL="0" lvl="1">
              <a:spcBef>
                <a:spcPts val="1000"/>
              </a:spcBef>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恢复一个暂停的作业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bresume</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0</a:t>
            </a:r>
            <a:endParaRPr lang="zh-CN"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marL="0" lvl="1">
              <a:spcBef>
                <a:spcPts val="1000"/>
              </a:spcBef>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恢复</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所有</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暂停的</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bresume</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–q</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normal</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0</a:t>
            </a:r>
          </a:p>
          <a:p>
            <a:pPr marL="0" lvl="1">
              <a:spcBef>
                <a:spcPts val="1000"/>
              </a:spcBef>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仅恢复指定队列中的作业</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F321AE49-CB34-4599-A8DE-893A6ED3EE8B}"/>
              </a:ext>
            </a:extLst>
          </p:cNvPr>
          <p:cNvSpPr>
            <a:spLocks noChangeArrowheads="1"/>
          </p:cNvSpPr>
          <p:nvPr/>
        </p:nvSpPr>
        <p:spPr bwMode="auto">
          <a:xfrm>
            <a:off x="1620442" y="2972085"/>
            <a:ext cx="2871974" cy="422952"/>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bresume</a:t>
            </a:r>
            <a:r>
              <a:rPr lang="en-US" altLang="zh-CN" sz="1100" dirty="0">
                <a:solidFill>
                  <a:srgbClr val="000000"/>
                </a:solidFill>
                <a:latin typeface="Courier New" panose="02070309020205020404" pitchFamily="49" charset="0"/>
                <a:cs typeface="Courier New" panose="02070309020205020404" pitchFamily="49" charset="0"/>
              </a:rPr>
              <a:t> 69853</a:t>
            </a:r>
          </a:p>
          <a:p>
            <a:r>
              <a:rPr lang="en-US" altLang="zh-CN" sz="1100" dirty="0">
                <a:solidFill>
                  <a:srgbClr val="000000"/>
                </a:solidFill>
                <a:latin typeface="Courier New" panose="02070309020205020404" pitchFamily="49" charset="0"/>
                <a:cs typeface="Courier New" panose="02070309020205020404" pitchFamily="49" charset="0"/>
              </a:rPr>
              <a:t>Job &lt;69853&gt; is being resumed</a:t>
            </a:r>
          </a:p>
        </p:txBody>
      </p:sp>
      <p:sp>
        <p:nvSpPr>
          <p:cNvPr id="17" name="AutoShape 17">
            <a:extLst>
              <a:ext uri="{FF2B5EF4-FFF2-40B4-BE49-F238E27FC236}">
                <a16:creationId xmlns:a16="http://schemas.microsoft.com/office/drawing/2014/main" id="{A6A09E07-B3A2-4076-A824-14CC5B44C6DC}"/>
              </a:ext>
            </a:extLst>
          </p:cNvPr>
          <p:cNvSpPr>
            <a:spLocks noChangeArrowheads="1"/>
          </p:cNvSpPr>
          <p:nvPr/>
        </p:nvSpPr>
        <p:spPr bwMode="auto">
          <a:xfrm>
            <a:off x="1614769" y="4273972"/>
            <a:ext cx="2871974" cy="816220"/>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bresume</a:t>
            </a:r>
            <a:r>
              <a:rPr lang="en-US" altLang="zh-CN" sz="1100" dirty="0">
                <a:solidFill>
                  <a:srgbClr val="000000"/>
                </a:solidFill>
                <a:latin typeface="Courier New" panose="02070309020205020404" pitchFamily="49" charset="0"/>
                <a:cs typeface="Courier New" panose="02070309020205020404" pitchFamily="49" charset="0"/>
              </a:rPr>
              <a:t> 0</a:t>
            </a:r>
          </a:p>
          <a:p>
            <a:r>
              <a:rPr lang="en-US" altLang="zh-CN" sz="1100" dirty="0">
                <a:solidFill>
                  <a:srgbClr val="000000"/>
                </a:solidFill>
                <a:latin typeface="Courier New" panose="02070309020205020404" pitchFamily="49" charset="0"/>
                <a:cs typeface="Courier New" panose="02070309020205020404" pitchFamily="49" charset="0"/>
              </a:rPr>
              <a:t>Job &lt;69856&gt; is being resumed</a:t>
            </a:r>
          </a:p>
          <a:p>
            <a:r>
              <a:rPr lang="en-US" altLang="zh-CN" sz="1100" dirty="0">
                <a:solidFill>
                  <a:srgbClr val="000000"/>
                </a:solidFill>
                <a:latin typeface="Courier New" panose="02070309020205020404" pitchFamily="49" charset="0"/>
                <a:cs typeface="Courier New" panose="02070309020205020404" pitchFamily="49" charset="0"/>
              </a:rPr>
              <a:t>Job &lt;69857&gt; is being resumed</a:t>
            </a:r>
          </a:p>
          <a:p>
            <a:r>
              <a:rPr lang="en-US" altLang="zh-CN" sz="1100" dirty="0">
                <a:solidFill>
                  <a:srgbClr val="000000"/>
                </a:solidFill>
                <a:latin typeface="Courier New" panose="02070309020205020404" pitchFamily="49" charset="0"/>
                <a:cs typeface="Courier New" panose="02070309020205020404" pitchFamily="49" charset="0"/>
              </a:rPr>
              <a:t>Job &lt;69858&gt; is being resumed</a:t>
            </a:r>
          </a:p>
        </p:txBody>
      </p:sp>
      <p:sp>
        <p:nvSpPr>
          <p:cNvPr id="18" name="AutoShape 17">
            <a:extLst>
              <a:ext uri="{FF2B5EF4-FFF2-40B4-BE49-F238E27FC236}">
                <a16:creationId xmlns:a16="http://schemas.microsoft.com/office/drawing/2014/main" id="{D2E83DD0-3512-4BFB-A803-A1A450FF1E51}"/>
              </a:ext>
            </a:extLst>
          </p:cNvPr>
          <p:cNvSpPr>
            <a:spLocks noChangeArrowheads="1"/>
          </p:cNvSpPr>
          <p:nvPr/>
        </p:nvSpPr>
        <p:spPr bwMode="auto">
          <a:xfrm>
            <a:off x="1614768" y="5971055"/>
            <a:ext cx="3288535" cy="786113"/>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bresume</a:t>
            </a:r>
            <a:r>
              <a:rPr lang="en-US" altLang="zh-CN" sz="1100" dirty="0">
                <a:solidFill>
                  <a:srgbClr val="000000"/>
                </a:solidFill>
                <a:latin typeface="Courier New" panose="02070309020205020404" pitchFamily="49" charset="0"/>
                <a:cs typeface="Courier New" panose="02070309020205020404" pitchFamily="49" charset="0"/>
              </a:rPr>
              <a:t> -q normal 0</a:t>
            </a:r>
          </a:p>
          <a:p>
            <a:r>
              <a:rPr lang="en-US" altLang="zh-CN" sz="1100" dirty="0">
                <a:solidFill>
                  <a:srgbClr val="000000"/>
                </a:solidFill>
                <a:latin typeface="Courier New" panose="02070309020205020404" pitchFamily="49" charset="0"/>
                <a:cs typeface="Courier New" panose="02070309020205020404" pitchFamily="49" charset="0"/>
              </a:rPr>
              <a:t>Job &lt;69866&gt; is being resumed</a:t>
            </a:r>
          </a:p>
          <a:p>
            <a:r>
              <a:rPr lang="en-US" altLang="zh-CN" sz="1100" dirty="0">
                <a:solidFill>
                  <a:srgbClr val="000000"/>
                </a:solidFill>
                <a:latin typeface="Courier New" panose="02070309020205020404" pitchFamily="49" charset="0"/>
                <a:cs typeface="Courier New" panose="02070309020205020404" pitchFamily="49" charset="0"/>
              </a:rPr>
              <a:t>Job &lt;69867&gt; is being resumed</a:t>
            </a:r>
          </a:p>
          <a:p>
            <a:r>
              <a:rPr lang="en-US" altLang="zh-CN" sz="1100" dirty="0">
                <a:solidFill>
                  <a:srgbClr val="000000"/>
                </a:solidFill>
                <a:latin typeface="Courier New" panose="02070309020205020404" pitchFamily="49" charset="0"/>
                <a:cs typeface="Courier New" panose="02070309020205020404" pitchFamily="49" charset="0"/>
              </a:rPr>
              <a:t>Job &lt;69868&gt; is being resumed</a:t>
            </a:r>
          </a:p>
        </p:txBody>
      </p:sp>
    </p:spTree>
    <p:extLst>
      <p:ext uri="{BB962C8B-B14F-4D97-AF65-F5344CB8AC3E}">
        <p14:creationId xmlns:p14="http://schemas.microsoft.com/office/powerpoint/2010/main" val="305529060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624938"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btop</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3939540"/>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btop</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移动排队的作业至队列顶部</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btop</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JOBID </a:t>
            </a:r>
          </a:p>
          <a:p>
            <a:pPr marL="0" lvl="1">
              <a:spcBef>
                <a:spcPts val="1000"/>
              </a:spcBef>
            </a:pP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jus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algn="just"/>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当多个作业在排队时，如果希望后面提交的作业能够排在前边，可使用</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rPr>
              <a:t>btop</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命令，此命令影响的仅仅是个人帐号下自己的作业，对其他用户的作业没有任何影响</a:t>
            </a: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F321AE49-CB34-4599-A8DE-893A6ED3EE8B}"/>
              </a:ext>
            </a:extLst>
          </p:cNvPr>
          <p:cNvSpPr>
            <a:spLocks noChangeArrowheads="1"/>
          </p:cNvSpPr>
          <p:nvPr/>
        </p:nvSpPr>
        <p:spPr bwMode="auto">
          <a:xfrm>
            <a:off x="1614769" y="2493656"/>
            <a:ext cx="4356289" cy="456916"/>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btop</a:t>
            </a:r>
            <a:r>
              <a:rPr lang="en-US" altLang="zh-CN" sz="1100" dirty="0">
                <a:solidFill>
                  <a:srgbClr val="000000"/>
                </a:solidFill>
                <a:latin typeface="Courier New" panose="02070309020205020404" pitchFamily="49" charset="0"/>
                <a:cs typeface="Courier New" panose="02070309020205020404" pitchFamily="49" charset="0"/>
              </a:rPr>
              <a:t> 56702</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Job &lt;56702&gt; has been moved to position 1 from top</a:t>
            </a:r>
          </a:p>
        </p:txBody>
      </p:sp>
    </p:spTree>
    <p:extLst>
      <p:ext uri="{BB962C8B-B14F-4D97-AF65-F5344CB8AC3E}">
        <p14:creationId xmlns:p14="http://schemas.microsoft.com/office/powerpoint/2010/main" val="327585747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624938"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bbot</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3939540"/>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bbot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移动排队的作业至队列底部</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bbot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JOBID </a:t>
            </a:r>
          </a:p>
          <a:p>
            <a:pPr marL="0" lvl="1">
              <a:spcBef>
                <a:spcPts val="1000"/>
              </a:spcBef>
            </a:pP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just"/>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algn="just"/>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当多个作业在排队时，如果希望前面提交的作业能够排在后边，可使用</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rPr>
              <a:t>bbot</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命令，此命令影响的仅仅是个人帐号下自己的作业，对其他用户的作业没有任何影响</a:t>
            </a:r>
          </a:p>
          <a:p>
            <a:pPr marL="0" lvl="1">
              <a:spcBef>
                <a:spcPts val="1000"/>
              </a:spcBef>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spcBef>
                <a:spcPts val="1000"/>
              </a:spcBef>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F321AE49-CB34-4599-A8DE-893A6ED3EE8B}"/>
              </a:ext>
            </a:extLst>
          </p:cNvPr>
          <p:cNvSpPr>
            <a:spLocks noChangeArrowheads="1"/>
          </p:cNvSpPr>
          <p:nvPr/>
        </p:nvSpPr>
        <p:spPr bwMode="auto">
          <a:xfrm>
            <a:off x="1614769" y="2493656"/>
            <a:ext cx="4666761" cy="461580"/>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bbot</a:t>
            </a:r>
            <a:r>
              <a:rPr lang="en-US" altLang="zh-CN" sz="1100" dirty="0">
                <a:solidFill>
                  <a:srgbClr val="000000"/>
                </a:solidFill>
                <a:latin typeface="Courier New" panose="02070309020205020404" pitchFamily="49" charset="0"/>
                <a:cs typeface="Courier New" panose="02070309020205020404" pitchFamily="49" charset="0"/>
              </a:rPr>
              <a:t> 56702</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Job &lt;56702&gt; has been moved to position 1 from bottom</a:t>
            </a:r>
          </a:p>
        </p:txBody>
      </p:sp>
    </p:spTree>
    <p:extLst>
      <p:ext uri="{BB962C8B-B14F-4D97-AF65-F5344CB8AC3E}">
        <p14:creationId xmlns:p14="http://schemas.microsoft.com/office/powerpoint/2010/main" val="137150736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624938" y="282393"/>
            <a:ext cx="276870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bmod</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1831271"/>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bmod</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修改作业的提交选项</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lnSpc>
                <a:spcPct val="70000"/>
              </a:lnSpc>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bmod</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命令只能在作业尚处于排队</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状态</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时使用，已经运行的作业无法再</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修改</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参数</a:t>
            </a:r>
          </a:p>
          <a:p>
            <a:pPr marL="0" lvl="1">
              <a:spcBef>
                <a:spcPts val="1000"/>
              </a:spcBef>
            </a:pP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将队列中</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JOBID</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为</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56702</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的作业</a:t>
            </a: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修</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改为使用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16</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个核心并提交到</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gpu</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队列运行</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F321AE49-CB34-4599-A8DE-893A6ED3EE8B}"/>
              </a:ext>
            </a:extLst>
          </p:cNvPr>
          <p:cNvSpPr>
            <a:spLocks noChangeArrowheads="1"/>
          </p:cNvSpPr>
          <p:nvPr/>
        </p:nvSpPr>
        <p:spPr bwMode="auto">
          <a:xfrm>
            <a:off x="1628022" y="2833648"/>
            <a:ext cx="3906780" cy="417059"/>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bmod</a:t>
            </a:r>
            <a:r>
              <a:rPr lang="en-US" altLang="zh-CN" sz="1100" dirty="0">
                <a:solidFill>
                  <a:srgbClr val="000000"/>
                </a:solidFill>
                <a:latin typeface="Courier New" panose="02070309020205020404" pitchFamily="49" charset="0"/>
                <a:cs typeface="Courier New" panose="02070309020205020404" pitchFamily="49" charset="0"/>
              </a:rPr>
              <a:t> –n 16 –q </a:t>
            </a:r>
            <a:r>
              <a:rPr lang="en-US" altLang="zh-CN" sz="1100" dirty="0" err="1">
                <a:solidFill>
                  <a:srgbClr val="000000"/>
                </a:solidFill>
                <a:latin typeface="Courier New" panose="02070309020205020404" pitchFamily="49" charset="0"/>
                <a:cs typeface="Courier New" panose="02070309020205020404" pitchFamily="49" charset="0"/>
              </a:rPr>
              <a:t>gpu</a:t>
            </a:r>
            <a:r>
              <a:rPr lang="en-US" altLang="zh-CN" sz="1100" dirty="0">
                <a:solidFill>
                  <a:srgbClr val="000000"/>
                </a:solidFill>
                <a:latin typeface="Courier New" panose="02070309020205020404" pitchFamily="49" charset="0"/>
                <a:cs typeface="Courier New" panose="02070309020205020404" pitchFamily="49" charset="0"/>
              </a:rPr>
              <a:t> 56702</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Parameters of job &lt;56702&gt; are being changed</a:t>
            </a:r>
          </a:p>
        </p:txBody>
      </p:sp>
    </p:spTree>
    <p:extLst>
      <p:ext uri="{BB962C8B-B14F-4D97-AF65-F5344CB8AC3E}">
        <p14:creationId xmlns:p14="http://schemas.microsoft.com/office/powerpoint/2010/main" val="324468140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sp>
        <p:nvSpPr>
          <p:cNvPr id="16" name="文本框 15"/>
          <p:cNvSpPr txBox="1"/>
          <p:nvPr/>
        </p:nvSpPr>
        <p:spPr>
          <a:xfrm>
            <a:off x="4779015" y="325146"/>
            <a:ext cx="2510624" cy="461665"/>
          </a:xfrm>
          <a:prstGeom prst="rect">
            <a:avLst/>
          </a:prstGeom>
          <a:noFill/>
        </p:spPr>
        <p:txBody>
          <a:bodyPr wrap="none" rtlCol="0">
            <a:spAutoFit/>
          </a:bodyPr>
          <a:lstStyle/>
          <a:p>
            <a:r>
              <a:rPr lang="en-US" altLang="zh-CN" sz="2400" b="1" spc="600" dirty="0">
                <a:solidFill>
                  <a:srgbClr val="2F5597"/>
                </a:solidFill>
                <a:latin typeface="Courier New" panose="02070309020205020404" pitchFamily="49" charset="0"/>
                <a:ea typeface="宋体" panose="02010600030101010101" pitchFamily="2" charset="-122"/>
                <a:cs typeface="Courier New" panose="02070309020205020404" pitchFamily="49" charset="0"/>
              </a:rPr>
              <a:t>HPC</a:t>
            </a:r>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集群简介</a:t>
            </a:r>
          </a:p>
        </p:txBody>
      </p:sp>
      <p:sp>
        <p:nvSpPr>
          <p:cNvPr id="20" name="矩形 19">
            <a:extLst>
              <a:ext uri="{FF2B5EF4-FFF2-40B4-BE49-F238E27FC236}">
                <a16:creationId xmlns:a16="http://schemas.microsoft.com/office/drawing/2014/main" id="{BE3C57F3-DF03-4E29-8EB3-4A4ACA28E1CA}"/>
              </a:ext>
            </a:extLst>
          </p:cNvPr>
          <p:cNvSpPr/>
          <p:nvPr/>
        </p:nvSpPr>
        <p:spPr>
          <a:xfrm>
            <a:off x="1726117" y="1417338"/>
            <a:ext cx="8504561" cy="2862322"/>
          </a:xfrm>
          <a:prstGeom prst="rect">
            <a:avLst/>
          </a:prstGeom>
        </p:spPr>
        <p:txBody>
          <a:bodyPr wrap="square">
            <a:spAutoFit/>
          </a:bodyPr>
          <a:lstStyle/>
          <a:p>
            <a:r>
              <a:rPr lang="en-US" altLang="zh-CN" sz="2000" dirty="0">
                <a:solidFill>
                  <a:srgbClr val="000000"/>
                </a:solidFill>
                <a:latin typeface="Courier New" panose="02070309020205020404" pitchFamily="49" charset="0"/>
                <a:cs typeface="Courier New" panose="02070309020205020404" pitchFamily="49" charset="0"/>
              </a:rPr>
              <a:t>HPC</a:t>
            </a:r>
            <a:r>
              <a:rPr lang="zh-CN" altLang="en-US" sz="2000" dirty="0">
                <a:latin typeface="微软雅黑" panose="020B0503020204020204" charset="-122"/>
                <a:ea typeface="微软雅黑" panose="020B0503020204020204" charset="-122"/>
              </a:rPr>
              <a:t>集群整体计算资源</a:t>
            </a:r>
            <a:endParaRPr lang="en-US" altLang="zh-CN" sz="2000" dirty="0">
              <a:latin typeface="微软雅黑" panose="020B0503020204020204" charset="-122"/>
              <a:ea typeface="微软雅黑" panose="020B0503020204020204" charset="-122"/>
            </a:endParaRPr>
          </a:p>
          <a:p>
            <a:r>
              <a:rPr lang="en-US" altLang="zh-CN" sz="2000" b="1" dirty="0">
                <a:solidFill>
                  <a:srgbClr val="000000"/>
                </a:solidFill>
                <a:latin typeface="Courier New" panose="02070309020205020404" pitchFamily="49" charset="0"/>
                <a:cs typeface="Courier New" panose="02070309020205020404" pitchFamily="49" charset="0"/>
              </a:rPr>
              <a:t>- </a:t>
            </a:r>
            <a:r>
              <a:rPr lang="en-US" altLang="zh-CN" sz="2000" dirty="0">
                <a:solidFill>
                  <a:srgbClr val="000000"/>
                </a:solidFill>
                <a:latin typeface="Courier New" panose="02070309020205020404" pitchFamily="49" charset="0"/>
                <a:cs typeface="Courier New" panose="02070309020205020404" pitchFamily="49" charset="0"/>
              </a:rPr>
              <a:t>CPU</a:t>
            </a:r>
            <a:r>
              <a:rPr lang="zh-CN" altLang="en-US" sz="2000" dirty="0">
                <a:latin typeface="微软雅黑" panose="020B0503020204020204" charset="-122"/>
                <a:ea typeface="微软雅黑" panose="020B0503020204020204" charset="-122"/>
              </a:rPr>
              <a:t>计算节点</a:t>
            </a:r>
            <a:r>
              <a:rPr lang="en-US" altLang="zh-CN" sz="2000" dirty="0">
                <a:latin typeface="微软雅黑" panose="020B0503020204020204" charset="-122"/>
                <a:ea typeface="微软雅黑" panose="020B0503020204020204" charset="-122"/>
              </a:rPr>
              <a:t>-</a:t>
            </a:r>
            <a:r>
              <a:rPr lang="en-US" altLang="zh-CN" sz="2000" dirty="0">
                <a:solidFill>
                  <a:srgbClr val="000000"/>
                </a:solidFill>
                <a:latin typeface="Courier New" panose="02070309020205020404" pitchFamily="49" charset="0"/>
                <a:cs typeface="Courier New" panose="02070309020205020404" pitchFamily="49" charset="0"/>
              </a:rPr>
              <a:t>208</a:t>
            </a:r>
            <a:r>
              <a:rPr lang="zh-CN" altLang="en-US" sz="2000" dirty="0">
                <a:latin typeface="微软雅黑" panose="020B0503020204020204" charset="-122"/>
                <a:ea typeface="微软雅黑" panose="020B0503020204020204" charset="-122"/>
              </a:rPr>
              <a:t>个计算节点，</a:t>
            </a:r>
            <a:r>
              <a:rPr lang="en-US" altLang="zh-CN" sz="2000" dirty="0">
                <a:solidFill>
                  <a:srgbClr val="000000"/>
                </a:solidFill>
                <a:latin typeface="Courier New" panose="02070309020205020404" pitchFamily="49" charset="0"/>
                <a:cs typeface="Courier New" panose="02070309020205020404" pitchFamily="49" charset="0"/>
              </a:rPr>
              <a:t>8320</a:t>
            </a:r>
            <a:r>
              <a:rPr lang="zh-CN" altLang="en-US" sz="2000" dirty="0">
                <a:latin typeface="微软雅黑" panose="020B0503020204020204" charset="-122"/>
                <a:ea typeface="微软雅黑" panose="020B0503020204020204" charset="-122"/>
              </a:rPr>
              <a:t>个计算核心</a:t>
            </a:r>
            <a:endParaRPr lang="en-US" altLang="zh-CN" sz="2000" dirty="0">
              <a:solidFill>
                <a:srgbClr val="000000"/>
              </a:solidFill>
              <a:latin typeface="Courier New" panose="02070309020205020404" pitchFamily="49" charset="0"/>
              <a:cs typeface="Courier New" panose="02070309020205020404" pitchFamily="49" charset="0"/>
            </a:endParaRPr>
          </a:p>
          <a:p>
            <a:r>
              <a:rPr lang="en-US" altLang="zh-CN" sz="2000" b="1" dirty="0">
                <a:solidFill>
                  <a:srgbClr val="000000"/>
                </a:solidFill>
                <a:latin typeface="Courier New" panose="02070309020205020404" pitchFamily="49" charset="0"/>
                <a:cs typeface="Courier New" panose="02070309020205020404" pitchFamily="49" charset="0"/>
              </a:rPr>
              <a:t>- </a:t>
            </a:r>
            <a:r>
              <a:rPr lang="en-US" altLang="zh-CN" sz="2000" dirty="0">
                <a:solidFill>
                  <a:srgbClr val="000000"/>
                </a:solidFill>
                <a:latin typeface="Courier New" panose="02070309020205020404" pitchFamily="49" charset="0"/>
                <a:cs typeface="Courier New" panose="02070309020205020404" pitchFamily="49" charset="0"/>
              </a:rPr>
              <a:t>GPU</a:t>
            </a:r>
            <a:r>
              <a:rPr lang="zh-CN" altLang="en-US" sz="2000" dirty="0">
                <a:latin typeface="微软雅黑" panose="020B0503020204020204" charset="-122"/>
                <a:ea typeface="微软雅黑" panose="020B0503020204020204" charset="-122"/>
              </a:rPr>
              <a:t>计算节点</a:t>
            </a:r>
            <a:r>
              <a:rPr lang="en-US" altLang="zh-CN" sz="2000" dirty="0">
                <a:latin typeface="微软雅黑" panose="020B0503020204020204" charset="-122"/>
                <a:ea typeface="微软雅黑" panose="020B0503020204020204" charset="-122"/>
              </a:rPr>
              <a:t>-</a:t>
            </a:r>
            <a:r>
              <a:rPr lang="en-US" altLang="zh-CN" sz="2000" dirty="0">
                <a:solidFill>
                  <a:srgbClr val="000000"/>
                </a:solidFill>
                <a:latin typeface="Courier New" panose="02070309020205020404" pitchFamily="49" charset="0"/>
                <a:cs typeface="Courier New" panose="02070309020205020404" pitchFamily="49" charset="0"/>
              </a:rPr>
              <a:t>8</a:t>
            </a:r>
            <a:r>
              <a:rPr lang="zh-CN" altLang="en-US" sz="2000" dirty="0">
                <a:latin typeface="微软雅黑" panose="020B0503020204020204" charset="-122"/>
                <a:ea typeface="微软雅黑" panose="020B0503020204020204" charset="-122"/>
              </a:rPr>
              <a:t>个</a:t>
            </a:r>
            <a:r>
              <a:rPr lang="en-US" altLang="zh-CN" sz="2000" dirty="0">
                <a:solidFill>
                  <a:srgbClr val="000000"/>
                </a:solidFill>
                <a:latin typeface="Courier New" panose="02070309020205020404" pitchFamily="49" charset="0"/>
                <a:cs typeface="Courier New" panose="02070309020205020404" pitchFamily="49" charset="0"/>
              </a:rPr>
              <a:t>GPU</a:t>
            </a:r>
            <a:r>
              <a:rPr lang="zh-CN" altLang="en-US" sz="2000" dirty="0">
                <a:latin typeface="微软雅黑" panose="020B0503020204020204" charset="-122"/>
                <a:ea typeface="微软雅黑" panose="020B0503020204020204" charset="-122"/>
              </a:rPr>
              <a:t>计算节点，</a:t>
            </a:r>
            <a:r>
              <a:rPr lang="en-US" altLang="zh-CN" sz="2000" dirty="0">
                <a:solidFill>
                  <a:srgbClr val="000000"/>
                </a:solidFill>
                <a:latin typeface="Courier New" panose="02070309020205020404" pitchFamily="49" charset="0"/>
                <a:cs typeface="Courier New" panose="02070309020205020404" pitchFamily="49" charset="0"/>
              </a:rPr>
              <a:t>320</a:t>
            </a:r>
            <a:r>
              <a:rPr lang="zh-CN" altLang="en-US" sz="2000" dirty="0">
                <a:latin typeface="微软雅黑" panose="020B0503020204020204" charset="-122"/>
                <a:ea typeface="微软雅黑" panose="020B0503020204020204" charset="-122"/>
              </a:rPr>
              <a:t>个计算核心，</a:t>
            </a:r>
            <a:r>
              <a:rPr lang="en-US" altLang="zh-CN" sz="2000" dirty="0">
                <a:solidFill>
                  <a:srgbClr val="000000"/>
                </a:solidFill>
                <a:latin typeface="Courier New" panose="02070309020205020404" pitchFamily="49" charset="0"/>
                <a:cs typeface="Courier New" panose="02070309020205020404" pitchFamily="49" charset="0"/>
              </a:rPr>
              <a:t>16</a:t>
            </a:r>
            <a:r>
              <a:rPr lang="zh-CN" altLang="en-US" sz="2000" dirty="0">
                <a:latin typeface="微软雅黑" panose="020B0503020204020204" charset="-122"/>
                <a:ea typeface="微软雅黑" panose="020B0503020204020204" charset="-122"/>
              </a:rPr>
              <a:t>块</a:t>
            </a:r>
            <a:r>
              <a:rPr lang="en-US" altLang="zh-CN" sz="2000" dirty="0">
                <a:solidFill>
                  <a:srgbClr val="000000"/>
                </a:solidFill>
                <a:latin typeface="Courier New" panose="02070309020205020404" pitchFamily="49" charset="0"/>
                <a:cs typeface="Courier New" panose="02070309020205020404" pitchFamily="49" charset="0"/>
              </a:rPr>
              <a:t>Nvidia Tesla V100 GPU</a:t>
            </a:r>
            <a:r>
              <a:rPr lang="zh-CN" altLang="en-US" sz="2000" dirty="0">
                <a:latin typeface="微软雅黑" panose="020B0503020204020204" charset="-122"/>
                <a:ea typeface="微软雅黑" panose="020B0503020204020204" charset="-122"/>
              </a:rPr>
              <a:t>卡</a:t>
            </a:r>
            <a:endParaRPr lang="en-US" altLang="zh-CN" sz="2000" dirty="0">
              <a:latin typeface="微软雅黑" panose="020B0503020204020204" charset="-122"/>
              <a:ea typeface="微软雅黑" panose="020B0503020204020204" charset="-122"/>
            </a:endParaRPr>
          </a:p>
          <a:p>
            <a:r>
              <a:rPr lang="en-US" altLang="zh-CN" sz="2000" dirty="0">
                <a:solidFill>
                  <a:srgbClr val="000000"/>
                </a:solidFill>
                <a:latin typeface="Courier New" panose="02070309020205020404" pitchFamily="49" charset="0"/>
                <a:cs typeface="Courier New" panose="02070309020205020404" pitchFamily="49" charset="0"/>
              </a:rPr>
              <a:t>HPC</a:t>
            </a:r>
            <a:r>
              <a:rPr lang="zh-CN" altLang="en-US" sz="2000" dirty="0">
                <a:latin typeface="微软雅黑" panose="020B0503020204020204" charset="-122"/>
                <a:ea typeface="微软雅黑" panose="020B0503020204020204" charset="-122"/>
              </a:rPr>
              <a:t>集群队列</a:t>
            </a:r>
            <a:endParaRPr lang="en-US" altLang="zh-CN" sz="2000" dirty="0">
              <a:latin typeface="微软雅黑" panose="020B0503020204020204" charset="-122"/>
              <a:ea typeface="微软雅黑" panose="020B0503020204020204" charset="-122"/>
            </a:endParaRPr>
          </a:p>
          <a:p>
            <a:pPr marL="342900" indent="-342900">
              <a:buFontTx/>
              <a:buChar char="-"/>
            </a:pPr>
            <a:r>
              <a:rPr lang="en-US" altLang="zh-CN" sz="2000" dirty="0">
                <a:solidFill>
                  <a:srgbClr val="000000"/>
                </a:solidFill>
                <a:latin typeface="Courier New" panose="02070309020205020404" pitchFamily="49" charset="0"/>
                <a:cs typeface="Courier New" panose="02070309020205020404" pitchFamily="49" charset="0"/>
              </a:rPr>
              <a:t>normal</a:t>
            </a:r>
            <a:r>
              <a:rPr lang="zh-CN" altLang="en-US" sz="2000" dirty="0">
                <a:latin typeface="微软雅黑" panose="020B0503020204020204" charset="-122"/>
                <a:ea typeface="微软雅黑" panose="020B0503020204020204" charset="-122"/>
              </a:rPr>
              <a:t>队列</a:t>
            </a:r>
            <a:endParaRPr lang="en-US" altLang="zh-CN" sz="2000" dirty="0">
              <a:latin typeface="微软雅黑" panose="020B0503020204020204" charset="-122"/>
              <a:ea typeface="微软雅黑" panose="020B0503020204020204" charset="-122"/>
            </a:endParaRPr>
          </a:p>
          <a:p>
            <a:r>
              <a:rPr lang="en-US" altLang="zh-CN" sz="2000" dirty="0">
                <a:solidFill>
                  <a:srgbClr val="000000"/>
                </a:solidFill>
                <a:latin typeface="Courier New" panose="02070309020205020404" pitchFamily="49" charset="0"/>
                <a:ea typeface="微软雅黑" panose="020B0503020204020204" charset="-122"/>
                <a:cs typeface="Courier New" panose="02070309020205020404" pitchFamily="49" charset="0"/>
              </a:rPr>
              <a:t>  </a:t>
            </a:r>
            <a:r>
              <a:rPr lang="zh-CN" altLang="en-US" sz="2000" dirty="0">
                <a:latin typeface="微软雅黑" panose="020B0503020204020204" charset="-122"/>
                <a:ea typeface="微软雅黑" panose="020B0503020204020204" charset="-122"/>
              </a:rPr>
              <a:t>提供给只需要使用</a:t>
            </a:r>
            <a:r>
              <a:rPr lang="en-US" altLang="zh-CN" sz="2000" dirty="0">
                <a:solidFill>
                  <a:srgbClr val="000000"/>
                </a:solidFill>
                <a:latin typeface="Courier New" panose="02070309020205020404" pitchFamily="49" charset="0"/>
                <a:cs typeface="Courier New" panose="02070309020205020404" pitchFamily="49" charset="0"/>
              </a:rPr>
              <a:t>CPU</a:t>
            </a:r>
            <a:r>
              <a:rPr lang="zh-CN" altLang="en-US" sz="2000" dirty="0">
                <a:latin typeface="微软雅黑" panose="020B0503020204020204" charset="-122"/>
                <a:ea typeface="微软雅黑" panose="020B0503020204020204" charset="-122"/>
              </a:rPr>
              <a:t>运行的作业</a:t>
            </a:r>
          </a:p>
          <a:p>
            <a:pPr marL="342900" indent="-342900">
              <a:buFontTx/>
              <a:buChar char="-"/>
            </a:pPr>
            <a:r>
              <a:rPr lang="en-US" altLang="zh-CN" sz="2000" dirty="0" err="1">
                <a:solidFill>
                  <a:srgbClr val="000000"/>
                </a:solidFill>
                <a:latin typeface="Courier New" panose="02070309020205020404" pitchFamily="49" charset="0"/>
                <a:cs typeface="Courier New" panose="02070309020205020404" pitchFamily="49" charset="0"/>
              </a:rPr>
              <a:t>gpu</a:t>
            </a:r>
            <a:r>
              <a:rPr lang="zh-CN" altLang="en-US" sz="2000" dirty="0">
                <a:latin typeface="微软雅黑" panose="020B0503020204020204" charset="-122"/>
                <a:ea typeface="微软雅黑" panose="020B0503020204020204" charset="-122"/>
              </a:rPr>
              <a:t>队列</a:t>
            </a:r>
            <a:endParaRPr lang="en-US" altLang="zh-CN" sz="2000" dirty="0">
              <a:latin typeface="微软雅黑" panose="020B0503020204020204" charset="-122"/>
              <a:ea typeface="微软雅黑" panose="020B0503020204020204" charset="-122"/>
            </a:endParaRPr>
          </a:p>
          <a:p>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提供给需要使用</a:t>
            </a:r>
            <a:r>
              <a:rPr lang="en-US" altLang="zh-CN" sz="2000" dirty="0">
                <a:solidFill>
                  <a:srgbClr val="000000"/>
                </a:solidFill>
                <a:latin typeface="Courier New" panose="02070309020205020404" pitchFamily="49" charset="0"/>
                <a:cs typeface="Courier New" panose="02070309020205020404" pitchFamily="49" charset="0"/>
              </a:rPr>
              <a:t>GPU</a:t>
            </a:r>
            <a:r>
              <a:rPr lang="zh-CN" altLang="en-US" sz="2000" dirty="0">
                <a:latin typeface="微软雅黑" panose="020B0503020204020204" charset="-122"/>
                <a:ea typeface="微软雅黑" panose="020B0503020204020204" charset="-122"/>
              </a:rPr>
              <a:t>运行的作业</a:t>
            </a:r>
            <a:endParaRPr lang="en-US" altLang="zh-CN" sz="2000" dirty="0">
              <a:latin typeface="微软雅黑" panose="020B0503020204020204" charset="-122"/>
              <a:ea typeface="微软雅黑" panose="020B0503020204020204"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18922" y="282393"/>
            <a:ext cx="302999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bpeek</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750975"/>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bpeek</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显示未完成作业的标准输出和标准错误输出</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F321AE49-CB34-4599-A8DE-893A6ED3EE8B}"/>
              </a:ext>
            </a:extLst>
          </p:cNvPr>
          <p:cNvSpPr>
            <a:spLocks noChangeArrowheads="1"/>
          </p:cNvSpPr>
          <p:nvPr/>
        </p:nvSpPr>
        <p:spPr bwMode="auto">
          <a:xfrm>
            <a:off x="1628022" y="1723225"/>
            <a:ext cx="6720848" cy="595352"/>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bpeek</a:t>
            </a:r>
            <a:r>
              <a:rPr lang="en-US" altLang="zh-CN" sz="1100" dirty="0">
                <a:solidFill>
                  <a:srgbClr val="000000"/>
                </a:solidFill>
                <a:latin typeface="Courier New" panose="02070309020205020404" pitchFamily="49" charset="0"/>
                <a:cs typeface="Courier New" panose="02070309020205020404" pitchFamily="49" charset="0"/>
              </a:rPr>
              <a:t> –f 56702</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&lt;&lt; output from </a:t>
            </a:r>
            <a:r>
              <a:rPr lang="en-US" altLang="zh-CN" sz="1100" dirty="0" err="1">
                <a:solidFill>
                  <a:srgbClr val="000000"/>
                </a:solidFill>
                <a:latin typeface="Courier New" panose="02070309020205020404" pitchFamily="49" charset="0"/>
                <a:cs typeface="Courier New" panose="02070309020205020404" pitchFamily="49" charset="0"/>
              </a:rPr>
              <a:t>stdout</a:t>
            </a:r>
            <a:r>
              <a:rPr lang="en-US" altLang="zh-CN" sz="1100" dirty="0">
                <a:solidFill>
                  <a:srgbClr val="000000"/>
                </a:solidFill>
                <a:latin typeface="Courier New" panose="02070309020205020404" pitchFamily="49" charset="0"/>
                <a:cs typeface="Courier New" panose="02070309020205020404" pitchFamily="49" charset="0"/>
              </a:rPr>
              <a:t> &gt;&gt;</a:t>
            </a:r>
            <a:endParaRPr lang="zh-CN" altLang="zh-CN" sz="1100" dirty="0">
              <a:solidFill>
                <a:srgbClr val="000000"/>
              </a:solidFill>
              <a:latin typeface="Courier New" panose="02070309020205020404" pitchFamily="49" charset="0"/>
              <a:cs typeface="Courier New" panose="02070309020205020404" pitchFamily="49" charset="0"/>
            </a:endParaRPr>
          </a:p>
          <a:p>
            <a:r>
              <a:rPr lang="en-US" altLang="zh-CN" sz="1100" dirty="0">
                <a:solidFill>
                  <a:srgbClr val="000000"/>
                </a:solidFill>
                <a:latin typeface="Courier New" panose="02070309020205020404" pitchFamily="49" charset="0"/>
                <a:cs typeface="Courier New" panose="02070309020205020404" pitchFamily="49" charset="0"/>
              </a:rPr>
              <a:t>Checkpoint file is from part 1, new output files will be suffixed '.part0002'.</a:t>
            </a:r>
            <a:endParaRPr lang="zh-CN" altLang="zh-CN" sz="11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436768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18922" y="282393"/>
            <a:ext cx="302999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bhist</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3844129"/>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bhist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显示作业的历史信息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lnSpc>
                <a:spcPct val="70000"/>
              </a:lnSpc>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用法</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bhist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JOBID</a:t>
            </a: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显示指定作业的历史信息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lnSpc>
                <a:spcPct val="70000"/>
              </a:lnSpc>
              <a:spcBef>
                <a:spcPts val="1000"/>
              </a:spcBef>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bhist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a:t>
            </a:r>
          </a:p>
          <a:p>
            <a:pPr marL="0" lvl="1">
              <a:lnSpc>
                <a:spcPct val="70000"/>
              </a:lnSpc>
              <a:spcBef>
                <a:spcPts val="1000"/>
              </a:spcBef>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显示所有作业的历史信息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6" name="AutoShape 17">
            <a:extLst>
              <a:ext uri="{FF2B5EF4-FFF2-40B4-BE49-F238E27FC236}">
                <a16:creationId xmlns:a16="http://schemas.microsoft.com/office/drawing/2014/main" id="{F321AE49-CB34-4599-A8DE-893A6ED3EE8B}"/>
              </a:ext>
            </a:extLst>
          </p:cNvPr>
          <p:cNvSpPr>
            <a:spLocks noChangeArrowheads="1"/>
          </p:cNvSpPr>
          <p:nvPr/>
        </p:nvSpPr>
        <p:spPr bwMode="auto">
          <a:xfrm>
            <a:off x="1614769" y="2793295"/>
            <a:ext cx="6880495" cy="728428"/>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bhist</a:t>
            </a:r>
            <a:r>
              <a:rPr lang="en-US" altLang="zh-CN" sz="1100" dirty="0">
                <a:solidFill>
                  <a:srgbClr val="000000"/>
                </a:solidFill>
                <a:latin typeface="Courier New" panose="02070309020205020404" pitchFamily="49" charset="0"/>
                <a:cs typeface="Courier New" panose="02070309020205020404" pitchFamily="49" charset="0"/>
              </a:rPr>
              <a:t> 69873</a:t>
            </a:r>
          </a:p>
          <a:p>
            <a:r>
              <a:rPr lang="en-US" altLang="zh-CN" sz="1100" dirty="0">
                <a:solidFill>
                  <a:srgbClr val="000000"/>
                </a:solidFill>
                <a:latin typeface="Courier New" panose="02070309020205020404" pitchFamily="49" charset="0"/>
                <a:cs typeface="Courier New" panose="02070309020205020404" pitchFamily="49" charset="0"/>
              </a:rPr>
              <a:t>Summary of time in seconds spent in various states:</a:t>
            </a:r>
          </a:p>
          <a:p>
            <a:r>
              <a:rPr lang="en-US" altLang="zh-CN" sz="1100" dirty="0">
                <a:solidFill>
                  <a:srgbClr val="000000"/>
                </a:solidFill>
                <a:latin typeface="Courier New" panose="02070309020205020404" pitchFamily="49" charset="0"/>
                <a:cs typeface="Courier New" panose="02070309020205020404" pitchFamily="49" charset="0"/>
              </a:rPr>
              <a:t>JOBID   USER    JOB_NAME  PEND    PSUSP   RUN     USUSP   SSUSP   UNKWN   TOTAL</a:t>
            </a:r>
          </a:p>
          <a:p>
            <a:r>
              <a:rPr lang="en-US" altLang="zh-CN" sz="1100" dirty="0">
                <a:solidFill>
                  <a:srgbClr val="000000"/>
                </a:solidFill>
                <a:latin typeface="Courier New" panose="02070309020205020404" pitchFamily="49" charset="0"/>
                <a:cs typeface="Courier New" panose="02070309020205020404" pitchFamily="49" charset="0"/>
              </a:rPr>
              <a:t>69873   </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eep</a:t>
            </a:r>
            <a:r>
              <a:rPr lang="en-US" altLang="zh-CN" sz="1100" dirty="0">
                <a:solidFill>
                  <a:srgbClr val="000000"/>
                </a:solidFill>
                <a:latin typeface="Courier New" panose="02070309020205020404" pitchFamily="49" charset="0"/>
                <a:cs typeface="Courier New" panose="02070309020205020404" pitchFamily="49" charset="0"/>
              </a:rPr>
              <a:t> 100  0       0       100     0       0       0       100</a:t>
            </a:r>
            <a:endParaRPr lang="zh-CN" altLang="zh-CN" sz="1100" dirty="0">
              <a:solidFill>
                <a:srgbClr val="000000"/>
              </a:solidFill>
              <a:latin typeface="Courier New" panose="02070309020205020404" pitchFamily="49" charset="0"/>
              <a:cs typeface="Courier New" panose="02070309020205020404" pitchFamily="49" charset="0"/>
            </a:endParaRPr>
          </a:p>
        </p:txBody>
      </p:sp>
      <p:sp>
        <p:nvSpPr>
          <p:cNvPr id="17" name="AutoShape 17">
            <a:extLst>
              <a:ext uri="{FF2B5EF4-FFF2-40B4-BE49-F238E27FC236}">
                <a16:creationId xmlns:a16="http://schemas.microsoft.com/office/drawing/2014/main" id="{52860075-CFB0-4C34-9EA7-242406E89FFB}"/>
              </a:ext>
            </a:extLst>
          </p:cNvPr>
          <p:cNvSpPr>
            <a:spLocks noChangeArrowheads="1"/>
          </p:cNvSpPr>
          <p:nvPr/>
        </p:nvSpPr>
        <p:spPr bwMode="auto">
          <a:xfrm>
            <a:off x="1614769" y="4475538"/>
            <a:ext cx="6891926" cy="1158995"/>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bhist</a:t>
            </a:r>
            <a:r>
              <a:rPr lang="en-US" altLang="zh-CN" sz="1100" dirty="0">
                <a:solidFill>
                  <a:srgbClr val="000000"/>
                </a:solidFill>
                <a:latin typeface="Courier New" panose="02070309020205020404" pitchFamily="49" charset="0"/>
                <a:cs typeface="Courier New" panose="02070309020205020404" pitchFamily="49" charset="0"/>
              </a:rPr>
              <a:t> -a</a:t>
            </a:r>
          </a:p>
          <a:p>
            <a:r>
              <a:rPr lang="en-US" altLang="zh-CN" sz="1100" dirty="0">
                <a:solidFill>
                  <a:srgbClr val="000000"/>
                </a:solidFill>
                <a:latin typeface="Courier New" panose="02070309020205020404" pitchFamily="49" charset="0"/>
                <a:cs typeface="Courier New" panose="02070309020205020404" pitchFamily="49" charset="0"/>
              </a:rPr>
              <a:t>Summary of time in seconds spent in various states:</a:t>
            </a:r>
          </a:p>
          <a:p>
            <a:r>
              <a:rPr lang="en-US" altLang="zh-CN" sz="1100" dirty="0">
                <a:solidFill>
                  <a:srgbClr val="000000"/>
                </a:solidFill>
                <a:latin typeface="Courier New" panose="02070309020205020404" pitchFamily="49" charset="0"/>
                <a:cs typeface="Courier New" panose="02070309020205020404" pitchFamily="49" charset="0"/>
              </a:rPr>
              <a:t>JOBID   USER    JOB_NAME  PEND    PSUSP   RUN     USUSP   SSUSP   UNKWN   TOTAL</a:t>
            </a:r>
          </a:p>
          <a:p>
            <a:r>
              <a:rPr lang="en-US" altLang="zh-CN" sz="1100" dirty="0">
                <a:solidFill>
                  <a:srgbClr val="000000"/>
                </a:solidFill>
                <a:latin typeface="Courier New" panose="02070309020205020404" pitchFamily="49" charset="0"/>
                <a:cs typeface="Courier New" panose="02070309020205020404" pitchFamily="49" charset="0"/>
              </a:rPr>
              <a:t>65824   </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     *test.py  1       0       59      0       0       0       60        </a:t>
            </a:r>
          </a:p>
          <a:p>
            <a:r>
              <a:rPr lang="en-US" altLang="zh-CN" sz="1100" dirty="0">
                <a:solidFill>
                  <a:srgbClr val="000000"/>
                </a:solidFill>
                <a:latin typeface="Courier New" panose="02070309020205020404" pitchFamily="49" charset="0"/>
                <a:cs typeface="Courier New" panose="02070309020205020404" pitchFamily="49" charset="0"/>
              </a:rPr>
              <a:t>65825   </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run_gpu</a:t>
            </a:r>
            <a:r>
              <a:rPr lang="en-US" altLang="zh-CN" sz="1100" dirty="0">
                <a:solidFill>
                  <a:srgbClr val="000000"/>
                </a:solidFill>
                <a:latin typeface="Courier New" panose="02070309020205020404" pitchFamily="49" charset="0"/>
                <a:cs typeface="Courier New" panose="02070309020205020404" pitchFamily="49" charset="0"/>
              </a:rPr>
              <a:t>   0       0       33      0       0       0       33        </a:t>
            </a:r>
          </a:p>
          <a:p>
            <a:r>
              <a:rPr lang="en-US" altLang="zh-CN" sz="1100" dirty="0">
                <a:solidFill>
                  <a:srgbClr val="000000"/>
                </a:solidFill>
                <a:latin typeface="Courier New" panose="02070309020205020404" pitchFamily="49" charset="0"/>
                <a:cs typeface="Courier New" panose="02070309020205020404" pitchFamily="49" charset="0"/>
              </a:rPr>
              <a:t>65827   </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     </a:t>
            </a:r>
            <a:r>
              <a:rPr lang="en-US" altLang="zh-CN" sz="1100" dirty="0" err="1">
                <a:solidFill>
                  <a:srgbClr val="000000"/>
                </a:solidFill>
                <a:latin typeface="Courier New" panose="02070309020205020404" pitchFamily="49" charset="0"/>
                <a:cs typeface="Courier New" panose="02070309020205020404" pitchFamily="49" charset="0"/>
              </a:rPr>
              <a:t>run_gpu</a:t>
            </a:r>
            <a:r>
              <a:rPr lang="en-US" altLang="zh-CN" sz="1100" dirty="0">
                <a:solidFill>
                  <a:srgbClr val="000000"/>
                </a:solidFill>
                <a:latin typeface="Courier New" panose="02070309020205020404" pitchFamily="49" charset="0"/>
                <a:cs typeface="Courier New" panose="02070309020205020404" pitchFamily="49" charset="0"/>
              </a:rPr>
              <a:t>   188     0       0       0       0       0       188</a:t>
            </a:r>
            <a:endParaRPr lang="zh-CN" altLang="zh-CN" sz="11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5442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6"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18922" y="282393"/>
            <a:ext cx="302999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bacct</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34304" cy="2749471"/>
          </a:xfrm>
          <a:prstGeom prst="rect">
            <a:avLst/>
          </a:prstGeom>
        </p:spPr>
        <p:txBody>
          <a:bodyPr wrap="square">
            <a:spAutoFit/>
          </a:bodyPr>
          <a:lstStyle/>
          <a:p>
            <a:pPr marL="0" lvl="1" indent="0">
              <a:spcBef>
                <a:spcPts val="1000"/>
              </a:spcBef>
              <a:buNone/>
            </a:pPr>
            <a:r>
              <a:rPr lang="en-US" altLang="zh-CN" sz="2000" b="1"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bacct</a:t>
            </a:r>
            <a:r>
              <a:rPr lang="en-US" altLang="zh-CN" sz="2000" b="1" dirty="0">
                <a:latin typeface="微软雅黑" panose="020B0503020204020204" pitchFamily="34" charset="-122"/>
                <a:ea typeface="微软雅黑" panose="020B0503020204020204" pitchFamily="34" charset="-122"/>
                <a:cs typeface="Courier New" panose="02070309020205020404" pitchFamily="49" charset="0"/>
              </a:rPr>
              <a:t> </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命令</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pPr marL="0" lvl="1" indent="0">
              <a:lnSpc>
                <a:spcPct val="70000"/>
              </a:lnSpc>
              <a:spcBef>
                <a:spcPts val="1000"/>
              </a:spcBef>
              <a:buNone/>
            </a:pPr>
            <a:r>
              <a:rPr lang="zh-CN" altLang="en-US" sz="2000" dirty="0">
                <a:latin typeface="微软雅黑" panose="020B0503020204020204" pitchFamily="34" charset="-122"/>
                <a:ea typeface="微软雅黑" panose="020B0503020204020204" pitchFamily="34" charset="-122"/>
                <a:cs typeface="Courier New" panose="02070309020205020404" pitchFamily="49" charset="0"/>
              </a:rPr>
              <a:t>显示已完成作业的统计信息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a:p>
            <a:pPr marL="0" lvl="1">
              <a:lnSpc>
                <a:spcPct val="70000"/>
              </a:lnSpc>
              <a:spcBef>
                <a:spcPts val="1000"/>
              </a:spcBef>
            </a:pPr>
            <a:r>
              <a:rPr lang="zh-CN" altLang="zh-CN" sz="2000" b="1" dirty="0">
                <a:latin typeface="微软雅黑" panose="020B0503020204020204" pitchFamily="34" charset="-122"/>
                <a:ea typeface="微软雅黑" panose="020B0503020204020204" pitchFamily="34" charset="-122"/>
                <a:cs typeface="Courier New" panose="02070309020205020404" pitchFamily="49" charset="0"/>
              </a:rPr>
              <a:t>常用</a:t>
            </a:r>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参数</a:t>
            </a:r>
            <a:endParaRPr lang="en-US" altLang="zh-CN" sz="2000" b="1"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-C</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显示在指定时间间隔内完成或退出的作业的统计信息</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，可省略，未指定则是从系统记录开始时间到现在的时间</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-l</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长格式显示每个作业的详细信息</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，可省略，未指定则仅显示统计数据，不会显示每一个记录</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-q</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显示提交到指定队列的作业的统计信息，</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可省略，未指定则是</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指</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所有队列</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-u</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微软雅黑" panose="020B0503020204020204" pitchFamily="34" charset="-122"/>
                <a:ea typeface="微软雅黑" panose="020B0503020204020204" pitchFamily="34" charset="-122"/>
                <a:cs typeface="Courier New" panose="02070309020205020404" pitchFamily="49" charset="0"/>
              </a:rPr>
              <a:t>显示由指定用户提交的作业的统计信息</a:t>
            </a:r>
            <a:r>
              <a:rPr lang="zh-CN" altLang="zh-CN" dirty="0">
                <a:latin typeface="微软雅黑" panose="020B0503020204020204" pitchFamily="34" charset="-122"/>
                <a:ea typeface="微软雅黑" panose="020B0503020204020204" pitchFamily="34" charset="-122"/>
                <a:cs typeface="Courier New" panose="02070309020205020404" pitchFamily="49" charset="0"/>
              </a:rPr>
              <a:t>，可省略</a:t>
            </a:r>
            <a:endParaRPr lang="en-US" altLang="zh-CN" dirty="0">
              <a:latin typeface="微软雅黑" panose="020B0503020204020204" pitchFamily="34" charset="-122"/>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417534951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32635" y="446405"/>
            <a:ext cx="7851140" cy="166370"/>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DBDAA260-1012-4A9F-9E77-382CA56EABED}"/>
              </a:ext>
            </a:extLst>
          </p:cNvPr>
          <p:cNvSpPr txBox="1"/>
          <p:nvPr/>
        </p:nvSpPr>
        <p:spPr>
          <a:xfrm>
            <a:off x="4518922" y="282393"/>
            <a:ext cx="3029997" cy="461665"/>
          </a:xfrm>
          <a:prstGeom prst="rect">
            <a:avLst/>
          </a:prstGeom>
          <a:noFill/>
        </p:spPr>
        <p:txBody>
          <a:bodyPr wrap="none" rtlCol="0">
            <a:spAutoFit/>
          </a:bodyPr>
          <a:lstStyle/>
          <a:p>
            <a:r>
              <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rPr>
              <a:t>常用命令</a:t>
            </a:r>
            <a:r>
              <a:rPr lang="en-US" altLang="zh-CN" sz="2400" b="1" spc="600" dirty="0" err="1">
                <a:solidFill>
                  <a:srgbClr val="2F5597"/>
                </a:solidFill>
                <a:latin typeface="Courier New" panose="02070309020205020404" pitchFamily="49" charset="0"/>
                <a:ea typeface="微软雅黑" panose="020B0503020204020204" pitchFamily="34" charset="-122"/>
                <a:cs typeface="Courier New" panose="02070309020205020404" pitchFamily="49" charset="0"/>
              </a:rPr>
              <a:t>bacct</a:t>
            </a:r>
            <a:endParaRPr lang="zh-CN" altLang="en-US" sz="2400" b="1" spc="600" dirty="0">
              <a:solidFill>
                <a:srgbClr val="2F5597"/>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A93B0BF2-FA08-4BFE-B07B-A0D8586472DF}"/>
              </a:ext>
            </a:extLst>
          </p:cNvPr>
          <p:cNvSpPr/>
          <p:nvPr/>
        </p:nvSpPr>
        <p:spPr>
          <a:xfrm>
            <a:off x="1527679" y="911841"/>
            <a:ext cx="9049552"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cs typeface="Courier New" panose="02070309020205020404" pitchFamily="49" charset="0"/>
              </a:rPr>
              <a:t>示例：</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显示</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gwy</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用户从今年</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2/23</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到</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2/24</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日间，提交到</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normal</a:t>
            </a:r>
            <a:r>
              <a:rPr lang="zh-CN" altLang="zh-CN" sz="2000" dirty="0">
                <a:latin typeface="微软雅黑" panose="020B0503020204020204" pitchFamily="34" charset="-122"/>
                <a:ea typeface="微软雅黑" panose="020B0503020204020204" pitchFamily="34" charset="-122"/>
                <a:cs typeface="Courier New" panose="02070309020205020404" pitchFamily="49" charset="0"/>
              </a:rPr>
              <a:t>队列中的作业统计信息</a:t>
            </a:r>
            <a:endParaRPr lang="en-US" altLang="zh-CN" sz="20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7" name="AutoShape 17">
            <a:extLst>
              <a:ext uri="{FF2B5EF4-FFF2-40B4-BE49-F238E27FC236}">
                <a16:creationId xmlns:a16="http://schemas.microsoft.com/office/drawing/2014/main" id="{52860075-CFB0-4C34-9EA7-242406E89FFB}"/>
              </a:ext>
            </a:extLst>
          </p:cNvPr>
          <p:cNvSpPr>
            <a:spLocks noChangeArrowheads="1"/>
          </p:cNvSpPr>
          <p:nvPr/>
        </p:nvSpPr>
        <p:spPr bwMode="auto">
          <a:xfrm>
            <a:off x="1614769" y="1619727"/>
            <a:ext cx="6721495" cy="5177972"/>
          </a:xfrm>
          <a:prstGeom prst="roundRect">
            <a:avLst>
              <a:gd name="adj" fmla="val 5194"/>
            </a:avLst>
          </a:prstGeom>
          <a:gradFill rotWithShape="1">
            <a:gsLst>
              <a:gs pos="0">
                <a:srgbClr val="CCFFFF"/>
              </a:gs>
              <a:gs pos="100000">
                <a:schemeClr val="bg1"/>
              </a:gs>
            </a:gsLst>
            <a:lin ang="5400000" scaled="1"/>
          </a:gradFill>
          <a:ln w="9525" algn="ctr">
            <a:solidFill>
              <a:srgbClr val="006666"/>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1100" dirty="0">
                <a:solidFill>
                  <a:srgbClr val="000000"/>
                </a:solidFill>
                <a:latin typeface="Courier New" panose="02070309020205020404" pitchFamily="49" charset="0"/>
                <a:cs typeface="Courier New" panose="02070309020205020404" pitchFamily="49" charset="0"/>
              </a:rPr>
              <a:t>[gwy@login01 ~]$ </a:t>
            </a:r>
            <a:r>
              <a:rPr lang="en-US" altLang="zh-CN" sz="1100" dirty="0" err="1">
                <a:solidFill>
                  <a:srgbClr val="000000"/>
                </a:solidFill>
                <a:latin typeface="Courier New" panose="02070309020205020404" pitchFamily="49" charset="0"/>
                <a:cs typeface="Courier New" panose="02070309020205020404" pitchFamily="49" charset="0"/>
              </a:rPr>
              <a:t>bacct</a:t>
            </a:r>
            <a:r>
              <a:rPr lang="en-US" altLang="zh-CN" sz="1100" dirty="0">
                <a:solidFill>
                  <a:srgbClr val="000000"/>
                </a:solidFill>
                <a:latin typeface="Courier New" panose="02070309020205020404" pitchFamily="49" charset="0"/>
                <a:cs typeface="Courier New" panose="02070309020205020404" pitchFamily="49" charset="0"/>
              </a:rPr>
              <a:t> -u </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 -q normal -C 02/23,02/24</a:t>
            </a:r>
          </a:p>
          <a:p>
            <a:r>
              <a:rPr lang="en-US" altLang="zh-CN" sz="1100" dirty="0">
                <a:solidFill>
                  <a:srgbClr val="000000"/>
                </a:solidFill>
                <a:latin typeface="Courier New" panose="02070309020205020404" pitchFamily="49" charset="0"/>
                <a:cs typeface="Courier New" panose="02070309020205020404" pitchFamily="49" charset="0"/>
              </a:rPr>
              <a:t>Accounting information about jobs that are: </a:t>
            </a:r>
          </a:p>
          <a:p>
            <a:r>
              <a:rPr lang="en-US" altLang="zh-CN" sz="1100" dirty="0">
                <a:solidFill>
                  <a:srgbClr val="000000"/>
                </a:solidFill>
                <a:latin typeface="Courier New" panose="02070309020205020404" pitchFamily="49" charset="0"/>
                <a:cs typeface="Courier New" panose="02070309020205020404" pitchFamily="49" charset="0"/>
              </a:rPr>
              <a:t>  - submitted by users </a:t>
            </a:r>
            <a:r>
              <a:rPr lang="en-US" altLang="zh-CN" sz="1100" dirty="0" err="1">
                <a:solidFill>
                  <a:srgbClr val="000000"/>
                </a:solidFill>
                <a:latin typeface="Courier New" panose="02070309020205020404" pitchFamily="49" charset="0"/>
                <a:cs typeface="Courier New" panose="02070309020205020404" pitchFamily="49" charset="0"/>
              </a:rPr>
              <a:t>gwy</a:t>
            </a:r>
            <a:r>
              <a:rPr lang="en-US" altLang="zh-CN" sz="1100" dirty="0">
                <a:solidFill>
                  <a:srgbClr val="000000"/>
                </a:solidFill>
                <a:latin typeface="Courier New" panose="02070309020205020404" pitchFamily="49" charset="0"/>
                <a:cs typeface="Courier New" panose="02070309020205020404" pitchFamily="49" charset="0"/>
              </a:rPr>
              <a:t>, </a:t>
            </a:r>
          </a:p>
          <a:p>
            <a:r>
              <a:rPr lang="en-US" altLang="zh-CN" sz="1100" dirty="0">
                <a:solidFill>
                  <a:srgbClr val="000000"/>
                </a:solidFill>
                <a:latin typeface="Courier New" panose="02070309020205020404" pitchFamily="49" charset="0"/>
                <a:cs typeface="Courier New" panose="02070309020205020404" pitchFamily="49" charset="0"/>
              </a:rPr>
              <a:t>  - accounted on all projects.</a:t>
            </a:r>
          </a:p>
          <a:p>
            <a:r>
              <a:rPr lang="en-US" altLang="zh-CN" sz="1100" dirty="0">
                <a:solidFill>
                  <a:srgbClr val="000000"/>
                </a:solidFill>
                <a:latin typeface="Courier New" panose="02070309020205020404" pitchFamily="49" charset="0"/>
                <a:cs typeface="Courier New" panose="02070309020205020404" pitchFamily="49" charset="0"/>
              </a:rPr>
              <a:t>  - completed normally or exited</a:t>
            </a:r>
          </a:p>
          <a:p>
            <a:r>
              <a:rPr lang="en-US" altLang="zh-CN" sz="1100" dirty="0">
                <a:solidFill>
                  <a:srgbClr val="000000"/>
                </a:solidFill>
                <a:latin typeface="Courier New" panose="02070309020205020404" pitchFamily="49" charset="0"/>
                <a:cs typeface="Courier New" panose="02070309020205020404" pitchFamily="49" charset="0"/>
              </a:rPr>
              <a:t>  - completed between   Sun Feb 23 00:00:00 2020</a:t>
            </a:r>
          </a:p>
          <a:p>
            <a:r>
              <a:rPr lang="en-US" altLang="zh-CN" sz="1100" dirty="0">
                <a:solidFill>
                  <a:srgbClr val="000000"/>
                </a:solidFill>
                <a:latin typeface="Courier New" panose="02070309020205020404" pitchFamily="49" charset="0"/>
                <a:cs typeface="Courier New" panose="02070309020205020404" pitchFamily="49" charset="0"/>
              </a:rPr>
              <a:t>                  and   Mon Feb 24 23:59:59 2020</a:t>
            </a:r>
          </a:p>
          <a:p>
            <a:r>
              <a:rPr lang="en-US" altLang="zh-CN" sz="1100" dirty="0">
                <a:solidFill>
                  <a:srgbClr val="000000"/>
                </a:solidFill>
                <a:latin typeface="Courier New" panose="02070309020205020404" pitchFamily="49" charset="0"/>
                <a:cs typeface="Courier New" panose="02070309020205020404" pitchFamily="49" charset="0"/>
              </a:rPr>
              <a:t>  - executed on all hosts.</a:t>
            </a:r>
          </a:p>
          <a:p>
            <a:r>
              <a:rPr lang="en-US" altLang="zh-CN" sz="1100" dirty="0">
                <a:solidFill>
                  <a:srgbClr val="000000"/>
                </a:solidFill>
                <a:latin typeface="Courier New" panose="02070309020205020404" pitchFamily="49" charset="0"/>
                <a:cs typeface="Courier New" panose="02070309020205020404" pitchFamily="49" charset="0"/>
              </a:rPr>
              <a:t>  - submitted to queues normal, </a:t>
            </a:r>
          </a:p>
          <a:p>
            <a:r>
              <a:rPr lang="en-US" altLang="zh-CN" sz="1100" dirty="0">
                <a:solidFill>
                  <a:srgbClr val="000000"/>
                </a:solidFill>
                <a:latin typeface="Courier New" panose="02070309020205020404" pitchFamily="49" charset="0"/>
                <a:cs typeface="Courier New" panose="02070309020205020404" pitchFamily="49" charset="0"/>
              </a:rPr>
              <a:t>  - accounted on all service classes.</a:t>
            </a:r>
          </a:p>
          <a:p>
            <a:r>
              <a:rPr lang="en-US" altLang="zh-CN" sz="1100" dirty="0">
                <a:solidFill>
                  <a:srgbClr val="000000"/>
                </a:solidFill>
                <a:latin typeface="Courier New" panose="02070309020205020404" pitchFamily="49" charset="0"/>
                <a:cs typeface="Courier New" panose="02070309020205020404" pitchFamily="49" charset="0"/>
              </a:rPr>
              <a:t>------------------------------------------------------------------------------</a:t>
            </a:r>
          </a:p>
          <a:p>
            <a:r>
              <a:rPr lang="en-US" altLang="zh-CN" sz="1100" dirty="0">
                <a:solidFill>
                  <a:srgbClr val="000000"/>
                </a:solidFill>
                <a:latin typeface="Courier New" panose="02070309020205020404" pitchFamily="49" charset="0"/>
                <a:cs typeface="Courier New" panose="02070309020205020404" pitchFamily="49" charset="0"/>
              </a:rPr>
              <a:t>SUMMARY:      ( time unit: second ) </a:t>
            </a:r>
          </a:p>
          <a:p>
            <a:r>
              <a:rPr lang="en-US" altLang="zh-CN" sz="1100" dirty="0">
                <a:solidFill>
                  <a:srgbClr val="000000"/>
                </a:solidFill>
                <a:latin typeface="Courier New" panose="02070309020205020404" pitchFamily="49" charset="0"/>
                <a:cs typeface="Courier New" panose="02070309020205020404" pitchFamily="49" charset="0"/>
              </a:rPr>
              <a:t> Total number of done jobs:       5      Total number of exited jobs:     0</a:t>
            </a:r>
          </a:p>
          <a:p>
            <a:r>
              <a:rPr lang="en-US" altLang="zh-CN" sz="1100" dirty="0">
                <a:solidFill>
                  <a:srgbClr val="000000"/>
                </a:solidFill>
                <a:latin typeface="Courier New" panose="02070309020205020404" pitchFamily="49" charset="0"/>
                <a:cs typeface="Courier New" panose="02070309020205020404" pitchFamily="49" charset="0"/>
              </a:rPr>
              <a:t> Total CPU time consumed:       0.1      Average CPU time consumed:     0.0</a:t>
            </a:r>
          </a:p>
          <a:p>
            <a:r>
              <a:rPr lang="en-US" altLang="zh-CN" sz="1100" dirty="0">
                <a:solidFill>
                  <a:srgbClr val="000000"/>
                </a:solidFill>
                <a:latin typeface="Courier New" panose="02070309020205020404" pitchFamily="49" charset="0"/>
                <a:cs typeface="Courier New" panose="02070309020205020404" pitchFamily="49" charset="0"/>
              </a:rPr>
              <a:t> Maximum CPU time of a job:     0.0      Minimum CPU time of a job:     0.0</a:t>
            </a:r>
          </a:p>
          <a:p>
            <a:r>
              <a:rPr lang="en-US" altLang="zh-CN" sz="1100" dirty="0">
                <a:solidFill>
                  <a:srgbClr val="000000"/>
                </a:solidFill>
                <a:latin typeface="Courier New" panose="02070309020205020404" pitchFamily="49" charset="0"/>
                <a:cs typeface="Courier New" panose="02070309020205020404" pitchFamily="49" charset="0"/>
              </a:rPr>
              <a:t> Total wait time in queues:     4.0</a:t>
            </a:r>
          </a:p>
          <a:p>
            <a:r>
              <a:rPr lang="en-US" altLang="zh-CN" sz="1100" dirty="0">
                <a:solidFill>
                  <a:srgbClr val="000000"/>
                </a:solidFill>
                <a:latin typeface="Courier New" panose="02070309020205020404" pitchFamily="49" charset="0"/>
                <a:cs typeface="Courier New" panose="02070309020205020404" pitchFamily="49" charset="0"/>
              </a:rPr>
              <a:t> Average wait time in queue:    0.8</a:t>
            </a:r>
          </a:p>
          <a:p>
            <a:r>
              <a:rPr lang="en-US" altLang="zh-CN" sz="1100" dirty="0">
                <a:solidFill>
                  <a:srgbClr val="000000"/>
                </a:solidFill>
                <a:latin typeface="Courier New" panose="02070309020205020404" pitchFamily="49" charset="0"/>
                <a:cs typeface="Courier New" panose="02070309020205020404" pitchFamily="49" charset="0"/>
              </a:rPr>
              <a:t> Maximum wait time in queue:    2.0      Minimum wait time in queue:    0.0</a:t>
            </a:r>
          </a:p>
          <a:p>
            <a:r>
              <a:rPr lang="en-US" altLang="zh-CN" sz="1100" dirty="0">
                <a:solidFill>
                  <a:srgbClr val="000000"/>
                </a:solidFill>
                <a:latin typeface="Courier New" panose="02070309020205020404" pitchFamily="49" charset="0"/>
                <a:cs typeface="Courier New" panose="02070309020205020404" pitchFamily="49" charset="0"/>
              </a:rPr>
              <a:t> Average turnaround time:      1720 (seconds/job)</a:t>
            </a:r>
          </a:p>
          <a:p>
            <a:r>
              <a:rPr lang="en-US" altLang="zh-CN" sz="1100" dirty="0">
                <a:solidFill>
                  <a:srgbClr val="000000"/>
                </a:solidFill>
                <a:latin typeface="Courier New" panose="02070309020205020404" pitchFamily="49" charset="0"/>
                <a:cs typeface="Courier New" panose="02070309020205020404" pitchFamily="49" charset="0"/>
              </a:rPr>
              <a:t> Maximum turnaround time:      2460      Minimum turnaround time:       134</a:t>
            </a:r>
          </a:p>
          <a:p>
            <a:r>
              <a:rPr lang="en-US" altLang="zh-CN" sz="1100" dirty="0">
                <a:solidFill>
                  <a:srgbClr val="000000"/>
                </a:solidFill>
                <a:latin typeface="Courier New" panose="02070309020205020404" pitchFamily="49" charset="0"/>
                <a:cs typeface="Courier New" panose="02070309020205020404" pitchFamily="49" charset="0"/>
              </a:rPr>
              <a:t> Average hog factor of a job:  0.00 ( </a:t>
            </a:r>
            <a:r>
              <a:rPr lang="en-US" altLang="zh-CN" sz="1100" dirty="0" err="1">
                <a:solidFill>
                  <a:srgbClr val="000000"/>
                </a:solidFill>
                <a:latin typeface="Courier New" panose="02070309020205020404" pitchFamily="49" charset="0"/>
                <a:cs typeface="Courier New" panose="02070309020205020404" pitchFamily="49" charset="0"/>
              </a:rPr>
              <a:t>cpu</a:t>
            </a:r>
            <a:r>
              <a:rPr lang="en-US" altLang="zh-CN" sz="1100" dirty="0">
                <a:solidFill>
                  <a:srgbClr val="000000"/>
                </a:solidFill>
                <a:latin typeface="Courier New" panose="02070309020205020404" pitchFamily="49" charset="0"/>
                <a:cs typeface="Courier New" panose="02070309020205020404" pitchFamily="49" charset="0"/>
              </a:rPr>
              <a:t> time / turnaround time )</a:t>
            </a:r>
          </a:p>
          <a:p>
            <a:r>
              <a:rPr lang="en-US" altLang="zh-CN" sz="1100" dirty="0">
                <a:solidFill>
                  <a:srgbClr val="000000"/>
                </a:solidFill>
                <a:latin typeface="Courier New" panose="02070309020205020404" pitchFamily="49" charset="0"/>
                <a:cs typeface="Courier New" panose="02070309020205020404" pitchFamily="49" charset="0"/>
              </a:rPr>
              <a:t> Maximum hog factor of a job:  0.00      Minimum hog factor of a job:  0.00</a:t>
            </a:r>
          </a:p>
          <a:p>
            <a:r>
              <a:rPr lang="en-US" altLang="zh-CN" sz="1100" dirty="0">
                <a:solidFill>
                  <a:srgbClr val="000000"/>
                </a:solidFill>
                <a:latin typeface="Courier New" panose="02070309020205020404" pitchFamily="49" charset="0"/>
                <a:cs typeface="Courier New" panose="02070309020205020404" pitchFamily="49" charset="0"/>
              </a:rPr>
              <a:t> Average expansion factor of a job:  114.00 ( turnaround time / run time )</a:t>
            </a:r>
          </a:p>
          <a:p>
            <a:r>
              <a:rPr lang="en-US" altLang="zh-CN" sz="1100" dirty="0">
                <a:solidFill>
                  <a:srgbClr val="000000"/>
                </a:solidFill>
                <a:latin typeface="Courier New" panose="02070309020205020404" pitchFamily="49" charset="0"/>
                <a:cs typeface="Courier New" panose="02070309020205020404" pitchFamily="49" charset="0"/>
              </a:rPr>
              <a:t> Maximum expansion factor of a job:  189.00</a:t>
            </a:r>
          </a:p>
          <a:p>
            <a:r>
              <a:rPr lang="en-US" altLang="zh-CN" sz="1100" dirty="0">
                <a:solidFill>
                  <a:srgbClr val="000000"/>
                </a:solidFill>
                <a:latin typeface="Courier New" panose="02070309020205020404" pitchFamily="49" charset="0"/>
                <a:cs typeface="Courier New" panose="02070309020205020404" pitchFamily="49" charset="0"/>
              </a:rPr>
              <a:t> Minimum expansion factor of a job:  1.00</a:t>
            </a:r>
          </a:p>
          <a:p>
            <a:r>
              <a:rPr lang="en-US" altLang="zh-CN" sz="1100" dirty="0">
                <a:solidFill>
                  <a:srgbClr val="000000"/>
                </a:solidFill>
                <a:latin typeface="Courier New" panose="02070309020205020404" pitchFamily="49" charset="0"/>
                <a:cs typeface="Courier New" panose="02070309020205020404" pitchFamily="49" charset="0"/>
              </a:rPr>
              <a:t> Total Run time consumed:       203      Average Run time consumed:      40</a:t>
            </a:r>
          </a:p>
          <a:p>
            <a:r>
              <a:rPr lang="en-US" altLang="zh-CN" sz="1100" dirty="0">
                <a:solidFill>
                  <a:srgbClr val="000000"/>
                </a:solidFill>
                <a:latin typeface="Courier New" panose="02070309020205020404" pitchFamily="49" charset="0"/>
                <a:cs typeface="Courier New" panose="02070309020205020404" pitchFamily="49" charset="0"/>
              </a:rPr>
              <a:t> Maximum Run time of a job:     134      Minimum Run time of a job:      13</a:t>
            </a:r>
          </a:p>
          <a:p>
            <a:r>
              <a:rPr lang="en-US" altLang="zh-CN" sz="1100" dirty="0">
                <a:solidFill>
                  <a:srgbClr val="000000"/>
                </a:solidFill>
                <a:latin typeface="Courier New" panose="02070309020205020404" pitchFamily="49" charset="0"/>
                <a:cs typeface="Courier New" panose="02070309020205020404" pitchFamily="49" charset="0"/>
              </a:rPr>
              <a:t> Total throughput:             0.43 (jobs/hour)  during   11.69 hours</a:t>
            </a:r>
          </a:p>
          <a:p>
            <a:r>
              <a:rPr lang="en-US" altLang="zh-CN" sz="1100" dirty="0">
                <a:solidFill>
                  <a:srgbClr val="000000"/>
                </a:solidFill>
                <a:latin typeface="Courier New" panose="02070309020205020404" pitchFamily="49" charset="0"/>
                <a:cs typeface="Courier New" panose="02070309020205020404" pitchFamily="49" charset="0"/>
              </a:rPr>
              <a:t> Beginning time:       Feb 24 12:18      Ending time:          Feb 24 23:59</a:t>
            </a:r>
            <a:endParaRPr lang="zh-CN" altLang="zh-CN" sz="11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42933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75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sp>
        <p:nvSpPr>
          <p:cNvPr id="16" name="文本框 15"/>
          <p:cNvSpPr txBox="1"/>
          <p:nvPr/>
        </p:nvSpPr>
        <p:spPr>
          <a:xfrm>
            <a:off x="5150075" y="325146"/>
            <a:ext cx="1737976" cy="461665"/>
          </a:xfrm>
          <a:prstGeom prst="rect">
            <a:avLst/>
          </a:prstGeom>
          <a:noFill/>
        </p:spPr>
        <p:txBody>
          <a:bodyPr wrap="none" rtlCol="0">
            <a:spAutoFit/>
          </a:bodyPr>
          <a:lstStyle/>
          <a:p>
            <a:r>
              <a:rPr lang="en-US" altLang="zh-CN" sz="2400" b="1" spc="600" dirty="0">
                <a:solidFill>
                  <a:srgbClr val="2F5597"/>
                </a:solidFill>
                <a:latin typeface="Courier New" panose="02070309020205020404" pitchFamily="49" charset="0"/>
                <a:ea typeface="宋体" panose="02010600030101010101" pitchFamily="2" charset="-122"/>
                <a:cs typeface="Courier New" panose="02070309020205020404" pitchFamily="49" charset="0"/>
              </a:rPr>
              <a:t>LSF</a:t>
            </a:r>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简介</a:t>
            </a:r>
          </a:p>
        </p:txBody>
      </p:sp>
      <p:sp>
        <p:nvSpPr>
          <p:cNvPr id="20" name="矩形 19">
            <a:extLst>
              <a:ext uri="{FF2B5EF4-FFF2-40B4-BE49-F238E27FC236}">
                <a16:creationId xmlns:a16="http://schemas.microsoft.com/office/drawing/2014/main" id="{BE3C57F3-DF03-4E29-8EB3-4A4ACA28E1CA}"/>
              </a:ext>
            </a:extLst>
          </p:cNvPr>
          <p:cNvSpPr/>
          <p:nvPr/>
        </p:nvSpPr>
        <p:spPr>
          <a:xfrm>
            <a:off x="1726117" y="1417338"/>
            <a:ext cx="8504561" cy="4314001"/>
          </a:xfrm>
          <a:prstGeom prst="rect">
            <a:avLst/>
          </a:prstGeom>
        </p:spPr>
        <p:txBody>
          <a:bodyPr wrap="square">
            <a:spAutoFit/>
          </a:bodyPr>
          <a:lstStyle/>
          <a:p>
            <a:pPr>
              <a:lnSpc>
                <a:spcPct val="90000"/>
              </a:lnSpc>
              <a:spcBef>
                <a:spcPts val="1000"/>
              </a:spcBef>
            </a:pPr>
            <a:r>
              <a:rPr lang="en-US" altLang="zh-CN" sz="2000" dirty="0">
                <a:solidFill>
                  <a:srgbClr val="000000"/>
                </a:solidFill>
                <a:latin typeface="Courier New" panose="02070309020205020404" pitchFamily="49" charset="0"/>
                <a:cs typeface="Courier New" panose="02070309020205020404" pitchFamily="49" charset="0"/>
              </a:rPr>
              <a:t>IBM Spectrum LSF</a:t>
            </a:r>
            <a:r>
              <a:rPr lang="zh-CN" altLang="zh-CN"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0000"/>
                </a:solidFill>
                <a:latin typeface="Courier New" panose="02070309020205020404" pitchFamily="49" charset="0"/>
                <a:cs typeface="Courier New" panose="02070309020205020404" pitchFamily="49" charset="0"/>
              </a:rPr>
              <a:t>Load Sharing Facility</a:t>
            </a:r>
            <a:r>
              <a:rPr lang="zh-CN" altLang="zh-CN" sz="2000" dirty="0">
                <a:solidFill>
                  <a:srgbClr val="000000"/>
                </a:solidFill>
                <a:latin typeface="Courier New" panose="02070309020205020404" pitchFamily="49" charset="0"/>
                <a:cs typeface="Courier New" panose="02070309020205020404" pitchFamily="49" charset="0"/>
              </a:rPr>
              <a:t>）</a:t>
            </a:r>
            <a:r>
              <a:rPr lang="zh-CN" altLang="zh-CN" sz="2000" dirty="0">
                <a:latin typeface="微软雅黑" panose="020B0503020204020204" charset="-122"/>
                <a:ea typeface="微软雅黑" panose="020B0503020204020204" charset="-122"/>
              </a:rPr>
              <a:t>是由</a:t>
            </a:r>
            <a:r>
              <a:rPr lang="en-US" altLang="zh-CN" sz="2000" dirty="0">
                <a:solidFill>
                  <a:srgbClr val="000000"/>
                </a:solidFill>
                <a:latin typeface="Courier New" panose="02070309020205020404" pitchFamily="49" charset="0"/>
                <a:cs typeface="Courier New" panose="02070309020205020404" pitchFamily="49" charset="0"/>
              </a:rPr>
              <a:t>IBM</a:t>
            </a:r>
            <a:r>
              <a:rPr lang="zh-CN" altLang="zh-CN" sz="2000" dirty="0">
                <a:latin typeface="微软雅黑" panose="020B0503020204020204" charset="-122"/>
                <a:ea typeface="微软雅黑" panose="020B0503020204020204" charset="-122"/>
              </a:rPr>
              <a:t>公司开发的一种能提供企业级工作负载和分布式资源管理的工具。它可以用来调度、监视、分析联网计算机的负载，也可以对</a:t>
            </a:r>
            <a:r>
              <a:rPr lang="en-US" altLang="zh-CN" sz="2000" dirty="0">
                <a:solidFill>
                  <a:srgbClr val="000000"/>
                </a:solidFill>
                <a:latin typeface="Courier New" panose="02070309020205020404" pitchFamily="49" charset="0"/>
                <a:cs typeface="Courier New" panose="02070309020205020404" pitchFamily="49" charset="0"/>
              </a:rPr>
              <a:t>Cluster</a:t>
            </a:r>
            <a:r>
              <a:rPr lang="zh-CN" altLang="zh-CN" sz="2000" dirty="0">
                <a:latin typeface="微软雅黑" panose="020B0503020204020204" charset="-122"/>
                <a:ea typeface="微软雅黑" panose="020B0503020204020204" charset="-122"/>
              </a:rPr>
              <a:t>机群的资源进行统一的调度和管理。</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en-US" sz="2000" dirty="0">
                <a:latin typeface="微软雅黑" panose="020B0503020204020204" charset="-122"/>
                <a:ea typeface="微软雅黑" panose="020B0503020204020204" charset="-122"/>
              </a:rPr>
              <a:t>资源管理器：管理超算系统的硬件资源（</a:t>
            </a:r>
            <a:r>
              <a:rPr lang="en-US" altLang="zh-CN" sz="2000" dirty="0">
                <a:solidFill>
                  <a:srgbClr val="000000"/>
                </a:solidFill>
                <a:latin typeface="Courier New" panose="02070309020205020404" pitchFamily="49" charset="0"/>
                <a:cs typeface="Courier New" panose="02070309020205020404" pitchFamily="49" charset="0"/>
              </a:rPr>
              <a:t>CPU</a:t>
            </a:r>
            <a:r>
              <a:rPr lang="zh-CN" altLang="en-US" sz="2000" dirty="0">
                <a:latin typeface="微软雅黑" panose="020B0503020204020204" charset="-122"/>
                <a:ea typeface="微软雅黑" panose="020B0503020204020204" charset="-122"/>
              </a:rPr>
              <a:t>、内存、磁盘、</a:t>
            </a:r>
            <a:r>
              <a:rPr lang="en-US" altLang="zh-CN" sz="2000" dirty="0">
                <a:solidFill>
                  <a:srgbClr val="000000"/>
                </a:solidFill>
                <a:latin typeface="Courier New" panose="02070309020205020404" pitchFamily="49" charset="0"/>
                <a:cs typeface="Courier New" panose="02070309020205020404" pitchFamily="49" charset="0"/>
              </a:rPr>
              <a:t>GPU</a:t>
            </a:r>
            <a:r>
              <a:rPr lang="zh-CN" altLang="en-US" sz="2000" dirty="0">
                <a:latin typeface="微软雅黑" panose="020B0503020204020204" charset="-122"/>
                <a:ea typeface="微软雅黑" panose="020B0503020204020204" charset="-122"/>
              </a:rPr>
              <a:t>）及认证信息（</a:t>
            </a:r>
            <a:r>
              <a:rPr lang="en-US" altLang="zh-CN" sz="2000" dirty="0">
                <a:solidFill>
                  <a:srgbClr val="000000"/>
                </a:solidFill>
                <a:latin typeface="Courier New" panose="02070309020205020404" pitchFamily="49" charset="0"/>
                <a:cs typeface="Courier New" panose="02070309020205020404" pitchFamily="49" charset="0"/>
              </a:rPr>
              <a:t>License</a:t>
            </a:r>
            <a:r>
              <a:rPr lang="zh-CN" altLang="en-US" sz="2000" dirty="0">
                <a:latin typeface="微软雅黑" panose="020B0503020204020204" charset="-122"/>
                <a:ea typeface="微软雅黑" panose="020B0503020204020204" charset="-122"/>
              </a:rPr>
              <a:t>）等</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en-US" sz="2000" dirty="0">
                <a:latin typeface="微软雅黑" panose="020B0503020204020204" charset="-122"/>
                <a:ea typeface="微软雅黑" panose="020B0503020204020204" charset="-122"/>
              </a:rPr>
              <a:t>队列管理器：管理当前已经提交但还未完成的作业</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en-US" sz="2000" dirty="0">
                <a:latin typeface="微软雅黑" panose="020B0503020204020204" charset="-122"/>
                <a:ea typeface="微软雅黑" panose="020B0503020204020204" charset="-122"/>
              </a:rPr>
              <a:t>调度器：为作业分配资源</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en-US" sz="2000" dirty="0">
                <a:latin typeface="微软雅黑" panose="020B0503020204020204" charset="-122"/>
                <a:ea typeface="微软雅黑" panose="020B0503020204020204" charset="-122"/>
              </a:rPr>
              <a:t>主要作用：</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en-US" sz="2000" dirty="0">
                <a:latin typeface="微软雅黑" panose="020B0503020204020204" charset="-122"/>
                <a:ea typeface="微软雅黑" panose="020B0503020204020204" charset="-122"/>
              </a:rPr>
              <a:t>根据作业的资源描述选择合适的执行机器</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en-US" sz="2000" dirty="0">
                <a:latin typeface="微软雅黑" panose="020B0503020204020204" charset="-122"/>
                <a:ea typeface="微软雅黑" panose="020B0503020204020204" charset="-122"/>
              </a:rPr>
              <a:t>预留机器资源减少运行时的资源竞争</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en-US" sz="2000" dirty="0">
                <a:latin typeface="微软雅黑" panose="020B0503020204020204" charset="-122"/>
                <a:ea typeface="微软雅黑" panose="020B0503020204020204" charset="-122"/>
              </a:rPr>
              <a:t>限制作业对资源的使用避免作业过度消耗资源</a:t>
            </a:r>
          </a:p>
        </p:txBody>
      </p:sp>
    </p:spTree>
    <p:extLst>
      <p:ext uri="{BB962C8B-B14F-4D97-AF65-F5344CB8AC3E}">
        <p14:creationId xmlns:p14="http://schemas.microsoft.com/office/powerpoint/2010/main" val="132860536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sp>
        <p:nvSpPr>
          <p:cNvPr id="16" name="文本框 15"/>
          <p:cNvSpPr txBox="1"/>
          <p:nvPr/>
        </p:nvSpPr>
        <p:spPr>
          <a:xfrm>
            <a:off x="4699501" y="325146"/>
            <a:ext cx="2507418" cy="461665"/>
          </a:xfrm>
          <a:prstGeom prst="rect">
            <a:avLst/>
          </a:prstGeom>
          <a:noFill/>
        </p:spPr>
        <p:txBody>
          <a:bodyPr wrap="none" rtlCol="0">
            <a:spAutoFit/>
          </a:bodyPr>
          <a:lstStyle/>
          <a:p>
            <a:r>
              <a:rPr lang="en-US" altLang="zh-CN" sz="2400" b="1" spc="600" dirty="0">
                <a:solidFill>
                  <a:srgbClr val="2F5597"/>
                </a:solidFill>
                <a:latin typeface="Courier New" panose="02070309020205020404" pitchFamily="49" charset="0"/>
                <a:ea typeface="宋体" panose="02010600030101010101" pitchFamily="2" charset="-122"/>
                <a:cs typeface="Courier New" panose="02070309020205020404" pitchFamily="49" charset="0"/>
              </a:rPr>
              <a:t>LSF</a:t>
            </a:r>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使用规范</a:t>
            </a:r>
          </a:p>
        </p:txBody>
      </p:sp>
      <p:sp>
        <p:nvSpPr>
          <p:cNvPr id="20" name="矩形 19">
            <a:extLst>
              <a:ext uri="{FF2B5EF4-FFF2-40B4-BE49-F238E27FC236}">
                <a16:creationId xmlns:a16="http://schemas.microsoft.com/office/drawing/2014/main" id="{BE3C57F3-DF03-4E29-8EB3-4A4ACA28E1CA}"/>
              </a:ext>
            </a:extLst>
          </p:cNvPr>
          <p:cNvSpPr/>
          <p:nvPr/>
        </p:nvSpPr>
        <p:spPr>
          <a:xfrm>
            <a:off x="1726117" y="1417338"/>
            <a:ext cx="8504561" cy="2693045"/>
          </a:xfrm>
          <a:prstGeom prst="rect">
            <a:avLst/>
          </a:prstGeom>
        </p:spPr>
        <p:txBody>
          <a:bodyPr wrap="square">
            <a:spAutoFit/>
          </a:bodyPr>
          <a:lstStyle/>
          <a:p>
            <a:pPr>
              <a:lnSpc>
                <a:spcPct val="90000"/>
              </a:lnSpc>
              <a:spcBef>
                <a:spcPts val="1000"/>
              </a:spcBef>
            </a:pPr>
            <a:r>
              <a:rPr lang="zh-CN" altLang="en-US" sz="2000" dirty="0">
                <a:latin typeface="微软雅黑" panose="020B0503020204020204" charset="-122"/>
                <a:ea typeface="微软雅黑" panose="020B0503020204020204" charset="-122"/>
              </a:rPr>
              <a:t>华东师范大学</a:t>
            </a:r>
            <a:r>
              <a:rPr lang="en-US" altLang="zh-CN" sz="2000" dirty="0">
                <a:solidFill>
                  <a:srgbClr val="000000"/>
                </a:solidFill>
                <a:latin typeface="Courier New" panose="02070309020205020404" pitchFamily="49" charset="0"/>
                <a:cs typeface="Courier New" panose="02070309020205020404" pitchFamily="49" charset="0"/>
              </a:rPr>
              <a:t>HPC</a:t>
            </a:r>
            <a:r>
              <a:rPr lang="zh-CN" altLang="en-US" sz="2000" dirty="0">
                <a:latin typeface="微软雅黑" panose="020B0503020204020204" charset="-122"/>
                <a:ea typeface="微软雅黑" panose="020B0503020204020204" charset="-122"/>
              </a:rPr>
              <a:t>集群（九期）采用</a:t>
            </a:r>
            <a:r>
              <a:rPr lang="en-US" altLang="zh-CN" sz="2000" dirty="0">
                <a:solidFill>
                  <a:srgbClr val="000000"/>
                </a:solidFill>
                <a:latin typeface="Courier New" panose="02070309020205020404" pitchFamily="49" charset="0"/>
                <a:cs typeface="Courier New" panose="02070309020205020404" pitchFamily="49" charset="0"/>
              </a:rPr>
              <a:t>IBM</a:t>
            </a:r>
            <a:r>
              <a:rPr lang="zh-CN" altLang="en-US" sz="2000" dirty="0">
                <a:latin typeface="微软雅黑" panose="020B0503020204020204" charset="-122"/>
                <a:ea typeface="微软雅黑" panose="020B0503020204020204" charset="-122"/>
              </a:rPr>
              <a:t>公司的</a:t>
            </a:r>
            <a:r>
              <a:rPr lang="en-US" altLang="zh-CN" sz="2000" dirty="0">
                <a:solidFill>
                  <a:srgbClr val="000000"/>
                </a:solidFill>
                <a:latin typeface="Courier New" panose="02070309020205020404" pitchFamily="49" charset="0"/>
                <a:cs typeface="Courier New" panose="02070309020205020404" pitchFamily="49" charset="0"/>
              </a:rPr>
              <a:t>Spectrum LSF</a:t>
            </a:r>
            <a:r>
              <a:rPr lang="zh-CN" altLang="en-US" sz="2000" dirty="0">
                <a:latin typeface="微软雅黑" panose="020B0503020204020204" charset="-122"/>
                <a:ea typeface="微软雅黑" panose="020B0503020204020204" charset="-122"/>
              </a:rPr>
              <a:t>进行资源和作业的统一管理和调度</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zh-CN" sz="2000" dirty="0">
                <a:latin typeface="微软雅黑" panose="020B0503020204020204" charset="-122"/>
                <a:ea typeface="微软雅黑" panose="020B0503020204020204" charset="-122"/>
              </a:rPr>
              <a:t>所有用户必须通过</a:t>
            </a:r>
            <a:r>
              <a:rPr lang="en-US" altLang="zh-CN" sz="2000" dirty="0">
                <a:solidFill>
                  <a:srgbClr val="000000"/>
                </a:solidFill>
                <a:latin typeface="Courier New" panose="02070309020205020404" pitchFamily="49" charset="0"/>
                <a:cs typeface="Courier New" panose="02070309020205020404" pitchFamily="49" charset="0"/>
              </a:rPr>
              <a:t>IBM Spectrum LSF</a:t>
            </a:r>
            <a:r>
              <a:rPr lang="zh-CN" altLang="zh-CN" sz="2000" dirty="0">
                <a:latin typeface="微软雅黑" panose="020B0503020204020204" charset="-122"/>
                <a:ea typeface="微软雅黑" panose="020B0503020204020204" charset="-122"/>
              </a:rPr>
              <a:t>进行作业的提交、管理、监控、删除等操作</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zh-CN" sz="2000" dirty="0">
                <a:latin typeface="微软雅黑" panose="020B0503020204020204" charset="-122"/>
                <a:ea typeface="微软雅黑" panose="020B0503020204020204" charset="-122"/>
              </a:rPr>
              <a:t>所有需要运行的作业必须通过作业提交命令</a:t>
            </a:r>
            <a:r>
              <a:rPr lang="en-US" altLang="zh-CN" sz="2000" dirty="0" err="1">
                <a:solidFill>
                  <a:srgbClr val="000000"/>
                </a:solidFill>
                <a:latin typeface="Courier New" panose="02070309020205020404" pitchFamily="49" charset="0"/>
                <a:cs typeface="Courier New" panose="02070309020205020404" pitchFamily="49" charset="0"/>
              </a:rPr>
              <a:t>bsub</a:t>
            </a:r>
            <a:r>
              <a:rPr lang="zh-CN" altLang="zh-CN" sz="2000" dirty="0">
                <a:latin typeface="微软雅黑" panose="020B0503020204020204" charset="-122"/>
                <a:ea typeface="微软雅黑" panose="020B0503020204020204" charset="-122"/>
              </a:rPr>
              <a:t>提交，</a:t>
            </a:r>
            <a:r>
              <a:rPr lang="zh-CN" altLang="en-US" sz="2000" dirty="0">
                <a:latin typeface="微软雅黑" panose="020B0503020204020204" charset="-122"/>
                <a:ea typeface="微软雅黑" panose="020B0503020204020204" charset="-122"/>
              </a:rPr>
              <a:t>提交到合适的队列，</a:t>
            </a:r>
            <a:r>
              <a:rPr lang="zh-CN" altLang="zh-CN" sz="2000" dirty="0">
                <a:latin typeface="微软雅黑" panose="020B0503020204020204" charset="-122"/>
                <a:ea typeface="微软雅黑" panose="020B0503020204020204" charset="-122"/>
              </a:rPr>
              <a:t>提交后可利用相关命令查询作业状态</a:t>
            </a:r>
            <a:endParaRPr lang="en-US" altLang="zh-CN" sz="2000" dirty="0">
              <a:latin typeface="微软雅黑" panose="020B0503020204020204" charset="-122"/>
              <a:ea typeface="微软雅黑" panose="020B0503020204020204" charset="-122"/>
            </a:endParaRPr>
          </a:p>
          <a:p>
            <a:pPr>
              <a:lnSpc>
                <a:spcPct val="90000"/>
              </a:lnSpc>
              <a:spcBef>
                <a:spcPts val="1000"/>
              </a:spcBef>
            </a:pPr>
            <a:r>
              <a:rPr lang="zh-CN" altLang="zh-CN" sz="2000" dirty="0">
                <a:latin typeface="微软雅黑" panose="020B0503020204020204" charset="-122"/>
                <a:ea typeface="微软雅黑" panose="020B0503020204020204" charset="-122"/>
              </a:rPr>
              <a:t>所有用户必须通过集群中的登录节点</a:t>
            </a:r>
            <a:r>
              <a:rPr lang="zh-CN" altLang="en-US" sz="2000" dirty="0">
                <a:latin typeface="微软雅黑" panose="020B0503020204020204" charset="-122"/>
                <a:ea typeface="微软雅黑" panose="020B0503020204020204" charset="-122"/>
              </a:rPr>
              <a:t>提交作业</a:t>
            </a:r>
            <a:r>
              <a:rPr lang="zh-CN" altLang="zh-CN" sz="2000" dirty="0">
                <a:latin typeface="微软雅黑" panose="020B0503020204020204" charset="-122"/>
                <a:ea typeface="微软雅黑" panose="020B0503020204020204" charset="-122"/>
              </a:rPr>
              <a:t>，禁止在登录节点</a:t>
            </a:r>
            <a:r>
              <a:rPr lang="zh-CN" altLang="en-US" sz="2000" dirty="0">
                <a:latin typeface="微软雅黑" panose="020B0503020204020204" charset="-122"/>
                <a:ea typeface="微软雅黑" panose="020B0503020204020204" charset="-122"/>
              </a:rPr>
              <a:t>编译和</a:t>
            </a:r>
            <a:r>
              <a:rPr lang="zh-CN" altLang="zh-CN" sz="2000" dirty="0">
                <a:latin typeface="微软雅黑" panose="020B0503020204020204" charset="-122"/>
                <a:ea typeface="微软雅黑" panose="020B0503020204020204" charset="-122"/>
              </a:rPr>
              <a:t>运行任何程序，</a:t>
            </a:r>
            <a:r>
              <a:rPr lang="zh-CN" altLang="en-US" sz="2000" dirty="0">
                <a:latin typeface="微软雅黑" panose="020B0503020204020204" charset="-122"/>
                <a:ea typeface="微软雅黑" panose="020B0503020204020204" charset="-122"/>
              </a:rPr>
              <a:t>登录节点</a:t>
            </a:r>
            <a:r>
              <a:rPr lang="zh-CN" altLang="zh-CN" sz="2000" dirty="0">
                <a:latin typeface="微软雅黑" panose="020B0503020204020204" charset="-122"/>
                <a:ea typeface="微软雅黑" panose="020B0503020204020204" charset="-122"/>
              </a:rPr>
              <a:t>只可以进行简单的文本操作</a:t>
            </a:r>
            <a:endParaRPr lang="zh-CN" altLang="en-US" sz="20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6338173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sp>
        <p:nvSpPr>
          <p:cNvPr id="16" name="文本框 15"/>
          <p:cNvSpPr txBox="1"/>
          <p:nvPr/>
        </p:nvSpPr>
        <p:spPr>
          <a:xfrm>
            <a:off x="4699501" y="325146"/>
            <a:ext cx="2492990" cy="461665"/>
          </a:xfrm>
          <a:prstGeom prst="rect">
            <a:avLst/>
          </a:prstGeom>
          <a:noFill/>
        </p:spPr>
        <p:txBody>
          <a:bodyPr wrap="none" rtlCol="0">
            <a:spAutoFit/>
          </a:bodyPr>
          <a:lstStyle/>
          <a:p>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作业基本步骤</a:t>
            </a:r>
          </a:p>
        </p:txBody>
      </p:sp>
      <p:sp>
        <p:nvSpPr>
          <p:cNvPr id="20" name="矩形 19">
            <a:extLst>
              <a:ext uri="{FF2B5EF4-FFF2-40B4-BE49-F238E27FC236}">
                <a16:creationId xmlns:a16="http://schemas.microsoft.com/office/drawing/2014/main" id="{BE3C57F3-DF03-4E29-8EB3-4A4ACA28E1CA}"/>
              </a:ext>
            </a:extLst>
          </p:cNvPr>
          <p:cNvSpPr/>
          <p:nvPr/>
        </p:nvSpPr>
        <p:spPr>
          <a:xfrm>
            <a:off x="1726117" y="1417338"/>
            <a:ext cx="8504561" cy="2544286"/>
          </a:xfrm>
          <a:prstGeom prst="rect">
            <a:avLst/>
          </a:prstGeom>
        </p:spPr>
        <p:txBody>
          <a:bodyPr wrap="square">
            <a:spAutoFit/>
          </a:bodyPr>
          <a:lstStyle/>
          <a:p>
            <a:pPr>
              <a:lnSpc>
                <a:spcPct val="90000"/>
              </a:lnSpc>
              <a:spcBef>
                <a:spcPts val="1000"/>
              </a:spcBef>
            </a:pPr>
            <a:r>
              <a:rPr lang="zh-CN" altLang="zh-CN" sz="2000" b="1" dirty="0">
                <a:latin typeface="微软雅黑" panose="020B0503020204020204" charset="-122"/>
                <a:ea typeface="微软雅黑" panose="020B0503020204020204" charset="-122"/>
              </a:rPr>
              <a:t>模型准备</a:t>
            </a:r>
            <a:r>
              <a:rPr lang="en-US" altLang="zh-CN" sz="2000" b="1"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用户准备模型数据文件和作业脚本文件</a:t>
            </a:r>
          </a:p>
          <a:p>
            <a:pPr>
              <a:lnSpc>
                <a:spcPct val="90000"/>
              </a:lnSpc>
              <a:spcBef>
                <a:spcPts val="1000"/>
              </a:spcBef>
            </a:pPr>
            <a:r>
              <a:rPr lang="zh-CN" altLang="zh-CN" sz="2000" b="1" dirty="0">
                <a:latin typeface="微软雅黑" panose="020B0503020204020204" charset="-122"/>
                <a:ea typeface="微软雅黑" panose="020B0503020204020204" charset="-122"/>
              </a:rPr>
              <a:t>模型上传</a:t>
            </a:r>
            <a:r>
              <a:rPr lang="en-US" altLang="zh-CN" sz="2000" b="1"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通过</a:t>
            </a:r>
            <a:r>
              <a:rPr lang="en-US" altLang="zh-CN" sz="2000" dirty="0" err="1">
                <a:solidFill>
                  <a:srgbClr val="000000"/>
                </a:solidFill>
                <a:latin typeface="Courier New" panose="02070309020205020404" pitchFamily="49" charset="0"/>
                <a:cs typeface="Courier New" panose="02070309020205020404" pitchFamily="49" charset="0"/>
              </a:rPr>
              <a:t>Xmanager</a:t>
            </a:r>
            <a:r>
              <a:rPr lang="zh-CN" altLang="zh-CN" sz="2000" dirty="0">
                <a:latin typeface="微软雅黑" panose="020B0503020204020204" charset="-122"/>
                <a:ea typeface="微软雅黑" panose="020B0503020204020204" charset="-122"/>
              </a:rPr>
              <a:t>工具将模型数据文件和作业脚本文件上传至用户的家目录</a:t>
            </a:r>
          </a:p>
          <a:p>
            <a:pPr>
              <a:lnSpc>
                <a:spcPct val="90000"/>
              </a:lnSpc>
              <a:spcBef>
                <a:spcPts val="1000"/>
              </a:spcBef>
            </a:pPr>
            <a:r>
              <a:rPr lang="zh-CN" altLang="zh-CN" sz="2000" b="1" dirty="0">
                <a:latin typeface="微软雅黑" panose="020B0503020204020204" charset="-122"/>
                <a:ea typeface="微软雅黑" panose="020B0503020204020204" charset="-122"/>
              </a:rPr>
              <a:t>作业提交</a:t>
            </a:r>
            <a:r>
              <a:rPr lang="en-US" altLang="zh-CN" sz="2000" b="1"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利用</a:t>
            </a:r>
            <a:r>
              <a:rPr lang="en-US" altLang="zh-CN" sz="2000" dirty="0">
                <a:solidFill>
                  <a:srgbClr val="000000"/>
                </a:solidFill>
                <a:latin typeface="Courier New" panose="02070309020205020404" pitchFamily="49" charset="0"/>
                <a:cs typeface="Courier New" panose="02070309020205020404" pitchFamily="49" charset="0"/>
              </a:rPr>
              <a:t>Putty</a:t>
            </a:r>
            <a:r>
              <a:rPr lang="zh-CN" altLang="zh-CN" sz="2000" dirty="0">
                <a:latin typeface="微软雅黑" panose="020B0503020204020204" charset="-122"/>
                <a:ea typeface="微软雅黑" panose="020B0503020204020204" charset="-122"/>
              </a:rPr>
              <a:t>或</a:t>
            </a:r>
            <a:r>
              <a:rPr lang="en-US" altLang="zh-CN" sz="2000" dirty="0" err="1">
                <a:solidFill>
                  <a:srgbClr val="000000"/>
                </a:solidFill>
                <a:latin typeface="Courier New" panose="02070309020205020404" pitchFamily="49" charset="0"/>
                <a:cs typeface="Courier New" panose="02070309020205020404" pitchFamily="49" charset="0"/>
              </a:rPr>
              <a:t>Xmanager</a:t>
            </a:r>
            <a:r>
              <a:rPr lang="zh-CN" altLang="zh-CN" sz="2000" dirty="0">
                <a:latin typeface="微软雅黑" panose="020B0503020204020204" charset="-122"/>
                <a:ea typeface="微软雅黑" panose="020B0503020204020204" charset="-122"/>
              </a:rPr>
              <a:t>工具登陆集群</a:t>
            </a:r>
          </a:p>
          <a:p>
            <a:pPr>
              <a:lnSpc>
                <a:spcPct val="90000"/>
              </a:lnSpc>
              <a:spcBef>
                <a:spcPts val="1000"/>
              </a:spcBef>
            </a:pPr>
            <a:r>
              <a:rPr lang="zh-CN" altLang="zh-CN" sz="2000" b="1" dirty="0">
                <a:latin typeface="微软雅黑" panose="020B0503020204020204" charset="-122"/>
                <a:ea typeface="微软雅黑" panose="020B0503020204020204" charset="-122"/>
              </a:rPr>
              <a:t>作业监控</a:t>
            </a:r>
            <a:r>
              <a:rPr lang="en-US" altLang="zh-CN" sz="2000" b="1"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通过</a:t>
            </a:r>
            <a:r>
              <a:rPr lang="en-US" altLang="zh-CN" sz="2000" dirty="0">
                <a:solidFill>
                  <a:srgbClr val="000000"/>
                </a:solidFill>
                <a:latin typeface="Courier New" panose="02070309020205020404" pitchFamily="49" charset="0"/>
                <a:cs typeface="Courier New" panose="02070309020205020404" pitchFamily="49" charset="0"/>
              </a:rPr>
              <a:t>Putty</a:t>
            </a:r>
            <a:r>
              <a:rPr lang="zh-CN" altLang="zh-CN" sz="2000" dirty="0">
                <a:latin typeface="微软雅黑" panose="020B0503020204020204" charset="-122"/>
                <a:ea typeface="微软雅黑" panose="020B0503020204020204" charset="-122"/>
              </a:rPr>
              <a:t>或</a:t>
            </a:r>
            <a:r>
              <a:rPr lang="en-US" altLang="zh-CN" sz="2000" dirty="0">
                <a:solidFill>
                  <a:srgbClr val="000000"/>
                </a:solidFill>
                <a:latin typeface="Courier New" panose="02070309020205020404" pitchFamily="49" charset="0"/>
                <a:cs typeface="Courier New" panose="02070309020205020404" pitchFamily="49" charset="0"/>
              </a:rPr>
              <a:t>SSH Secure</a:t>
            </a:r>
            <a:r>
              <a:rPr lang="zh-CN" altLang="zh-CN" sz="2000" dirty="0">
                <a:latin typeface="微软雅黑" panose="020B0503020204020204" charset="-122"/>
                <a:ea typeface="微软雅黑" panose="020B0503020204020204" charset="-122"/>
              </a:rPr>
              <a:t>工具登录集群，采用作业管理命令监控作业的执行情况</a:t>
            </a:r>
          </a:p>
          <a:p>
            <a:pPr>
              <a:lnSpc>
                <a:spcPct val="90000"/>
              </a:lnSpc>
              <a:spcBef>
                <a:spcPts val="1000"/>
              </a:spcBef>
            </a:pPr>
            <a:r>
              <a:rPr lang="zh-CN" altLang="zh-CN" sz="2000" b="1" dirty="0">
                <a:latin typeface="微软雅黑" panose="020B0503020204020204" charset="-122"/>
                <a:ea typeface="微软雅黑" panose="020B0503020204020204" charset="-122"/>
              </a:rPr>
              <a:t>结果下载</a:t>
            </a:r>
            <a:r>
              <a:rPr lang="en-US" altLang="zh-CN" sz="2000" b="1"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计算完成后，通过</a:t>
            </a:r>
            <a:r>
              <a:rPr lang="en-US" altLang="zh-CN" sz="2000" dirty="0" err="1">
                <a:solidFill>
                  <a:srgbClr val="000000"/>
                </a:solidFill>
                <a:latin typeface="Courier New" panose="02070309020205020404" pitchFamily="49" charset="0"/>
                <a:cs typeface="Courier New" panose="02070309020205020404" pitchFamily="49" charset="0"/>
              </a:rPr>
              <a:t>Xmanager</a:t>
            </a:r>
            <a:r>
              <a:rPr lang="zh-CN" altLang="zh-CN" sz="2000" dirty="0">
                <a:latin typeface="微软雅黑" panose="020B0503020204020204" charset="-122"/>
                <a:ea typeface="微软雅黑" panose="020B0503020204020204" charset="-122"/>
              </a:rPr>
              <a:t>工具下载结果文件</a:t>
            </a:r>
          </a:p>
        </p:txBody>
      </p:sp>
    </p:spTree>
    <p:extLst>
      <p:ext uri="{BB962C8B-B14F-4D97-AF65-F5344CB8AC3E}">
        <p14:creationId xmlns:p14="http://schemas.microsoft.com/office/powerpoint/2010/main" val="337301037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sp>
        <p:nvSpPr>
          <p:cNvPr id="16" name="文本框 15"/>
          <p:cNvSpPr txBox="1"/>
          <p:nvPr/>
        </p:nvSpPr>
        <p:spPr>
          <a:xfrm>
            <a:off x="4699501" y="325146"/>
            <a:ext cx="2492990" cy="461665"/>
          </a:xfrm>
          <a:prstGeom prst="rect">
            <a:avLst/>
          </a:prstGeom>
          <a:noFill/>
        </p:spPr>
        <p:txBody>
          <a:bodyPr wrap="none" rtlCol="0">
            <a:spAutoFit/>
          </a:bodyPr>
          <a:lstStyle/>
          <a:p>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登录节点信息</a:t>
            </a:r>
          </a:p>
        </p:txBody>
      </p:sp>
      <p:sp>
        <p:nvSpPr>
          <p:cNvPr id="20" name="矩形 19">
            <a:extLst>
              <a:ext uri="{FF2B5EF4-FFF2-40B4-BE49-F238E27FC236}">
                <a16:creationId xmlns:a16="http://schemas.microsoft.com/office/drawing/2014/main" id="{BE3C57F3-DF03-4E29-8EB3-4A4ACA28E1CA}"/>
              </a:ext>
            </a:extLst>
          </p:cNvPr>
          <p:cNvSpPr/>
          <p:nvPr/>
        </p:nvSpPr>
        <p:spPr>
          <a:xfrm>
            <a:off x="1726117" y="1417338"/>
            <a:ext cx="8504561" cy="3477875"/>
          </a:xfrm>
          <a:prstGeom prst="rect">
            <a:avLst/>
          </a:prstGeom>
        </p:spPr>
        <p:txBody>
          <a:bodyPr wrap="square">
            <a:spAutoFit/>
          </a:bodyPr>
          <a:lstStyle/>
          <a:p>
            <a:r>
              <a:rPr lang="zh-CN" altLang="en-US" sz="2000" b="1" dirty="0">
                <a:latin typeface="微软雅黑" panose="020B0503020204020204" charset="-122"/>
                <a:ea typeface="微软雅黑" panose="020B0503020204020204" charset="-122"/>
              </a:rPr>
              <a:t>登陆节点：</a:t>
            </a:r>
            <a:endParaRPr lang="en-US" altLang="zh-CN" sz="2000" b="1" dirty="0">
              <a:latin typeface="微软雅黑" panose="020B0503020204020204" charset="-122"/>
              <a:ea typeface="微软雅黑" panose="020B0503020204020204" charset="-122"/>
            </a:endParaRPr>
          </a:p>
          <a:p>
            <a:endParaRPr lang="en-US" altLang="zh-CN" sz="2000" dirty="0">
              <a:latin typeface="微软雅黑" panose="020B0503020204020204" charset="-122"/>
              <a:ea typeface="微软雅黑" panose="020B0503020204020204" charset="-122"/>
            </a:endParaRPr>
          </a:p>
          <a:p>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名称：</a:t>
            </a:r>
            <a:r>
              <a:rPr lang="en-US" altLang="zh-CN" sz="2000" b="1" dirty="0">
                <a:solidFill>
                  <a:srgbClr val="000000"/>
                </a:solidFill>
                <a:latin typeface="Courier New" panose="02070309020205020404" pitchFamily="49" charset="0"/>
                <a:cs typeface="Courier New" panose="02070309020205020404" pitchFamily="49" charset="0"/>
              </a:rPr>
              <a:t>Login01</a:t>
            </a:r>
          </a:p>
          <a:p>
            <a:r>
              <a:rPr lang="en-US" altLang="zh-CN" sz="2000" dirty="0">
                <a:solidFill>
                  <a:srgbClr val="000000"/>
                </a:solidFill>
                <a:latin typeface="Courier New" panose="02070309020205020404" pitchFamily="49" charset="0"/>
                <a:cs typeface="Courier New" panose="02070309020205020404" pitchFamily="49" charset="0"/>
              </a:rPr>
              <a:t>IP</a:t>
            </a:r>
            <a:r>
              <a:rPr lang="zh-CN" altLang="en-US" sz="2000" dirty="0">
                <a:latin typeface="微软雅黑" panose="020B0503020204020204" charset="-122"/>
                <a:ea typeface="微软雅黑" panose="020B0503020204020204" charset="-122"/>
              </a:rPr>
              <a:t>地址：</a:t>
            </a:r>
            <a:r>
              <a:rPr lang="en-US" altLang="zh-CN" sz="2000" b="1" dirty="0">
                <a:solidFill>
                  <a:srgbClr val="FF0000"/>
                </a:solidFill>
                <a:latin typeface="Courier New" panose="02070309020205020404" pitchFamily="49" charset="0"/>
                <a:cs typeface="Courier New" panose="02070309020205020404" pitchFamily="49" charset="0"/>
              </a:rPr>
              <a:t>59.78.189.145</a:t>
            </a:r>
          </a:p>
          <a:p>
            <a:r>
              <a:rPr lang="zh-CN" altLang="en-US" sz="2000" b="1" dirty="0">
                <a:latin typeface="Courier New" panose="02070309020205020404" pitchFamily="49" charset="0"/>
                <a:cs typeface="Courier New" panose="02070309020205020404" pitchFamily="49" charset="0"/>
              </a:rPr>
              <a:t>端口：</a:t>
            </a:r>
            <a:r>
              <a:rPr lang="en-US" altLang="zh-CN" sz="2000" b="1" dirty="0">
                <a:solidFill>
                  <a:srgbClr val="FF0000"/>
                </a:solidFill>
                <a:latin typeface="Courier New" panose="02070309020205020404" pitchFamily="49" charset="0"/>
                <a:cs typeface="Courier New" panose="02070309020205020404" pitchFamily="49" charset="0"/>
              </a:rPr>
              <a:t>11730</a:t>
            </a:r>
          </a:p>
          <a:p>
            <a:endParaRPr lang="en-US" altLang="zh-CN" sz="2000" dirty="0">
              <a:latin typeface="微软雅黑" panose="020B0503020204020204" charset="-122"/>
              <a:ea typeface="微软雅黑" panose="020B0503020204020204" charset="-122"/>
            </a:endParaRPr>
          </a:p>
          <a:p>
            <a:endParaRPr lang="en-US" altLang="zh-CN"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名称：</a:t>
            </a:r>
            <a:r>
              <a:rPr lang="en-US" altLang="zh-CN" sz="2000" b="1" dirty="0">
                <a:solidFill>
                  <a:srgbClr val="000000"/>
                </a:solidFill>
                <a:latin typeface="Courier New" panose="02070309020205020404" pitchFamily="49" charset="0"/>
                <a:cs typeface="Courier New" panose="02070309020205020404" pitchFamily="49" charset="0"/>
              </a:rPr>
              <a:t>Login02</a:t>
            </a:r>
          </a:p>
          <a:p>
            <a:r>
              <a:rPr lang="en-US" altLang="zh-CN" sz="2000" dirty="0">
                <a:solidFill>
                  <a:srgbClr val="000000"/>
                </a:solidFill>
                <a:latin typeface="Courier New" panose="02070309020205020404" pitchFamily="49" charset="0"/>
                <a:cs typeface="Courier New" panose="02070309020205020404" pitchFamily="49" charset="0"/>
              </a:rPr>
              <a:t>IP</a:t>
            </a:r>
            <a:r>
              <a:rPr lang="zh-CN" altLang="en-US" sz="2000" dirty="0">
                <a:latin typeface="微软雅黑" panose="020B0503020204020204" charset="-122"/>
                <a:ea typeface="微软雅黑" panose="020B0503020204020204" charset="-122"/>
              </a:rPr>
              <a:t>地址：</a:t>
            </a:r>
            <a:r>
              <a:rPr lang="en-US" altLang="zh-CN" sz="2000" b="1" dirty="0">
                <a:solidFill>
                  <a:srgbClr val="FF0000"/>
                </a:solidFill>
                <a:latin typeface="Courier New" panose="02070309020205020404" pitchFamily="49" charset="0"/>
                <a:cs typeface="Courier New" panose="02070309020205020404" pitchFamily="49" charset="0"/>
              </a:rPr>
              <a:t>59.78.189.146</a:t>
            </a:r>
          </a:p>
          <a:p>
            <a:r>
              <a:rPr lang="zh-CN" altLang="en-US" sz="2000" b="1" dirty="0">
                <a:latin typeface="Courier New" panose="02070309020205020404" pitchFamily="49" charset="0"/>
                <a:cs typeface="Courier New" panose="02070309020205020404" pitchFamily="49" charset="0"/>
              </a:rPr>
              <a:t>端口：</a:t>
            </a:r>
            <a:r>
              <a:rPr lang="en-US" altLang="zh-CN" sz="2000" b="1" dirty="0">
                <a:solidFill>
                  <a:srgbClr val="FF0000"/>
                </a:solidFill>
                <a:latin typeface="Courier New" panose="02070309020205020404" pitchFamily="49" charset="0"/>
                <a:cs typeface="Courier New" panose="02070309020205020404" pitchFamily="49" charset="0"/>
              </a:rPr>
              <a:t>11730</a:t>
            </a:r>
          </a:p>
        </p:txBody>
      </p:sp>
    </p:spTree>
    <p:extLst>
      <p:ext uri="{BB962C8B-B14F-4D97-AF65-F5344CB8AC3E}">
        <p14:creationId xmlns:p14="http://schemas.microsoft.com/office/powerpoint/2010/main" val="399338373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grpSp>
      <p:sp>
        <p:nvSpPr>
          <p:cNvPr id="16" name="文本框 15"/>
          <p:cNvSpPr txBox="1"/>
          <p:nvPr/>
        </p:nvSpPr>
        <p:spPr>
          <a:xfrm>
            <a:off x="4606737" y="325146"/>
            <a:ext cx="2715808" cy="461665"/>
          </a:xfrm>
          <a:prstGeom prst="rect">
            <a:avLst/>
          </a:prstGeom>
          <a:noFill/>
        </p:spPr>
        <p:txBody>
          <a:bodyPr wrap="none" rtlCol="0">
            <a:spAutoFit/>
          </a:bodyPr>
          <a:lstStyle/>
          <a:p>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登录</a:t>
            </a:r>
            <a:r>
              <a:rPr lang="en-US" altLang="zh-CN"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2400" b="1" spc="600" dirty="0">
                <a:solidFill>
                  <a:srgbClr val="2F5597"/>
                </a:solidFill>
                <a:latin typeface="微软雅黑" panose="020B0503020204020204" pitchFamily="34" charset="-122"/>
                <a:ea typeface="微软雅黑" panose="020B0503020204020204" pitchFamily="34" charset="-122"/>
                <a:cs typeface="Courier New" panose="02070309020205020404" pitchFamily="49" charset="0"/>
              </a:rPr>
              <a:t>传输工具</a:t>
            </a:r>
          </a:p>
        </p:txBody>
      </p:sp>
      <p:sp>
        <p:nvSpPr>
          <p:cNvPr id="17" name="文本框 16">
            <a:extLst>
              <a:ext uri="{FF2B5EF4-FFF2-40B4-BE49-F238E27FC236}">
                <a16:creationId xmlns:a16="http://schemas.microsoft.com/office/drawing/2014/main" id="{E5DE3E7E-41BC-4926-B622-3067764152EE}"/>
              </a:ext>
            </a:extLst>
          </p:cNvPr>
          <p:cNvSpPr txBox="1"/>
          <p:nvPr/>
        </p:nvSpPr>
        <p:spPr>
          <a:xfrm>
            <a:off x="1496665" y="1094994"/>
            <a:ext cx="8796269" cy="2554545"/>
          </a:xfrm>
          <a:prstGeom prst="rect">
            <a:avLst/>
          </a:prstGeom>
          <a:noFill/>
          <a:ln w="9525">
            <a:noFill/>
          </a:ln>
        </p:spPr>
        <p:txBody>
          <a:bodyPr wrap="square">
            <a:spAutoFit/>
          </a:bodyPr>
          <a:lstStyle/>
          <a:p>
            <a:r>
              <a:rPr lang="en-US" altLang="zh-CN" sz="2000" b="1" dirty="0">
                <a:solidFill>
                  <a:srgbClr val="000000"/>
                </a:solidFill>
                <a:latin typeface="Courier New" panose="02070309020205020404" pitchFamily="49" charset="0"/>
                <a:cs typeface="Courier New" panose="02070309020205020404" pitchFamily="49" charset="0"/>
              </a:rPr>
              <a:t>SSH</a:t>
            </a:r>
            <a:r>
              <a:rPr lang="zh-CN" altLang="en-US" sz="2000" b="1" dirty="0">
                <a:latin typeface="微软雅黑" panose="020B0503020204020204" pitchFamily="34" charset="-122"/>
                <a:ea typeface="微软雅黑" panose="020B0503020204020204" pitchFamily="34" charset="-122"/>
              </a:rPr>
              <a:t>远程登录</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传输</a:t>
            </a:r>
            <a:endParaRPr lang="en-US" altLang="zh-CN" sz="2000" b="1" dirty="0">
              <a:latin typeface="微软雅黑" panose="020B0503020204020204" pitchFamily="34" charset="-122"/>
              <a:ea typeface="微软雅黑" panose="020B0503020204020204" pitchFamily="34" charset="-122"/>
            </a:endParaRPr>
          </a:p>
          <a:p>
            <a:r>
              <a:rPr lang="en-US" altLang="zh-CN" sz="2000" dirty="0">
                <a:solidFill>
                  <a:srgbClr val="000000"/>
                </a:solidFill>
                <a:latin typeface="Courier New" panose="02070309020205020404" pitchFamily="49" charset="0"/>
                <a:cs typeface="Courier New" panose="02070309020205020404" pitchFamily="49" charset="0"/>
              </a:rPr>
              <a:t>SSH</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0000"/>
                </a:solidFill>
                <a:latin typeface="Courier New" panose="02070309020205020404" pitchFamily="49" charset="0"/>
                <a:cs typeface="Courier New" panose="02070309020205020404" pitchFamily="49" charset="0"/>
              </a:rPr>
              <a:t>Secure Shell</a:t>
            </a:r>
            <a:r>
              <a:rPr lang="zh-CN" altLang="en-US" sz="2000" dirty="0">
                <a:latin typeface="微软雅黑" panose="020B0503020204020204" pitchFamily="34" charset="-122"/>
                <a:ea typeface="微软雅黑" panose="020B0503020204020204" pitchFamily="34" charset="-122"/>
              </a:rPr>
              <a:t>，安全命令解释器）</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专为远程登录会话和其他网络服务提供安全性的协议</a:t>
            </a:r>
            <a:endParaRPr lang="en-US" altLang="zh-CN" sz="2000"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常用的远程登录</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传输工具</a:t>
            </a:r>
            <a:endParaRPr lang="en-US" altLang="zh-CN" sz="20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最常用的远程登录工具</a:t>
            </a:r>
            <a:endParaRPr lang="en-US" altLang="zh-CN" sz="2000" dirty="0">
              <a:latin typeface="微软雅黑" panose="020B0503020204020204" pitchFamily="34" charset="-122"/>
              <a:ea typeface="微软雅黑" panose="020B0503020204020204" pitchFamily="34" charset="-122"/>
            </a:endParaRPr>
          </a:p>
          <a:p>
            <a:r>
              <a:rPr lang="en-US" altLang="zh-CN" sz="2000" dirty="0" err="1">
                <a:solidFill>
                  <a:srgbClr val="000000"/>
                </a:solidFill>
                <a:latin typeface="Courier New" panose="02070309020205020404" pitchFamily="49" charset="0"/>
                <a:cs typeface="Courier New" panose="02070309020205020404" pitchFamily="49" charset="0"/>
              </a:rPr>
              <a:t>Xshell</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0000"/>
                </a:solidFill>
                <a:latin typeface="Courier New" panose="02070309020205020404" pitchFamily="49" charset="0"/>
                <a:cs typeface="Courier New" panose="02070309020205020404" pitchFamily="49" charset="0"/>
              </a:rPr>
              <a:t>Putty</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0000"/>
                </a:solidFill>
                <a:latin typeface="Courier New" panose="02070309020205020404" pitchFamily="49" charset="0"/>
                <a:cs typeface="Courier New" panose="02070309020205020404" pitchFamily="49" charset="0"/>
              </a:rPr>
              <a:t>SSH Secure Shell</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err="1">
                <a:solidFill>
                  <a:srgbClr val="000000"/>
                </a:solidFill>
                <a:latin typeface="Courier New" panose="02070309020205020404" pitchFamily="49" charset="0"/>
                <a:cs typeface="Courier New" panose="02070309020205020404" pitchFamily="49" charset="0"/>
              </a:rPr>
              <a:t>SecureCRT</a:t>
            </a:r>
            <a:endParaRPr lang="en-US" altLang="zh-CN" sz="2000" dirty="0">
              <a:solidFill>
                <a:srgbClr val="00000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最常用的远程传输工具</a:t>
            </a:r>
            <a:endParaRPr lang="en-US" altLang="zh-CN" sz="2000" dirty="0">
              <a:latin typeface="微软雅黑" panose="020B0503020204020204" pitchFamily="34" charset="-122"/>
              <a:ea typeface="微软雅黑" panose="020B0503020204020204" pitchFamily="34" charset="-122"/>
            </a:endParaRPr>
          </a:p>
          <a:p>
            <a:r>
              <a:rPr lang="en-US" altLang="zh-CN" sz="2000" dirty="0" err="1">
                <a:solidFill>
                  <a:srgbClr val="000000"/>
                </a:solidFill>
                <a:latin typeface="Courier New" panose="02070309020205020404" pitchFamily="49" charset="0"/>
                <a:cs typeface="Courier New" panose="02070309020205020404" pitchFamily="49" charset="0"/>
              </a:rPr>
              <a:t>Xftp</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err="1">
                <a:solidFill>
                  <a:srgbClr val="000000"/>
                </a:solidFill>
                <a:latin typeface="Courier New" panose="02070309020205020404" pitchFamily="49" charset="0"/>
                <a:cs typeface="Courier New" panose="02070309020205020404" pitchFamily="49" charset="0"/>
              </a:rPr>
              <a:t>SecureFX</a:t>
            </a:r>
            <a:r>
              <a:rPr lang="zh-CN" altLang="en-US" sz="2000" dirty="0">
                <a:solidFill>
                  <a:srgbClr val="000000"/>
                </a:solidFill>
                <a:latin typeface="Courier New" panose="02070309020205020404" pitchFamily="49" charset="0"/>
                <a:cs typeface="Courier New" panose="02070309020205020404" pitchFamily="49" charset="0"/>
              </a:rPr>
              <a:t>、</a:t>
            </a:r>
            <a:r>
              <a:rPr lang="en-US" altLang="zh-CN" sz="2000" dirty="0">
                <a:solidFill>
                  <a:srgbClr val="000000"/>
                </a:solidFill>
                <a:latin typeface="Courier New" panose="02070309020205020404" pitchFamily="49" charset="0"/>
                <a:cs typeface="Courier New" panose="02070309020205020404" pitchFamily="49" charset="0"/>
              </a:rPr>
              <a:t>SSH Secure File Transfer</a:t>
            </a:r>
          </a:p>
        </p:txBody>
      </p:sp>
    </p:spTree>
    <p:extLst>
      <p:ext uri="{BB962C8B-B14F-4D97-AF65-F5344CB8AC3E}">
        <p14:creationId xmlns:p14="http://schemas.microsoft.com/office/powerpoint/2010/main" val="39190749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strVal val="#ppt_w+.3"/>
                                          </p:val>
                                        </p:tav>
                                        <p:tav tm="100000">
                                          <p:val>
                                            <p:strVal val="#ppt_w"/>
                                          </p:val>
                                        </p:tav>
                                      </p:tavLst>
                                    </p:anim>
                                    <p:anim calcmode="lin" valueType="num">
                                      <p:cBhvr>
                                        <p:cTn id="8" dur="1250" fill="hold"/>
                                        <p:tgtEl>
                                          <p:spTgt spid="2"/>
                                        </p:tgtEl>
                                        <p:attrNameLst>
                                          <p:attrName>ppt_h</p:attrName>
                                        </p:attrNameLst>
                                      </p:cBhvr>
                                      <p:tavLst>
                                        <p:tav tm="0">
                                          <p:val>
                                            <p:strVal val="#ppt_h"/>
                                          </p:val>
                                        </p:tav>
                                        <p:tav tm="100000">
                                          <p:val>
                                            <p:strVal val="#ppt_h"/>
                                          </p:val>
                                        </p:tav>
                                      </p:tavLst>
                                    </p:anim>
                                    <p:animEffect transition="in" filter="fade">
                                      <p:cBhvr>
                                        <p:cTn id="9" dur="1250"/>
                                        <p:tgtEl>
                                          <p:spTgt spid="2"/>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7018</Words>
  <Application>Microsoft Office PowerPoint</Application>
  <PresentationFormat>宽屏</PresentationFormat>
  <Paragraphs>723</Paragraphs>
  <Slides>43</Slides>
  <Notes>43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汉仪菱心体简</vt:lpstr>
      <vt:lpstr>宋体</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allen</dc:creator>
  <cp:lastModifiedBy>1121459305@qq.com</cp:lastModifiedBy>
  <cp:revision>646</cp:revision>
  <dcterms:created xsi:type="dcterms:W3CDTF">2016-05-06T03:10:00Z</dcterms:created>
  <dcterms:modified xsi:type="dcterms:W3CDTF">2021-03-14T15:01:33Z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