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5"/>
    <p:sldMasterId id="214748365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</p:sldIdLst>
  <p:sldSz cy="6858000" cx="9144000"/>
  <p:notesSz cx="6858000" cy="9144000"/>
  <p:embeddedFontLst>
    <p:embeddedFont>
      <p:font typeface="Roboto Thin"/>
      <p:regular r:id="rId138"/>
      <p:bold r:id="rId139"/>
      <p:italic r:id="rId140"/>
      <p:boldItalic r:id="rId141"/>
    </p:embeddedFont>
    <p:embeddedFont>
      <p:font typeface="Roboto Medium"/>
      <p:regular r:id="rId142"/>
      <p:bold r:id="rId143"/>
      <p:italic r:id="rId144"/>
      <p:boldItalic r:id="rId145"/>
    </p:embeddedFont>
    <p:embeddedFont>
      <p:font typeface="Roboto"/>
      <p:regular r:id="rId146"/>
      <p:bold r:id="rId147"/>
      <p:italic r:id="rId148"/>
      <p:boldItalic r:id="rId149"/>
    </p:embeddedFont>
    <p:embeddedFont>
      <p:font typeface="Arial Narrow"/>
      <p:regular r:id="rId150"/>
      <p:bold r:id="rId151"/>
      <p:italic r:id="rId152"/>
      <p:boldItalic r:id="rId153"/>
    </p:embeddedFont>
    <p:embeddedFont>
      <p:font typeface="Cantarell"/>
      <p:regular r:id="rId154"/>
      <p:bold r:id="rId155"/>
      <p:italic r:id="rId156"/>
      <p:boldItalic r:id="rId157"/>
    </p:embeddedFont>
    <p:embeddedFont>
      <p:font typeface="Roboto Light"/>
      <p:regular r:id="rId158"/>
      <p:bold r:id="rId159"/>
      <p:italic r:id="rId160"/>
      <p:boldItalic r:id="rId161"/>
    </p:embeddedFont>
    <p:embeddedFont>
      <p:font typeface="Roboto Mono"/>
      <p:regular r:id="rId162"/>
      <p:bold r:id="rId163"/>
      <p:italic r:id="rId164"/>
      <p:boldItalic r:id="rId1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6" roundtripDataSignature="AMtx7mi7WMkB5Xhh7IUx7oagwZdXTiAsM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Maciej Szpindl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13991EA-0B5E-49A3-B976-DA1C280DAEBD}">
  <a:tblStyle styleId="{B13991EA-0B5E-49A3-B976-DA1C280DAE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848F242-C78F-479F-B431-DEBE8548922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29" Type="http://schemas.openxmlformats.org/officeDocument/2006/relationships/slide" Target="slides/slide122.xml"/><Relationship Id="rId128" Type="http://schemas.openxmlformats.org/officeDocument/2006/relationships/slide" Target="slides/slide121.xml"/><Relationship Id="rId127" Type="http://schemas.openxmlformats.org/officeDocument/2006/relationships/slide" Target="slides/slide120.xml"/><Relationship Id="rId126" Type="http://schemas.openxmlformats.org/officeDocument/2006/relationships/slide" Target="slides/slide119.xml"/><Relationship Id="rId26" Type="http://schemas.openxmlformats.org/officeDocument/2006/relationships/slide" Target="slides/slide19.xml"/><Relationship Id="rId121" Type="http://schemas.openxmlformats.org/officeDocument/2006/relationships/slide" Target="slides/slide114.xml"/><Relationship Id="rId25" Type="http://schemas.openxmlformats.org/officeDocument/2006/relationships/slide" Target="slides/slide18.xml"/><Relationship Id="rId120" Type="http://schemas.openxmlformats.org/officeDocument/2006/relationships/slide" Target="slides/slide113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slide" Target="slides/slide118.xml"/><Relationship Id="rId29" Type="http://schemas.openxmlformats.org/officeDocument/2006/relationships/slide" Target="slides/slide22.xml"/><Relationship Id="rId124" Type="http://schemas.openxmlformats.org/officeDocument/2006/relationships/slide" Target="slides/slide117.xml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150" Type="http://schemas.openxmlformats.org/officeDocument/2006/relationships/font" Target="fonts/ArialNarrow-regular.fntdata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font" Target="fonts/Roboto-boldItalic.fntdata"/><Relationship Id="rId4" Type="http://schemas.openxmlformats.org/officeDocument/2006/relationships/commentAuthors" Target="commentAuthors.xml"/><Relationship Id="rId148" Type="http://schemas.openxmlformats.org/officeDocument/2006/relationships/font" Target="fonts/Roboto-italic.fntdata"/><Relationship Id="rId9" Type="http://schemas.openxmlformats.org/officeDocument/2006/relationships/slide" Target="slides/slide2.xml"/><Relationship Id="rId143" Type="http://schemas.openxmlformats.org/officeDocument/2006/relationships/font" Target="fonts/RobotoMedium-bold.fntdata"/><Relationship Id="rId142" Type="http://schemas.openxmlformats.org/officeDocument/2006/relationships/font" Target="fonts/RobotoMedium-regular.fntdata"/><Relationship Id="rId141" Type="http://schemas.openxmlformats.org/officeDocument/2006/relationships/font" Target="fonts/RobotoThin-boldItalic.fntdata"/><Relationship Id="rId140" Type="http://schemas.openxmlformats.org/officeDocument/2006/relationships/font" Target="fonts/RobotoThin-italic.fntdata"/><Relationship Id="rId5" Type="http://schemas.openxmlformats.org/officeDocument/2006/relationships/slideMaster" Target="slideMasters/slideMaster1.xml"/><Relationship Id="rId147" Type="http://schemas.openxmlformats.org/officeDocument/2006/relationships/font" Target="fonts/Roboto-bold.fntdata"/><Relationship Id="rId6" Type="http://schemas.openxmlformats.org/officeDocument/2006/relationships/slideMaster" Target="slideMasters/slideMaster2.xml"/><Relationship Id="rId146" Type="http://schemas.openxmlformats.org/officeDocument/2006/relationships/font" Target="fonts/Roboto-regular.fntdata"/><Relationship Id="rId7" Type="http://schemas.openxmlformats.org/officeDocument/2006/relationships/notesMaster" Target="notesMasters/notesMaster1.xml"/><Relationship Id="rId145" Type="http://schemas.openxmlformats.org/officeDocument/2006/relationships/font" Target="fonts/RobotoMedium-boldItalic.fntdata"/><Relationship Id="rId8" Type="http://schemas.openxmlformats.org/officeDocument/2006/relationships/slide" Target="slides/slide1.xml"/><Relationship Id="rId144" Type="http://schemas.openxmlformats.org/officeDocument/2006/relationships/font" Target="fonts/RobotoMedium-italic.fntdata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9" Type="http://schemas.openxmlformats.org/officeDocument/2006/relationships/font" Target="fonts/RobotoThin-bold.fntdata"/><Relationship Id="rId138" Type="http://schemas.openxmlformats.org/officeDocument/2006/relationships/font" Target="fonts/RobotoThin-regular.fntdata"/><Relationship Id="rId137" Type="http://schemas.openxmlformats.org/officeDocument/2006/relationships/slide" Target="slides/slide130.xml"/><Relationship Id="rId132" Type="http://schemas.openxmlformats.org/officeDocument/2006/relationships/slide" Target="slides/slide125.xml"/><Relationship Id="rId131" Type="http://schemas.openxmlformats.org/officeDocument/2006/relationships/slide" Target="slides/slide124.xml"/><Relationship Id="rId130" Type="http://schemas.openxmlformats.org/officeDocument/2006/relationships/slide" Target="slides/slide123.xml"/><Relationship Id="rId136" Type="http://schemas.openxmlformats.org/officeDocument/2006/relationships/slide" Target="slides/slide129.xml"/><Relationship Id="rId135" Type="http://schemas.openxmlformats.org/officeDocument/2006/relationships/slide" Target="slides/slide128.xml"/><Relationship Id="rId134" Type="http://schemas.openxmlformats.org/officeDocument/2006/relationships/slide" Target="slides/slide127.xml"/><Relationship Id="rId133" Type="http://schemas.openxmlformats.org/officeDocument/2006/relationships/slide" Target="slides/slide12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165" Type="http://schemas.openxmlformats.org/officeDocument/2006/relationships/font" Target="fonts/RobotoMono-boldItalic.fntdata"/><Relationship Id="rId69" Type="http://schemas.openxmlformats.org/officeDocument/2006/relationships/slide" Target="slides/slide62.xml"/><Relationship Id="rId164" Type="http://schemas.openxmlformats.org/officeDocument/2006/relationships/font" Target="fonts/RobotoMono-italic.fntdata"/><Relationship Id="rId163" Type="http://schemas.openxmlformats.org/officeDocument/2006/relationships/font" Target="fonts/RobotoMono-bold.fntdata"/><Relationship Id="rId162" Type="http://schemas.openxmlformats.org/officeDocument/2006/relationships/font" Target="fonts/RobotoMono-regular.fntdata"/><Relationship Id="rId166" Type="http://customschemas.google.com/relationships/presentationmetadata" Target="metadata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161" Type="http://schemas.openxmlformats.org/officeDocument/2006/relationships/font" Target="fonts/RobotoLight-boldItalic.fntdata"/><Relationship Id="rId54" Type="http://schemas.openxmlformats.org/officeDocument/2006/relationships/slide" Target="slides/slide47.xml"/><Relationship Id="rId160" Type="http://schemas.openxmlformats.org/officeDocument/2006/relationships/font" Target="fonts/RobotoLight-italic.fntdata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159" Type="http://schemas.openxmlformats.org/officeDocument/2006/relationships/font" Target="fonts/RobotoLight-bold.fntdata"/><Relationship Id="rId59" Type="http://schemas.openxmlformats.org/officeDocument/2006/relationships/slide" Target="slides/slide52.xml"/><Relationship Id="rId154" Type="http://schemas.openxmlformats.org/officeDocument/2006/relationships/font" Target="fonts/Cantarell-regular.fntdata"/><Relationship Id="rId58" Type="http://schemas.openxmlformats.org/officeDocument/2006/relationships/slide" Target="slides/slide51.xml"/><Relationship Id="rId153" Type="http://schemas.openxmlformats.org/officeDocument/2006/relationships/font" Target="fonts/ArialNarrow-boldItalic.fntdata"/><Relationship Id="rId152" Type="http://schemas.openxmlformats.org/officeDocument/2006/relationships/font" Target="fonts/ArialNarrow-italic.fntdata"/><Relationship Id="rId151" Type="http://schemas.openxmlformats.org/officeDocument/2006/relationships/font" Target="fonts/ArialNarrow-bold.fntdata"/><Relationship Id="rId158" Type="http://schemas.openxmlformats.org/officeDocument/2006/relationships/font" Target="fonts/RobotoLight-regular.fntdata"/><Relationship Id="rId157" Type="http://schemas.openxmlformats.org/officeDocument/2006/relationships/font" Target="fonts/Cantarell-boldItalic.fntdata"/><Relationship Id="rId156" Type="http://schemas.openxmlformats.org/officeDocument/2006/relationships/font" Target="fonts/Cantarell-italic.fntdata"/><Relationship Id="rId155" Type="http://schemas.openxmlformats.org/officeDocument/2006/relationships/font" Target="fonts/Cantarell-bold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3-04T12:34:51.387">
    <p:pos x="196" y="625"/>
    <p:text>+m.szpindler@uw.edu.pl Poprawić i wstawić do OLAT
_Assigned to you_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JLDH5GY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0f85554c4_0_23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0f85554c4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0a87002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70a87002fe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3" name="Google Shape;103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1" name="Google Shape;104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9" name="Google Shape;104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7" name="Google Shape;105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5" name="Google Shape;106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3" name="Google Shape;107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1" name="Google Shape;108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9" name="Google Shape;108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7" name="Google Shape;109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5" name="Google Shape;110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3" name="Google Shape;111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2" name="Google Shape;1122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0" name="Google Shape;1130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8" name="Google Shape;1138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6" name="Google Shape;1146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4" name="Google Shape;1154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2" name="Google Shape;1162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0" name="Google Shape;1170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8" name="Google Shape;1178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6" name="Google Shape;1186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6" name="Google Shape;1196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4" name="Google Shape;1204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2" name="Google Shape;1212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0" name="Google Shape;1220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8" name="Google Shape;1228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6" name="Google Shape;1236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4" name="Google Shape;1244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2" name="Google Shape;1252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0" name="Google Shape;1260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8" name="Google Shape;1268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b11cfe78b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b11cfe7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6b11cfe78b_0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6" name="Google Shape;1276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8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429937e2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7429937e25_1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429937e25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7429937e25_1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0a87002fe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0a87002f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70a87002fe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8d500e68a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78d500e68a_8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8d500e68a_8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g78d500e68a_8_6:notes"/>
          <p:cNvSpPr/>
          <p:nvPr>
            <p:ph idx="2" type="sldImg"/>
          </p:nvPr>
        </p:nvSpPr>
        <p:spPr>
          <a:xfrm>
            <a:off x="1143000" y="693738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7" name="Google Shape;327;g78d500e68a_8_6:notes"/>
          <p:cNvSpPr txBox="1"/>
          <p:nvPr>
            <p:ph idx="1" type="body"/>
          </p:nvPr>
        </p:nvSpPr>
        <p:spPr>
          <a:xfrm>
            <a:off x="686360" y="4342535"/>
            <a:ext cx="5486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d500e68a_8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78d500e68a_8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8d500e68a_8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78d500e68a_8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8d500e68a_8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78d500e68a_8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0a87002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70a87002f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b11cfe78b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b11cfe78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6b11cfe78b_1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6b11cfe78b_1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6b11cfe78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6b11cfe78b_1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0caa52fa7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0caa52fa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70caa52fa7_0_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0a87002f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http://tiny.cc/x0yagz</a:t>
            </a:r>
            <a:endParaRPr/>
          </a:p>
        </p:txBody>
      </p:sp>
      <p:sp>
        <p:nvSpPr>
          <p:cNvPr id="135" name="Google Shape;135;g70a87002fe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0caa52fa7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0caa52fa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70caa52fa7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0caa52fa7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70caa52fa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70caa52fa7_0_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b11cfe78b_1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6b11cfe78b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6b11cfe78b_1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70caa52fa7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70caa52f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70caa52fa7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b11cfe78b_1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6b11cfe78b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6b11cfe78b_1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b11cfe78b_1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b11cfe78b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6b11cfe78b_1_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0caa52fa7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0caa52fa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70caa52fa7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0caa52fa7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0caa52fa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70caa52fa7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0caa52fa7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0caa52fa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70caa52fa7_0_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0cde037df_1_2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0cde037df_1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70cde037df_1_2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0caa52fa7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0caa52fa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70caa52fa7_0_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70cde037df_1_2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70cde037df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70cde037df_1_2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6b11cfe78b_1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6b11cfe78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6b11cfe78b_1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0cde037df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70cde037df_1_2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70cde037df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70cde037df_1_2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70cde037df_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70cde037df_1_2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70cde037df_1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70cde037df_1_2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0cde037df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70cde037df_1_2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6b11cfe78b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6b11cfe78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6b11cfe78b_0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70caa52fa7_0_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70caa52fa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70caa52fa7_0_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70cde037df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70cde037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70cde037df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0c8269ef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0c8269e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70c8269ef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5" name="Google Shape;605;p28:notes"/>
          <p:cNvSpPr/>
          <p:nvPr>
            <p:ph idx="2" type="sldImg"/>
          </p:nvPr>
        </p:nvSpPr>
        <p:spPr>
          <a:xfrm>
            <a:off x="1143000" y="693738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6" name="Google Shape;606;p28:notes"/>
          <p:cNvSpPr txBox="1"/>
          <p:nvPr>
            <p:ph idx="1" type="body"/>
          </p:nvPr>
        </p:nvSpPr>
        <p:spPr>
          <a:xfrm>
            <a:off x="686360" y="4342535"/>
            <a:ext cx="5486681" cy="4114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70cde037df_1_1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70cde037df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70cde037df_1_18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5" name="Google Shape;635;p30:notes"/>
          <p:cNvSpPr/>
          <p:nvPr>
            <p:ph idx="2" type="sldImg"/>
          </p:nvPr>
        </p:nvSpPr>
        <p:spPr>
          <a:xfrm>
            <a:off x="1143000" y="693738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6" name="Google Shape;636;p30:notes"/>
          <p:cNvSpPr txBox="1"/>
          <p:nvPr>
            <p:ph idx="1" type="body"/>
          </p:nvPr>
        </p:nvSpPr>
        <p:spPr>
          <a:xfrm>
            <a:off x="686360" y="4342535"/>
            <a:ext cx="5486681" cy="4114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6" name="Google Shape;646;p31:notes"/>
          <p:cNvSpPr/>
          <p:nvPr>
            <p:ph idx="2" type="sldImg"/>
          </p:nvPr>
        </p:nvSpPr>
        <p:spPr>
          <a:xfrm>
            <a:off x="1143000" y="693738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7" name="Google Shape;647;p31:notes"/>
          <p:cNvSpPr txBox="1"/>
          <p:nvPr>
            <p:ph idx="1" type="body"/>
          </p:nvPr>
        </p:nvSpPr>
        <p:spPr>
          <a:xfrm>
            <a:off x="686360" y="4342535"/>
            <a:ext cx="5486681" cy="4114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7" name="Google Shape;657;p32:notes"/>
          <p:cNvSpPr/>
          <p:nvPr>
            <p:ph idx="2" type="sldImg"/>
          </p:nvPr>
        </p:nvSpPr>
        <p:spPr>
          <a:xfrm>
            <a:off x="1143000" y="693738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8" name="Google Shape;658;p32:notes"/>
          <p:cNvSpPr txBox="1"/>
          <p:nvPr>
            <p:ph idx="1" type="body"/>
          </p:nvPr>
        </p:nvSpPr>
        <p:spPr>
          <a:xfrm>
            <a:off x="686360" y="4342535"/>
            <a:ext cx="5486681" cy="4114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70cde037df_1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g70cde037df_1_2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4" name="Google Shape;714;p38:notes"/>
          <p:cNvSpPr/>
          <p:nvPr>
            <p:ph idx="2" type="sldImg"/>
          </p:nvPr>
        </p:nvSpPr>
        <p:spPr>
          <a:xfrm>
            <a:off x="1144588" y="693738"/>
            <a:ext cx="4567237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5" name="Google Shape;715;p38:notes"/>
          <p:cNvSpPr txBox="1"/>
          <p:nvPr>
            <p:ph idx="1" type="body"/>
          </p:nvPr>
        </p:nvSpPr>
        <p:spPr>
          <a:xfrm>
            <a:off x="686361" y="4342535"/>
            <a:ext cx="5485279" cy="4113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2" name="Google Shape;722;p39:notes"/>
          <p:cNvSpPr/>
          <p:nvPr>
            <p:ph idx="2" type="sldImg"/>
          </p:nvPr>
        </p:nvSpPr>
        <p:spPr>
          <a:xfrm>
            <a:off x="1144588" y="693738"/>
            <a:ext cx="4567237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3" name="Google Shape;723;p39:notes"/>
          <p:cNvSpPr txBox="1"/>
          <p:nvPr>
            <p:ph idx="1" type="body"/>
          </p:nvPr>
        </p:nvSpPr>
        <p:spPr>
          <a:xfrm>
            <a:off x="686361" y="4342535"/>
            <a:ext cx="5485279" cy="4113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54e5954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754e59547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70cde037df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g70cde037df_1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70cde037df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g70cde037df_1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70a87002fe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70a87002f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g70a87002fe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6b19c04f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g6b19c04ff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6b11cfe78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g6b11cfe78b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6b11cfe78b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6b11cfe78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g6b11cfe78b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6b11cfe78b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6b11cfe78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g6b11cfe78b_0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6b11cfe78b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6b11cfe78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g6b11cfe78b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6b11cfe78b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6b11cfe78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g6b11cfe78b_0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6b2938a5c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6b2938a5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g6b2938a5c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6b2938a5c2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6b2938a5c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g6b2938a5c2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65c2f2ffe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65c2f2ff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g65c2f2ffe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65c3dc70e7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65c3dc70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g65c3dc70e7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70a87002f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g70a87002fe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70cde037df_1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70cde037d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g70cde037df_1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70a87002f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g70a87002fe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65c3dc70e7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65c3dc70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g65c3dc70e7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5" name="Google Shape;102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ytuł -3 linie">
  <p:cSld name="2_Tytuł -3 lini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80f85554c4_0_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edium"/>
              <a:buNone/>
              <a:defRPr b="0" i="0" sz="3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g80f85554c4_0_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9" name="Google Shape;19;g80f85554c4_0_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0" name="Google Shape;20;g80f85554c4_0_7"/>
          <p:cNvSpPr/>
          <p:nvPr/>
        </p:nvSpPr>
        <p:spPr>
          <a:xfrm rot="5400000">
            <a:off x="-17385" y="419129"/>
            <a:ext cx="412800" cy="41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ytuł -3 linie">
  <p:cSld name="2_Tytuł -3 lini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0f85554c4_0_24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edium"/>
              <a:buNone/>
              <a:defRPr b="0" i="0" sz="3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g80f85554c4_0_24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7" name="Google Shape;77;g80f85554c4_0_24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78" name="Google Shape;78;g80f85554c4_0_245"/>
          <p:cNvSpPr/>
          <p:nvPr/>
        </p:nvSpPr>
        <p:spPr>
          <a:xfrm rot="5400000">
            <a:off x="-17385" y="419129"/>
            <a:ext cx="412800" cy="41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>
  <p:cSld name="Slajd tytułow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0f85554c4_0_250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Medium"/>
              <a:buNone/>
              <a:defRPr b="0" i="0" sz="60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g80f85554c4_0_250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2" name="Google Shape;82;g80f85554c4_0_250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ytuł DWIE LINIE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0f85554c4_0_25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edium"/>
              <a:buNone/>
              <a:defRPr b="0" i="0" sz="3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g80f85554c4_0_25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6" name="Google Shape;86;g80f85554c4_0_25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87" name="Google Shape;87;g80f85554c4_0_254"/>
          <p:cNvSpPr/>
          <p:nvPr/>
        </p:nvSpPr>
        <p:spPr>
          <a:xfrm rot="5400000">
            <a:off x="-17385" y="615072"/>
            <a:ext cx="412800" cy="41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8" name="Google Shape;88;g80f85554c4_0_2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00" y="6333199"/>
            <a:ext cx="61409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80f85554c4_0_254"/>
          <p:cNvSpPr txBox="1"/>
          <p:nvPr/>
        </p:nvSpPr>
        <p:spPr>
          <a:xfrm>
            <a:off x="1651450" y="6197600"/>
            <a:ext cx="44889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9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OpenMP is a trademark of the OpenMP Architecture Review Board. Portions of this product/publication may have been derived from the OpenMP Language Application Program Interface Specification.</a:t>
            </a:r>
            <a:endParaRPr sz="900"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90" name="Google Shape;90;g80f85554c4_0_254"/>
          <p:cNvSpPr txBox="1"/>
          <p:nvPr/>
        </p:nvSpPr>
        <p:spPr>
          <a:xfrm>
            <a:off x="7340150" y="77600"/>
            <a:ext cx="196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http://tiny.cc/ux9igz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jedna linia">
  <p:cSld name="Tytuł jedna linia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0f85554c4_0_26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edium"/>
              <a:buNone/>
              <a:defRPr b="0" i="0" sz="3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g80f85554c4_0_26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94" name="Google Shape;94;g80f85554c4_0_26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95" name="Google Shape;95;g80f85554c4_0_262"/>
          <p:cNvSpPr/>
          <p:nvPr/>
        </p:nvSpPr>
        <p:spPr>
          <a:xfrm rot="5400000">
            <a:off x="-17385" y="891766"/>
            <a:ext cx="412800" cy="41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djecie z prawej">
  <p:cSld name="zdjecie z prawej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0f85554c4_0_267"/>
          <p:cNvSpPr txBox="1"/>
          <p:nvPr>
            <p:ph type="title"/>
          </p:nvPr>
        </p:nvSpPr>
        <p:spPr>
          <a:xfrm>
            <a:off x="628650" y="1614262"/>
            <a:ext cx="3469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edium"/>
              <a:buNone/>
              <a:defRPr b="0" i="0" sz="3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g80f85554c4_0_26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99" name="Google Shape;99;g80f85554c4_0_267"/>
          <p:cNvSpPr/>
          <p:nvPr/>
        </p:nvSpPr>
        <p:spPr>
          <a:xfrm rot="-5400000">
            <a:off x="4143290" y="6445200"/>
            <a:ext cx="412800" cy="41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" name="Google Shape;100;g80f85554c4_0_267"/>
          <p:cNvSpPr txBox="1"/>
          <p:nvPr>
            <p:ph idx="1" type="body"/>
          </p:nvPr>
        </p:nvSpPr>
        <p:spPr>
          <a:xfrm>
            <a:off x="628650" y="3453493"/>
            <a:ext cx="3469800" cy="25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01" name="Google Shape;101;g80f85554c4_0_267"/>
          <p:cNvSpPr/>
          <p:nvPr>
            <p:ph idx="2" type="pic"/>
          </p:nvPr>
        </p:nvSpPr>
        <p:spPr>
          <a:xfrm>
            <a:off x="4556125" y="0"/>
            <a:ext cx="4587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zdjecie z lewej">
  <p:cSld name="1_zdjecie z lewej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0f85554c4_0_273"/>
          <p:cNvSpPr/>
          <p:nvPr>
            <p:ph idx="2" type="pic"/>
          </p:nvPr>
        </p:nvSpPr>
        <p:spPr>
          <a:xfrm>
            <a:off x="0" y="0"/>
            <a:ext cx="4587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04" name="Google Shape;104;g80f85554c4_0_273"/>
          <p:cNvSpPr txBox="1"/>
          <p:nvPr>
            <p:ph type="title"/>
          </p:nvPr>
        </p:nvSpPr>
        <p:spPr>
          <a:xfrm>
            <a:off x="5143500" y="1614262"/>
            <a:ext cx="3469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edium"/>
              <a:buNone/>
              <a:defRPr b="0" i="0" sz="3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5" name="Google Shape;105;g80f85554c4_0_27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06" name="Google Shape;106;g80f85554c4_0_273"/>
          <p:cNvSpPr/>
          <p:nvPr/>
        </p:nvSpPr>
        <p:spPr>
          <a:xfrm rot="10800000">
            <a:off x="4190865" y="35"/>
            <a:ext cx="412800" cy="4128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7" name="Google Shape;107;g80f85554c4_0_273"/>
          <p:cNvSpPr txBox="1"/>
          <p:nvPr>
            <p:ph idx="1" type="body"/>
          </p:nvPr>
        </p:nvSpPr>
        <p:spPr>
          <a:xfrm>
            <a:off x="5143500" y="3453493"/>
            <a:ext cx="3469800" cy="25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>
  <p:cSld name="Dwa elementy zawartości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0f85554c4_0_27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edium"/>
              <a:buNone/>
              <a:defRPr b="0" i="0" sz="3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g80f85554c4_0_279"/>
          <p:cNvSpPr/>
          <p:nvPr/>
        </p:nvSpPr>
        <p:spPr>
          <a:xfrm rot="5400000">
            <a:off x="-17385" y="891766"/>
            <a:ext cx="412800" cy="41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" name="Google Shape;111;g80f85554c4_0_279"/>
          <p:cNvSpPr txBox="1"/>
          <p:nvPr>
            <p:ph idx="1" type="body"/>
          </p:nvPr>
        </p:nvSpPr>
        <p:spPr>
          <a:xfrm>
            <a:off x="628649" y="1825625"/>
            <a:ext cx="3641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12" name="Google Shape;112;g80f85554c4_0_279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13" name="Google Shape;113;g80f85554c4_0_279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 1" type="title">
  <p:cSld name="TITL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0f85554c4_0_285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6" name="Google Shape;116;g80f85554c4_0_28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7" name="Google Shape;117;g80f85554c4_0_28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118" name="Google Shape;118;g80f85554c4_0_28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00" y="6333199"/>
            <a:ext cx="61409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>
  <p:cSld name="Slajd tytułow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80f85554c4_0_12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Medium"/>
              <a:buNone/>
              <a:defRPr b="0" i="0" sz="60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g80f85554c4_0_12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4" name="Google Shape;24;g80f85554c4_0_12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ytuł DWIE LINI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80f85554c4_0_1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edium"/>
              <a:buNone/>
              <a:defRPr b="0" i="0" sz="3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g80f85554c4_0_1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8" name="Google Shape;28;g80f85554c4_0_1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9" name="Google Shape;29;g80f85554c4_0_16"/>
          <p:cNvSpPr/>
          <p:nvPr/>
        </p:nvSpPr>
        <p:spPr>
          <a:xfrm rot="5400000">
            <a:off x="-17385" y="615072"/>
            <a:ext cx="412800" cy="41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0" name="Google Shape;30;g80f85554c4_0_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00" y="6333199"/>
            <a:ext cx="61409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g80f85554c4_0_16"/>
          <p:cNvSpPr txBox="1"/>
          <p:nvPr/>
        </p:nvSpPr>
        <p:spPr>
          <a:xfrm>
            <a:off x="1651450" y="6197600"/>
            <a:ext cx="44889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9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OpenMP is a trademark of the OpenMP Architecture Review Board. Portions of this product/publication may have been derived from the OpenMP Language Application Program Interface Specification.</a:t>
            </a:r>
            <a:endParaRPr sz="900"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32" name="Google Shape;32;g80f85554c4_0_16"/>
          <p:cNvSpPr txBox="1"/>
          <p:nvPr/>
        </p:nvSpPr>
        <p:spPr>
          <a:xfrm>
            <a:off x="7340150" y="77600"/>
            <a:ext cx="196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http://tiny.cc/h65skz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jedna linia">
  <p:cSld name="Tytuł jedna linia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80f85554c4_0_2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edium"/>
              <a:buNone/>
              <a:defRPr b="0" i="0" sz="3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g80f85554c4_0_2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6" name="Google Shape;36;g80f85554c4_0_2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37" name="Google Shape;37;g80f85554c4_0_24"/>
          <p:cNvSpPr/>
          <p:nvPr/>
        </p:nvSpPr>
        <p:spPr>
          <a:xfrm rot="5400000">
            <a:off x="-17385" y="891766"/>
            <a:ext cx="412800" cy="41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djecie z prawej">
  <p:cSld name="zdjecie z prawej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80f85554c4_0_29"/>
          <p:cNvSpPr txBox="1"/>
          <p:nvPr>
            <p:ph type="title"/>
          </p:nvPr>
        </p:nvSpPr>
        <p:spPr>
          <a:xfrm>
            <a:off x="628650" y="1614262"/>
            <a:ext cx="3469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edium"/>
              <a:buNone/>
              <a:defRPr b="0" i="0" sz="3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g80f85554c4_0_2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41" name="Google Shape;41;g80f85554c4_0_29"/>
          <p:cNvSpPr/>
          <p:nvPr/>
        </p:nvSpPr>
        <p:spPr>
          <a:xfrm rot="-5400000">
            <a:off x="4143290" y="6445200"/>
            <a:ext cx="412800" cy="41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" name="Google Shape;42;g80f85554c4_0_29"/>
          <p:cNvSpPr txBox="1"/>
          <p:nvPr>
            <p:ph idx="1" type="body"/>
          </p:nvPr>
        </p:nvSpPr>
        <p:spPr>
          <a:xfrm>
            <a:off x="628650" y="3453493"/>
            <a:ext cx="3469800" cy="25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3" name="Google Shape;43;g80f85554c4_0_29"/>
          <p:cNvSpPr/>
          <p:nvPr>
            <p:ph idx="2" type="pic"/>
          </p:nvPr>
        </p:nvSpPr>
        <p:spPr>
          <a:xfrm>
            <a:off x="4556125" y="0"/>
            <a:ext cx="4587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zdjecie z lewej">
  <p:cSld name="1_zdjecie z lewej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80f85554c4_0_35"/>
          <p:cNvSpPr/>
          <p:nvPr>
            <p:ph idx="2" type="pic"/>
          </p:nvPr>
        </p:nvSpPr>
        <p:spPr>
          <a:xfrm>
            <a:off x="0" y="0"/>
            <a:ext cx="4587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6" name="Google Shape;46;g80f85554c4_0_35"/>
          <p:cNvSpPr txBox="1"/>
          <p:nvPr>
            <p:ph type="title"/>
          </p:nvPr>
        </p:nvSpPr>
        <p:spPr>
          <a:xfrm>
            <a:off x="5143500" y="1614262"/>
            <a:ext cx="3469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edium"/>
              <a:buNone/>
              <a:defRPr b="0" i="0" sz="3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g80f85554c4_0_3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48" name="Google Shape;48;g80f85554c4_0_35"/>
          <p:cNvSpPr/>
          <p:nvPr/>
        </p:nvSpPr>
        <p:spPr>
          <a:xfrm rot="10800000">
            <a:off x="4190865" y="35"/>
            <a:ext cx="412800" cy="4128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9" name="Google Shape;49;g80f85554c4_0_35"/>
          <p:cNvSpPr txBox="1"/>
          <p:nvPr>
            <p:ph idx="1" type="body"/>
          </p:nvPr>
        </p:nvSpPr>
        <p:spPr>
          <a:xfrm>
            <a:off x="5143500" y="3453493"/>
            <a:ext cx="3469800" cy="25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>
  <p:cSld name="Dwa elementy zawartości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0f85554c4_0_4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edium"/>
              <a:buNone/>
              <a:defRPr b="0" i="0" sz="3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g80f85554c4_0_41"/>
          <p:cNvSpPr/>
          <p:nvPr/>
        </p:nvSpPr>
        <p:spPr>
          <a:xfrm rot="5400000">
            <a:off x="-17385" y="891766"/>
            <a:ext cx="412800" cy="41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3" name="Google Shape;53;g80f85554c4_0_41"/>
          <p:cNvSpPr txBox="1"/>
          <p:nvPr>
            <p:ph idx="1" type="body"/>
          </p:nvPr>
        </p:nvSpPr>
        <p:spPr>
          <a:xfrm>
            <a:off x="628649" y="1825625"/>
            <a:ext cx="3641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4" name="Google Shape;54;g80f85554c4_0_41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5" name="Google Shape;55;g80f85554c4_0_41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 1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f85554c4_0_47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g80f85554c4_0_47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g80f85554c4_0_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60" name="Google Shape;60;g80f85554c4_0_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00" y="6333199"/>
            <a:ext cx="61409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f85554c4_0_52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80f85554c4_0_52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" name="Google Shape;64;g80f85554c4_0_5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g80f85554c4_0_5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g80f85554c4_0_5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0f85554c4_0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edium"/>
              <a:buNone/>
              <a:defRPr b="0" i="0" sz="3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80f85554c4_0_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g80f85554c4_0_0"/>
          <p:cNvSpPr/>
          <p:nvPr/>
        </p:nvSpPr>
        <p:spPr>
          <a:xfrm rot="-5400000">
            <a:off x="8566998" y="6293891"/>
            <a:ext cx="583200" cy="570900"/>
          </a:xfrm>
          <a:prstGeom prst="rtTriangle">
            <a:avLst/>
          </a:prstGeom>
          <a:solidFill>
            <a:srgbClr val="0144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" name="Google Shape;13;g80f85554c4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69082" y="6383927"/>
            <a:ext cx="775079" cy="35555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g80f85554c4_0_0"/>
          <p:cNvSpPr/>
          <p:nvPr/>
        </p:nvSpPr>
        <p:spPr>
          <a:xfrm rot="-5400000">
            <a:off x="8566998" y="6293891"/>
            <a:ext cx="583200" cy="570900"/>
          </a:xfrm>
          <a:prstGeom prst="rtTriangle">
            <a:avLst/>
          </a:prstGeom>
          <a:solidFill>
            <a:srgbClr val="0144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" name="Google Shape;15;g80f85554c4_0_0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0f85554c4_0_23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edium"/>
              <a:buNone/>
              <a:defRPr b="0" i="0" sz="32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g80f85554c4_0_23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0" name="Google Shape;70;g80f85554c4_0_238"/>
          <p:cNvSpPr/>
          <p:nvPr/>
        </p:nvSpPr>
        <p:spPr>
          <a:xfrm rot="-5400000">
            <a:off x="8566998" y="6293891"/>
            <a:ext cx="583200" cy="570900"/>
          </a:xfrm>
          <a:prstGeom prst="rtTriangle">
            <a:avLst/>
          </a:prstGeom>
          <a:solidFill>
            <a:srgbClr val="0144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71" name="Google Shape;71;g80f85554c4_0_23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69082" y="6383927"/>
            <a:ext cx="775079" cy="35555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80f85554c4_0_238"/>
          <p:cNvSpPr/>
          <p:nvPr/>
        </p:nvSpPr>
        <p:spPr>
          <a:xfrm rot="-5400000">
            <a:off x="8566998" y="6293891"/>
            <a:ext cx="583200" cy="570900"/>
          </a:xfrm>
          <a:prstGeom prst="rtTriangle">
            <a:avLst/>
          </a:prstGeom>
          <a:solidFill>
            <a:srgbClr val="0144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3" name="Google Shape;73;g80f85554c4_0_238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icm.edu.pl/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kdm.icm.edu.pl/kdm/Granty_Okeanos" TargetMode="External"/><Relationship Id="rId4" Type="http://schemas.openxmlformats.org/officeDocument/2006/relationships/hyperlink" Target="http://granty.icm.edu.pl/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hyperlink" Target="https://github.com/ParRes/Kernels.git" TargetMode="Externa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pomoc@icm.edu.pl" TargetMode="Externa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8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7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jpg"/><Relationship Id="rId5" Type="http://schemas.openxmlformats.org/officeDocument/2006/relationships/image" Target="../media/image7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0f85554c4_0_23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l-PL" sz="4800">
                <a:latin typeface="Roboto"/>
                <a:ea typeface="Roboto"/>
                <a:cs typeface="Roboto"/>
                <a:sym typeface="Roboto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Wprowadzenie do obliczeń </a:t>
            </a:r>
            <a:br>
              <a:rPr b="1" lang="pl-PL" sz="4800">
                <a:latin typeface="Roboto"/>
                <a:ea typeface="Roboto"/>
                <a:cs typeface="Roboto"/>
                <a:sym typeface="Roboto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</a:br>
            <a:r>
              <a:rPr b="1" lang="pl-PL" sz="4800">
                <a:latin typeface="Roboto"/>
                <a:ea typeface="Roboto"/>
                <a:cs typeface="Roboto"/>
                <a:sym typeface="Roboto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na komputerach ICM</a:t>
            </a:r>
            <a:r>
              <a:rPr b="1" lang="pl-PL" sz="4800">
                <a:latin typeface="Roboto"/>
                <a:ea typeface="Roboto"/>
                <a:cs typeface="Roboto"/>
                <a:sym typeface="Roboto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 UW</a:t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g80f85554c4_0_23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pl-PL"/>
              <a:t>Praktyczna Realizacja Obliczeń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rgbClr val="B7B7B7"/>
                </a:solidFill>
              </a:rPr>
              <a:t>Maciej Szpindler</a:t>
            </a:r>
            <a:endParaRPr sz="24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0a87002fe_0_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l-PL">
                <a:latin typeface="Arial Narrow"/>
                <a:ea typeface="Arial Narrow"/>
                <a:cs typeface="Arial Narrow"/>
                <a:sym typeface="Arial Narrow"/>
              </a:rPr>
              <a:t>COMPUTING RESOURCES AND NETWORK STRUCTURE AT ICM UW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3" name="Google Shape;193;g70a87002fe_0_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94" name="Google Shape;194;g70a87002fe_0_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5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Ćwiczenie 1 - plan</a:t>
            </a:r>
            <a:endParaRPr/>
          </a:p>
        </p:txBody>
      </p:sp>
      <p:sp>
        <p:nvSpPr>
          <p:cNvPr id="1037" name="Google Shape;1037;p5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8763" lvl="0" marL="38576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385763" lvl="0" marL="385763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Zalogować się na </a:t>
            </a: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login.icm.edu.pl</a:t>
            </a:r>
            <a:r>
              <a:rPr lang="pl-PL" sz="2000"/>
              <a:t> za pomocą putty</a:t>
            </a:r>
            <a:endParaRPr sz="2000"/>
          </a:p>
          <a:p>
            <a:pPr indent="-385763" lvl="0" marL="385763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Stworzyć (przekopiować z prezentacji) plik inputowy oraz skrypt kolejkowy na lokalnym komputerze</a:t>
            </a:r>
            <a:endParaRPr/>
          </a:p>
          <a:p>
            <a:pPr indent="-385763" lvl="0" marL="385763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Przekopiować pliki na login.icm.edu.pl</a:t>
            </a:r>
            <a:endParaRPr/>
          </a:p>
          <a:p>
            <a:pPr indent="-385763" lvl="0" marL="385763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Przegrać pliki </a:t>
            </a: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H_GIA_BLYP</a:t>
            </a:r>
            <a:r>
              <a:rPr lang="pl-PL" sz="2000"/>
              <a:t> z </a:t>
            </a: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/icm/home/memar/szkolenia/SZKOLENIE_2017/cpmd_hydra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5763" lvl="0" marL="385763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Uzupełnić skrypt kolejkowy</a:t>
            </a:r>
            <a:endParaRPr/>
          </a:p>
          <a:p>
            <a:pPr indent="-385763" lvl="0" marL="385763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Uruchomić obliczenia</a:t>
            </a:r>
            <a:endParaRPr/>
          </a:p>
          <a:p>
            <a:pPr indent="-385763" lvl="0" marL="385763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Przekopiować pliki wynikowe na lokalny komputer</a:t>
            </a:r>
            <a:endParaRPr/>
          </a:p>
          <a:p>
            <a:pPr indent="-385763" lvl="0" marL="385763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Sprawdzić poprawność wyników</a:t>
            </a:r>
            <a:endParaRPr/>
          </a:p>
        </p:txBody>
      </p:sp>
      <p:sp>
        <p:nvSpPr>
          <p:cNvPr id="1038" name="Google Shape;1038;p5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5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Ćwiczenie 1 – logowanie: putty</a:t>
            </a:r>
            <a:endParaRPr sz="2800"/>
          </a:p>
        </p:txBody>
      </p:sp>
      <p:sp>
        <p:nvSpPr>
          <p:cNvPr id="1045" name="Google Shape;1045;p5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046" name="Google Shape;1046;p5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5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Ćwiczenie 1 – skrypt kolejkowy: job.sl</a:t>
            </a:r>
            <a:endParaRPr/>
          </a:p>
        </p:txBody>
      </p:sp>
      <p:sp>
        <p:nvSpPr>
          <p:cNvPr id="1053" name="Google Shape;1053;p5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#!/bin/bash -l</a:t>
            </a:r>
            <a:br>
              <a:rPr lang="pl-PL" sz="2000"/>
            </a:b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#SBATCH -J cpmd_md</a:t>
            </a:r>
            <a:br>
              <a:rPr lang="pl-PL" sz="2000"/>
            </a:b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#SBATCH -p hydra</a:t>
            </a:r>
            <a:br>
              <a:rPr lang="pl-PL" sz="2000"/>
            </a:b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#SBATCH -C ib</a:t>
            </a:r>
            <a:br>
              <a:rPr lang="pl-PL" sz="2000"/>
            </a:b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#SBATCH -n 4</a:t>
            </a:r>
            <a:br>
              <a:rPr lang="pl-PL" sz="2000"/>
            </a:b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br>
              <a:rPr lang="pl-PL" sz="2000"/>
            </a:b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#SBATCH --mem 1000</a:t>
            </a:r>
            <a:br>
              <a:rPr lang="pl-PL" sz="2000"/>
            </a:b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#SBATCH --time 00:10:00</a:t>
            </a:r>
            <a:br>
              <a:rPr lang="pl-PL" sz="2000"/>
            </a:b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#SBATCH -A grant</a:t>
            </a:r>
            <a:br>
              <a:rPr lang="pl-PL" sz="2000"/>
            </a:br>
            <a:br>
              <a:rPr lang="pl-PL" sz="2000"/>
            </a:b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module load cpmd</a:t>
            </a:r>
            <a:br>
              <a:rPr lang="pl-PL" sz="2000"/>
            </a:br>
            <a:br>
              <a:rPr lang="pl-PL" sz="2000"/>
            </a:b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mpirun cpmd.x md.inp</a:t>
            </a:r>
            <a:br>
              <a:rPr lang="pl-PL" sz="2000"/>
            </a:br>
            <a:br>
              <a:rPr lang="pl-PL" sz="2000"/>
            </a:b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4" name="Google Shape;1054;p5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Ćwiczenie 1 – plik inputowy: md.inp</a:t>
            </a:r>
            <a:endParaRPr sz="2800"/>
          </a:p>
        </p:txBody>
      </p:sp>
      <p:sp>
        <p:nvSpPr>
          <p:cNvPr id="1061" name="Google Shape;1061;p5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</a:pPr>
            <a:r>
              <a:rPr lang="pl-PL" sz="1040">
                <a:latin typeface="Courier New"/>
                <a:ea typeface="Courier New"/>
                <a:cs typeface="Courier New"/>
                <a:sym typeface="Courier New"/>
              </a:rPr>
              <a:t>&amp;CPMD</a:t>
            </a:r>
            <a:br>
              <a:rPr lang="pl-PL" sz="1040"/>
            </a:br>
            <a:r>
              <a:rPr lang="pl-PL" sz="1040">
                <a:latin typeface="Courier New"/>
                <a:ea typeface="Courier New"/>
                <a:cs typeface="Courier New"/>
                <a:sym typeface="Courier New"/>
              </a:rPr>
              <a:t> MOLECULAR DYNAMICS CP</a:t>
            </a:r>
            <a:br>
              <a:rPr lang="pl-PL" sz="1040"/>
            </a:br>
            <a:br>
              <a:rPr lang="pl-PL" sz="1040"/>
            </a:br>
            <a:r>
              <a:rPr lang="pl-PL" sz="1040">
                <a:latin typeface="Courier New"/>
                <a:ea typeface="Courier New"/>
                <a:cs typeface="Courier New"/>
                <a:sym typeface="Courier New"/>
              </a:rPr>
              <a:t> TRAJECTORY XYZ</a:t>
            </a:r>
            <a:br>
              <a:rPr lang="pl-PL" sz="1040"/>
            </a:br>
            <a:br>
              <a:rPr lang="pl-PL" sz="1040"/>
            </a:br>
            <a:r>
              <a:rPr lang="pl-PL" sz="1040">
                <a:latin typeface="Courier New"/>
                <a:ea typeface="Courier New"/>
                <a:cs typeface="Courier New"/>
                <a:sym typeface="Courier New"/>
              </a:rPr>
              <a:t> MAXSTEP</a:t>
            </a:r>
            <a:br>
              <a:rPr lang="pl-PL" sz="1040"/>
            </a:br>
            <a:r>
              <a:rPr lang="pl-PL" sz="1040">
                <a:latin typeface="Courier New"/>
                <a:ea typeface="Courier New"/>
                <a:cs typeface="Courier New"/>
                <a:sym typeface="Courier New"/>
              </a:rPr>
              <a:t>  100</a:t>
            </a:r>
            <a:br>
              <a:rPr lang="pl-PL" sz="1040"/>
            </a:br>
            <a:r>
              <a:rPr lang="pl-PL" sz="1040">
                <a:latin typeface="Courier New"/>
                <a:ea typeface="Courier New"/>
                <a:cs typeface="Courier New"/>
                <a:sym typeface="Courier New"/>
              </a:rPr>
              <a:t> TIMESTEP</a:t>
            </a:r>
            <a:br>
              <a:rPr lang="pl-PL" sz="1040"/>
            </a:br>
            <a:r>
              <a:rPr lang="pl-PL" sz="1040">
                <a:latin typeface="Courier New"/>
                <a:ea typeface="Courier New"/>
                <a:cs typeface="Courier New"/>
                <a:sym typeface="Courier New"/>
              </a:rPr>
              <a:t>  4.0</a:t>
            </a:r>
            <a:br>
              <a:rPr lang="pl-PL" sz="1040"/>
            </a:br>
            <a:r>
              <a:rPr lang="pl-PL" sz="1040">
                <a:latin typeface="Courier New"/>
                <a:ea typeface="Courier New"/>
                <a:cs typeface="Courier New"/>
                <a:sym typeface="Courier New"/>
              </a:rPr>
              <a:t>&amp;END</a:t>
            </a:r>
            <a:br>
              <a:rPr lang="pl-PL" sz="1040"/>
            </a:br>
            <a:br>
              <a:rPr lang="pl-PL" sz="1040"/>
            </a:br>
            <a:r>
              <a:rPr lang="pl-PL" sz="1040">
                <a:latin typeface="Courier New"/>
                <a:ea typeface="Courier New"/>
                <a:cs typeface="Courier New"/>
                <a:sym typeface="Courier New"/>
              </a:rPr>
              <a:t>&amp;SYSTEM</a:t>
            </a:r>
            <a:br>
              <a:rPr lang="pl-PL" sz="1040"/>
            </a:br>
            <a:r>
              <a:rPr lang="pl-PL" sz="1040">
                <a:latin typeface="Courier New"/>
                <a:ea typeface="Courier New"/>
                <a:cs typeface="Courier New"/>
                <a:sym typeface="Courier New"/>
              </a:rPr>
              <a:t> SYMMETRY</a:t>
            </a:r>
            <a:br>
              <a:rPr lang="pl-PL" sz="1040"/>
            </a:br>
            <a:r>
              <a:rPr lang="pl-PL" sz="1040">
                <a:latin typeface="Courier New"/>
                <a:ea typeface="Courier New"/>
                <a:cs typeface="Courier New"/>
                <a:sym typeface="Courier New"/>
              </a:rPr>
              <a:t>  1</a:t>
            </a:r>
            <a:br>
              <a:rPr lang="pl-PL" sz="1040"/>
            </a:br>
            <a:r>
              <a:rPr lang="pl-PL" sz="1040">
                <a:latin typeface="Courier New"/>
                <a:ea typeface="Courier New"/>
                <a:cs typeface="Courier New"/>
                <a:sym typeface="Courier New"/>
              </a:rPr>
              <a:t> ANGSTROM</a:t>
            </a:r>
            <a:br>
              <a:rPr lang="pl-PL" sz="1040"/>
            </a:br>
            <a:r>
              <a:rPr lang="pl-PL" sz="1040">
                <a:latin typeface="Courier New"/>
                <a:ea typeface="Courier New"/>
                <a:cs typeface="Courier New"/>
                <a:sym typeface="Courier New"/>
              </a:rPr>
              <a:t> CELL</a:t>
            </a:r>
            <a:br>
              <a:rPr lang="pl-PL" sz="1040"/>
            </a:br>
            <a:r>
              <a:rPr lang="pl-PL" sz="1040">
                <a:latin typeface="Courier New"/>
                <a:ea typeface="Courier New"/>
                <a:cs typeface="Courier New"/>
                <a:sym typeface="Courier New"/>
              </a:rPr>
              <a:t>  8.00 1.0 1.0 0.0 0.0 0.0</a:t>
            </a:r>
            <a:br>
              <a:rPr lang="pl-PL" sz="1040"/>
            </a:br>
            <a:r>
              <a:rPr lang="pl-PL" sz="1040">
                <a:latin typeface="Courier New"/>
                <a:ea typeface="Courier New"/>
                <a:cs typeface="Courier New"/>
                <a:sym typeface="Courier New"/>
              </a:rPr>
              <a:t> CUTOFF</a:t>
            </a:r>
            <a:br>
              <a:rPr lang="pl-PL" sz="1040"/>
            </a:br>
            <a:r>
              <a:rPr lang="pl-PL" sz="1040">
                <a:latin typeface="Courier New"/>
                <a:ea typeface="Courier New"/>
                <a:cs typeface="Courier New"/>
                <a:sym typeface="Courier New"/>
              </a:rPr>
              <a:t>  70.0</a:t>
            </a:r>
            <a:br>
              <a:rPr lang="pl-PL" sz="1040"/>
            </a:br>
            <a:r>
              <a:rPr lang="pl-PL" sz="1040">
                <a:latin typeface="Courier New"/>
                <a:ea typeface="Courier New"/>
                <a:cs typeface="Courier New"/>
                <a:sym typeface="Courier New"/>
              </a:rPr>
              <a:t>&amp;END</a:t>
            </a:r>
            <a:br>
              <a:rPr lang="pl-PL" sz="1040"/>
            </a:br>
            <a:br>
              <a:rPr lang="pl-PL" sz="1040"/>
            </a:br>
            <a:r>
              <a:rPr lang="pl-PL" sz="1040">
                <a:latin typeface="Courier New"/>
                <a:ea typeface="Courier New"/>
                <a:cs typeface="Courier New"/>
                <a:sym typeface="Courier New"/>
              </a:rPr>
              <a:t>&amp;DFT</a:t>
            </a:r>
            <a:br>
              <a:rPr lang="pl-PL" sz="1040"/>
            </a:br>
            <a:r>
              <a:rPr lang="pl-PL" sz="1040">
                <a:latin typeface="Courier New"/>
                <a:ea typeface="Courier New"/>
                <a:cs typeface="Courier New"/>
                <a:sym typeface="Courier New"/>
              </a:rPr>
              <a:t> FUNCTIONAL BLYP</a:t>
            </a:r>
            <a:br>
              <a:rPr lang="pl-PL" sz="1040"/>
            </a:br>
            <a:r>
              <a:rPr lang="pl-PL" sz="1040">
                <a:latin typeface="Courier New"/>
                <a:ea typeface="Courier New"/>
                <a:cs typeface="Courier New"/>
                <a:sym typeface="Courier New"/>
              </a:rPr>
              <a:t>&amp;END</a:t>
            </a:r>
            <a:br>
              <a:rPr lang="pl-PL" sz="1040"/>
            </a:br>
            <a:br>
              <a:rPr lang="pl-PL" sz="1040"/>
            </a:br>
            <a:r>
              <a:rPr lang="pl-PL" sz="1040">
                <a:latin typeface="Courier New"/>
                <a:ea typeface="Courier New"/>
                <a:cs typeface="Courier New"/>
                <a:sym typeface="Courier New"/>
              </a:rPr>
              <a:t>&amp;ATOMS</a:t>
            </a:r>
            <a:br>
              <a:rPr lang="pl-PL" sz="1040"/>
            </a:br>
            <a:r>
              <a:rPr lang="pl-PL" sz="1040">
                <a:latin typeface="Courier New"/>
                <a:ea typeface="Courier New"/>
                <a:cs typeface="Courier New"/>
                <a:sym typeface="Courier New"/>
              </a:rPr>
              <a:t>*H_GIA_BLYP RAGGIO=1.0</a:t>
            </a:r>
            <a:br>
              <a:rPr lang="pl-PL" sz="1040"/>
            </a:br>
            <a:r>
              <a:rPr lang="pl-PL" sz="1040">
                <a:latin typeface="Courier New"/>
                <a:ea typeface="Courier New"/>
                <a:cs typeface="Courier New"/>
                <a:sym typeface="Courier New"/>
              </a:rPr>
              <a:t>   LMAX=S LOC=S</a:t>
            </a:r>
            <a:br>
              <a:rPr lang="pl-PL" sz="1040"/>
            </a:br>
            <a:r>
              <a:rPr lang="pl-PL" sz="1040">
                <a:latin typeface="Courier New"/>
                <a:ea typeface="Courier New"/>
                <a:cs typeface="Courier New"/>
                <a:sym typeface="Courier New"/>
              </a:rPr>
              <a:t>  2</a:t>
            </a:r>
            <a:br>
              <a:rPr lang="pl-PL" sz="1040"/>
            </a:br>
            <a:r>
              <a:rPr lang="pl-PL" sz="1040">
                <a:latin typeface="Courier New"/>
                <a:ea typeface="Courier New"/>
                <a:cs typeface="Courier New"/>
                <a:sym typeface="Courier New"/>
              </a:rPr>
              <a:t> 4.371  4.000   4.000</a:t>
            </a:r>
            <a:br>
              <a:rPr lang="pl-PL" sz="1040"/>
            </a:br>
            <a:r>
              <a:rPr lang="pl-PL" sz="1040">
                <a:latin typeface="Courier New"/>
                <a:ea typeface="Courier New"/>
                <a:cs typeface="Courier New"/>
                <a:sym typeface="Courier New"/>
              </a:rPr>
              <a:t> 3.629  4.000   4.000</a:t>
            </a:r>
            <a:br>
              <a:rPr lang="pl-PL" sz="1040"/>
            </a:br>
            <a:r>
              <a:rPr lang="pl-PL" sz="1040">
                <a:latin typeface="Courier New"/>
                <a:ea typeface="Courier New"/>
                <a:cs typeface="Courier New"/>
                <a:sym typeface="Courier New"/>
              </a:rPr>
              <a:t>&amp;END</a:t>
            </a:r>
            <a:br>
              <a:rPr lang="pl-PL" sz="1040"/>
            </a:br>
            <a:br>
              <a:rPr lang="pl-PL" sz="1040"/>
            </a:br>
            <a:br>
              <a:rPr lang="pl-PL" sz="1040"/>
            </a:br>
            <a:endParaRPr sz="104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2" name="Google Shape;1062;p5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5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Ćwiczenie 1 – kopiowanie danych: WinSCP</a:t>
            </a:r>
            <a:endParaRPr sz="2800"/>
          </a:p>
        </p:txBody>
      </p:sp>
      <p:sp>
        <p:nvSpPr>
          <p:cNvPr id="1069" name="Google Shape;1069;p5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070" name="Google Shape;1070;p5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5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Ćwiczenie 1 – kopiowanie plików</a:t>
            </a:r>
            <a:endParaRPr/>
          </a:p>
        </p:txBody>
      </p:sp>
      <p:sp>
        <p:nvSpPr>
          <p:cNvPr id="1077" name="Google Shape;1077;p5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l-PL" sz="2000"/>
              <a:t>W putty: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pl-PL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 </a:t>
            </a: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/icm/home/memar/szkolenia/SZKOLENIE_2017/cpmd_hydra/H_GIA_BLYP .</a:t>
            </a:r>
            <a:endParaRPr/>
          </a:p>
        </p:txBody>
      </p:sp>
      <p:sp>
        <p:nvSpPr>
          <p:cNvPr id="1078" name="Google Shape;1078;p5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6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Ćwiczenie 1 – edytowanie skryptu kolejkowego</a:t>
            </a:r>
            <a:endParaRPr/>
          </a:p>
        </p:txBody>
      </p:sp>
      <p:sp>
        <p:nvSpPr>
          <p:cNvPr id="1085" name="Google Shape;1085;p6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l-PL" sz="2400"/>
              <a:t>W putty uruchomić edytor tekstu: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vim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nano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mc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l-PL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uzupełnić plik </a:t>
            </a:r>
            <a:r>
              <a:rPr lang="pl-PL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job.sl</a:t>
            </a:r>
            <a:endParaRPr/>
          </a:p>
        </p:txBody>
      </p:sp>
      <p:sp>
        <p:nvSpPr>
          <p:cNvPr id="1086" name="Google Shape;1086;p6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6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Ćwiczenie 1 – uruchamianie obliczeń</a:t>
            </a:r>
            <a:endParaRPr/>
          </a:p>
        </p:txBody>
      </p:sp>
      <p:sp>
        <p:nvSpPr>
          <p:cNvPr id="1093" name="Google Shape;1093;p6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l-PL" sz="2400"/>
              <a:t>W putty: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l-PL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sbatch job.sl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l-PL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Sprawdzić status zadania: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l-PL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squeue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pl-PL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squeue -u login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6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6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Ćwiczenie 1 - przekopiować pliki na lokalny komputer: WinSCP</a:t>
            </a:r>
            <a:endParaRPr sz="2800"/>
          </a:p>
        </p:txBody>
      </p:sp>
      <p:sp>
        <p:nvSpPr>
          <p:cNvPr id="1101" name="Google Shape;1101;p6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02" name="Google Shape;1102;p6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6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Ćwiczenie 1 - sprawdzić poprawność wynikow: </a:t>
            </a:r>
            <a:r>
              <a:rPr lang="pl-PL" sz="2800">
                <a:latin typeface="Calibri"/>
                <a:ea typeface="Calibri"/>
                <a:cs typeface="Calibri"/>
                <a:sym typeface="Calibri"/>
              </a:rPr>
              <a:t>Molekel/jmol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6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10" name="Google Shape;1110;p6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Organizacja zasobów: </a:t>
            </a:r>
            <a:r>
              <a:rPr lang="pl-PL" sz="2800"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hpc.icm.edu.pl</a:t>
            </a:r>
            <a:endParaRPr/>
          </a:p>
        </p:txBody>
      </p:sp>
      <p:sp>
        <p:nvSpPr>
          <p:cNvPr id="200" name="Google Shape;200;p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pl-PL" sz="2000"/>
              <a:t>Login node: </a:t>
            </a:r>
            <a:r>
              <a:rPr b="1" lang="pl-PL" sz="2000"/>
              <a:t>hpc</a:t>
            </a:r>
            <a:r>
              <a:rPr lang="pl-PL" sz="2000"/>
              <a:t>.icm.edu.pl; for all computing systems at ICM</a:t>
            </a:r>
            <a:endParaRPr sz="2000"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pl-PL" sz="2000"/>
              <a:t>Direct job submission for generic cluster (</a:t>
            </a:r>
            <a:r>
              <a:rPr b="1" lang="pl-PL" sz="2000"/>
              <a:t>topola</a:t>
            </a:r>
            <a:r>
              <a:rPr lang="pl-PL" sz="2000"/>
              <a:t>), gateway for others systems log-on (supercomputer, GPU cluster)</a:t>
            </a:r>
            <a:endParaRPr sz="2000"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pl-PL" sz="2000"/>
              <a:t>User permissions based on Linux access control groups </a:t>
            </a:r>
            <a:r>
              <a:rPr lang="pl-PL" sz="2000"/>
              <a:t>(</a:t>
            </a: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okeanosACL, topolaACL, …</a:t>
            </a:r>
            <a:r>
              <a:rPr lang="pl-PL" sz="2000"/>
              <a:t>)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201" name="Google Shape;201;p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pl-PL" sz="2000"/>
              <a:t>Cele</a:t>
            </a:r>
            <a:r>
              <a:rPr lang="pl-PL" sz="2000"/>
              <a:t>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l-PL" sz="2000"/>
              <a:t>Nauka logowania i przegrywania plików w środowisku Linux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▪"/>
            </a:pPr>
            <a:r>
              <a:rPr lang="pl-PL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Zapoznanie się z pracą zdalną na superkomputerze Okeanos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l-PL" sz="2000">
                <a:latin typeface="Calibri"/>
                <a:ea typeface="Calibri"/>
                <a:cs typeface="Calibri"/>
                <a:sym typeface="Calibri"/>
              </a:rPr>
              <a:t>Uruchomienie obliczeń w trybie wsadowym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pl-PL" sz="2000">
                <a:latin typeface="Calibri"/>
                <a:ea typeface="Calibri"/>
                <a:cs typeface="Calibri"/>
                <a:sym typeface="Calibri"/>
              </a:rPr>
              <a:t>Wymagania</a:t>
            </a:r>
            <a:r>
              <a:rPr lang="pl-PL" sz="2000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l-PL" sz="2000">
                <a:latin typeface="Calibri"/>
                <a:ea typeface="Calibri"/>
                <a:cs typeface="Calibri"/>
                <a:sym typeface="Calibri"/>
              </a:rPr>
              <a:t>Linux/VirtualBox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64"/>
          <p:cNvSpPr txBox="1"/>
          <p:nvPr/>
        </p:nvSpPr>
        <p:spPr>
          <a:xfrm>
            <a:off x="457200" y="26064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b="1" lang="pl-PL" sz="2800">
                <a:solidFill>
                  <a:srgbClr val="008E77"/>
                </a:solidFill>
                <a:latin typeface="Verdana"/>
                <a:ea typeface="Verdana"/>
                <a:cs typeface="Verdana"/>
                <a:sym typeface="Verdana"/>
              </a:rPr>
              <a:t>Ćwiczenie 2</a:t>
            </a:r>
            <a:endParaRPr b="1" sz="2800">
              <a:solidFill>
                <a:srgbClr val="008E7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8" name="Google Shape;1118;p6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119" name="Google Shape;1119;p6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6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Ćwiczenie 2 - plan</a:t>
            </a:r>
            <a:endParaRPr/>
          </a:p>
        </p:txBody>
      </p:sp>
      <p:sp>
        <p:nvSpPr>
          <p:cNvPr id="1126" name="Google Shape;1126;p6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8763" lvl="0" marL="38576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385763" lvl="0" marL="385763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Zalogować się na </a:t>
            </a: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login.icm.edu.pl</a:t>
            </a:r>
            <a:r>
              <a:rPr lang="pl-PL" sz="2000"/>
              <a:t> za pomocą ssh</a:t>
            </a:r>
            <a:endParaRPr sz="2000"/>
          </a:p>
          <a:p>
            <a:pPr indent="-385763" lvl="0" marL="385763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Przekopiować wszystkie pliki z </a:t>
            </a: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/icm/home/memar/szkolenia/SZKOLENIE_2017/nwchem_okeanos</a:t>
            </a:r>
            <a:r>
              <a:rPr lang="pl-PL" sz="2000"/>
              <a:t> na Okeanosa</a:t>
            </a:r>
            <a:endParaRPr sz="2000"/>
          </a:p>
          <a:p>
            <a:pPr indent="-385763" lvl="0" marL="385763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Zalogować się na Okeanosa</a:t>
            </a:r>
            <a:endParaRPr sz="2000"/>
          </a:p>
          <a:p>
            <a:pPr indent="-385763" lvl="0" marL="385763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Uzupełnić skrypt kolejkowy</a:t>
            </a:r>
            <a:endParaRPr/>
          </a:p>
          <a:p>
            <a:pPr indent="-385763" lvl="0" marL="385763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Uruchomić obliczenia</a:t>
            </a:r>
            <a:endParaRPr/>
          </a:p>
          <a:p>
            <a:pPr indent="-385763" lvl="0" marL="385763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Sprawdzić poprawność wyników</a:t>
            </a:r>
            <a:endParaRPr/>
          </a:p>
          <a:p>
            <a:pPr indent="-385763" lvl="0" marL="385763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Sprawdzić skalowalność aplikacji</a:t>
            </a:r>
            <a:endParaRPr/>
          </a:p>
        </p:txBody>
      </p:sp>
      <p:sp>
        <p:nvSpPr>
          <p:cNvPr id="1127" name="Google Shape;1127;p6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6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Ćwiczenie 2 – logowanie: ssh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6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l-PL" sz="2000"/>
              <a:t>W konsoli: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pl-PL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ssh USER_NAME@login.icm.edu.pl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pl-PL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Praca w trybie graficznym: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pl-PL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ssh –CY USER_NAME@login.icm.edu.p</a:t>
            </a:r>
            <a:r>
              <a:rPr lang="pl-PL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sp>
        <p:nvSpPr>
          <p:cNvPr id="1135" name="Google Shape;1135;p6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6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Ćwiczenie 2 – kopiowanie danych</a:t>
            </a:r>
            <a:endParaRPr/>
          </a:p>
        </p:txBody>
      </p:sp>
      <p:sp>
        <p:nvSpPr>
          <p:cNvPr id="1142" name="Google Shape;1142;p6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l-PL" sz="2000">
                <a:latin typeface="Calibri"/>
                <a:ea typeface="Calibri"/>
                <a:cs typeface="Calibri"/>
                <a:sym typeface="Calibri"/>
              </a:rPr>
              <a:t>W konsoli: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scp /icm/home/memar/szkolenia/SZKOLENIE_2017/nwchem_okeanos/* okeanos:~/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l-PL" sz="2000">
                <a:latin typeface="Calibri"/>
                <a:ea typeface="Calibri"/>
                <a:cs typeface="Calibri"/>
                <a:sym typeface="Calibri"/>
              </a:rPr>
              <a:t>Lub przekopiować cały katalog: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scp –r /icm/home/memar/szkolenia/SZKOLENIE_2017/nwchem_okeanos okeanos:~/</a:t>
            </a:r>
            <a:endParaRPr/>
          </a:p>
        </p:txBody>
      </p:sp>
      <p:sp>
        <p:nvSpPr>
          <p:cNvPr id="1143" name="Google Shape;1143;p6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6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Calibri"/>
              <a:buNone/>
            </a:pPr>
            <a:r>
              <a:rPr lang="pl-PL" sz="2800">
                <a:latin typeface="Calibri"/>
                <a:ea typeface="Calibri"/>
                <a:cs typeface="Calibri"/>
                <a:sym typeface="Calibri"/>
              </a:rPr>
              <a:t>Ćwiczenie 2 – logowanie na Okeanosa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6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51" name="Google Shape;1151;p6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6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Calibri"/>
              <a:buNone/>
            </a:pPr>
            <a:r>
              <a:rPr lang="pl-PL" sz="2800">
                <a:latin typeface="Calibri"/>
                <a:ea typeface="Calibri"/>
                <a:cs typeface="Calibri"/>
                <a:sym typeface="Calibri"/>
              </a:rPr>
              <a:t>Ćwiczenie 2 - uzupełnienie skryptu kolejkowego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6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59" name="Google Shape;1159;p6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7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Ćwiczenie 2 – uruchomienie obliczeń</a:t>
            </a:r>
            <a:endParaRPr/>
          </a:p>
        </p:txBody>
      </p:sp>
      <p:sp>
        <p:nvSpPr>
          <p:cNvPr id="1166" name="Google Shape;1166;p7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67" name="Google Shape;1167;p7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7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Ćwiczenie 2 – sprawdzenie poprawności wyników</a:t>
            </a:r>
            <a:endParaRPr/>
          </a:p>
        </p:txBody>
      </p:sp>
      <p:sp>
        <p:nvSpPr>
          <p:cNvPr id="1174" name="Google Shape;1174;p7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75" name="Google Shape;1175;p7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7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Ćwiczenie 2 – wykonanie skalowalności</a:t>
            </a:r>
            <a:endParaRPr/>
          </a:p>
        </p:txBody>
      </p:sp>
      <p:sp>
        <p:nvSpPr>
          <p:cNvPr id="1182" name="Google Shape;1182;p7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l-PL" sz="2000"/>
              <a:t>Uruchomić zadanie na różnej liczbie węzłów i sprawdzić jakie uzyskujemy przyśpieszenie</a:t>
            </a:r>
            <a:endParaRPr/>
          </a:p>
        </p:txBody>
      </p:sp>
      <p:sp>
        <p:nvSpPr>
          <p:cNvPr id="1183" name="Google Shape;1183;p7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7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Ćwiczenie 2 - skalowalność wyniki</a:t>
            </a:r>
            <a:endParaRPr/>
          </a:p>
        </p:txBody>
      </p:sp>
      <p:graphicFrame>
        <p:nvGraphicFramePr>
          <p:cNvPr id="1190" name="Google Shape;1190;p73"/>
          <p:cNvGraphicFramePr/>
          <p:nvPr/>
        </p:nvGraphicFramePr>
        <p:xfrm>
          <a:off x="628650" y="22264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{E848F242-C78F-479F-B431-DEBE8548922A}</a:tableStyleId>
              </a:tblPr>
              <a:tblGrid>
                <a:gridCol w="2628900"/>
                <a:gridCol w="2628900"/>
                <a:gridCol w="26289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u="none" cap="none" strike="noStrike"/>
                        <a:t>Liczba węzłów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/>
                        <a:t>Czas [s]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/>
                        <a:t>Przyśpieszenie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/>
                        <a:t>2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/>
                        <a:t>1510.2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/>
                        <a:t>1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/>
                        <a:t>4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/>
                        <a:t>829.4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/>
                        <a:t>1,82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/>
                        <a:t>8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/>
                        <a:t>467.0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/>
                        <a:t>3,23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/>
                        <a:t>16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/>
                        <a:t>284.6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/>
                        <a:t>5,31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/>
                        <a:t>32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/>
                        <a:t>182.4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/>
                        <a:t>8,28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/>
                        <a:t>64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/>
                        <a:t>137.9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/>
                        <a:t>10,95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/>
                        <a:t>80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/>
                        <a:t>126.1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/>
                        <a:t>11,98</a:t>
                      </a:r>
                      <a:endParaRPr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sp>
        <p:nvSpPr>
          <p:cNvPr id="1191" name="Google Shape;1191;p73"/>
          <p:cNvSpPr txBox="1"/>
          <p:nvPr/>
        </p:nvSpPr>
        <p:spPr>
          <a:xfrm>
            <a:off x="6553545" y="5022056"/>
            <a:ext cx="228600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Izabela Kaczmarek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7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193" name="Google Shape;1193;p7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Dostęp do systemów komputerowych ICM</a:t>
            </a:r>
            <a:endParaRPr sz="2800"/>
          </a:p>
        </p:txBody>
      </p:sp>
      <p:sp>
        <p:nvSpPr>
          <p:cNvPr id="208" name="Google Shape;208;p9"/>
          <p:cNvSpPr/>
          <p:nvPr/>
        </p:nvSpPr>
        <p:spPr>
          <a:xfrm>
            <a:off x="620400" y="1412776"/>
            <a:ext cx="1791360" cy="995145"/>
          </a:xfrm>
          <a:custGeom>
            <a:rect b="b" l="l" r="r" t="t"/>
            <a:pathLst>
              <a:path extrusionOk="0" h="21600" w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extrusionOk="0" fill="none" h="21600" w="21600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extrusionOk="0" fill="none" h="21600" w="21600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extrusionOk="0" fill="none" h="21600" w="21600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extrusionOk="0" fill="none" h="21600" w="21600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extrusionOk="0" fill="none" h="21600" w="21600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extrusionOk="0" fill="none" h="21600" w="21600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extrusionOk="0" fill="none" h="21600" w="21600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extrusionOk="0" fill="none" h="21600" w="21600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extrusionOk="0" fill="none" h="21600" w="21600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extrusionOk="0" fill="none" h="21600" w="21600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extrusionOk="0" fill="none" h="21600" w="21600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chemeClr val="lt2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800" lIns="81625" spcFirstLastPara="1" rIns="81625" wrap="square" tIns="4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l-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workstation, home, mobile</a:t>
            </a:r>
            <a:r>
              <a:rPr lang="pl-P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3635896" y="1674890"/>
            <a:ext cx="2232247" cy="745998"/>
          </a:xfrm>
          <a:prstGeom prst="roundRect">
            <a:avLst>
              <a:gd fmla="val 16667" name="adj"/>
            </a:avLst>
          </a:prstGeom>
          <a:solidFill>
            <a:srgbClr val="00B093"/>
          </a:solidFill>
          <a:ln>
            <a:noFill/>
          </a:ln>
        </p:spPr>
        <p:txBody>
          <a:bodyPr anchorCtr="0" anchor="ctr" bIns="40800" lIns="81625" spcFirstLastPara="1" rIns="81625" wrap="square" tIns="4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hpc</a:t>
            </a: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.icm.edu.pl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3368300" y="4234050"/>
            <a:ext cx="2232300" cy="995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B0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800" lIns="81625" spcFirstLastPara="1" rIns="81625" wrap="square" tIns="4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topola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1" name="Google Shape;211;p9"/>
          <p:cNvCxnSpPr>
            <a:stCxn id="209" idx="2"/>
            <a:endCxn id="210" idx="0"/>
          </p:cNvCxnSpPr>
          <p:nvPr/>
        </p:nvCxnSpPr>
        <p:spPr>
          <a:xfrm rot="5400000">
            <a:off x="3711620" y="3193688"/>
            <a:ext cx="1813200" cy="2676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00B09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9"/>
          <p:cNvSpPr/>
          <p:nvPr/>
        </p:nvSpPr>
        <p:spPr>
          <a:xfrm>
            <a:off x="6530752" y="4221088"/>
            <a:ext cx="1872300" cy="995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B0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800" lIns="81625" spcFirstLastPara="1" rIns="81625" wrap="square" tIns="4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400">
                <a:latin typeface="Courier New"/>
                <a:ea typeface="Courier New"/>
                <a:cs typeface="Courier New"/>
                <a:sym typeface="Courier New"/>
              </a:rPr>
              <a:t>rysy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251520" y="4221088"/>
            <a:ext cx="1872208" cy="99514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B0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800" lIns="81625" spcFirstLastPara="1" rIns="81625" wrap="square" tIns="4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okeanos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215" name="Google Shape;215;p9"/>
          <p:cNvCxnSpPr>
            <a:stCxn id="209" idx="2"/>
            <a:endCxn id="212" idx="0"/>
          </p:cNvCxnSpPr>
          <p:nvPr/>
        </p:nvCxnSpPr>
        <p:spPr>
          <a:xfrm flipH="1" rot="-5400000">
            <a:off x="5209370" y="1963538"/>
            <a:ext cx="1800300" cy="27150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00B09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9"/>
          <p:cNvCxnSpPr>
            <a:stCxn id="209" idx="2"/>
            <a:endCxn id="213" idx="0"/>
          </p:cNvCxnSpPr>
          <p:nvPr/>
        </p:nvCxnSpPr>
        <p:spPr>
          <a:xfrm rot="5400000">
            <a:off x="2069720" y="1538888"/>
            <a:ext cx="1800300" cy="35643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00B09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p9"/>
          <p:cNvSpPr txBox="1"/>
          <p:nvPr/>
        </p:nvSpPr>
        <p:spPr>
          <a:xfrm>
            <a:off x="4023320" y="3573016"/>
            <a:ext cx="852900" cy="369300"/>
          </a:xfrm>
          <a:prstGeom prst="rect">
            <a:avLst/>
          </a:prstGeom>
          <a:solidFill>
            <a:srgbClr val="00B0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SLURM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935123" y="3573016"/>
            <a:ext cx="540533" cy="369332"/>
          </a:xfrm>
          <a:prstGeom prst="rect">
            <a:avLst/>
          </a:prstGeom>
          <a:solidFill>
            <a:srgbClr val="00B0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SSH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7214355" y="3573016"/>
            <a:ext cx="540600" cy="369300"/>
          </a:xfrm>
          <a:prstGeom prst="rect">
            <a:avLst/>
          </a:prstGeom>
          <a:solidFill>
            <a:srgbClr val="00B0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SSH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p9"/>
          <p:cNvCxnSpPr>
            <a:endCxn id="209" idx="1"/>
          </p:cNvCxnSpPr>
          <p:nvPr/>
        </p:nvCxnSpPr>
        <p:spPr>
          <a:xfrm>
            <a:off x="2339896" y="1772789"/>
            <a:ext cx="1296000" cy="2751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p9"/>
          <p:cNvSpPr txBox="1"/>
          <p:nvPr/>
        </p:nvSpPr>
        <p:spPr>
          <a:xfrm>
            <a:off x="2735323" y="1556792"/>
            <a:ext cx="486030" cy="36933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249330" y="5325625"/>
            <a:ext cx="1872300" cy="369300"/>
          </a:xfrm>
          <a:prstGeom prst="rect">
            <a:avLst/>
          </a:prstGeom>
          <a:solidFill>
            <a:srgbClr val="00B0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SUPERCOMPUTER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6573925" y="5325625"/>
            <a:ext cx="1872300" cy="624900"/>
          </a:xfrm>
          <a:prstGeom prst="rect">
            <a:avLst/>
          </a:prstGeom>
          <a:solidFill>
            <a:srgbClr val="00B0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ACCELERATED CLUSTER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 txBox="1"/>
          <p:nvPr/>
        </p:nvSpPr>
        <p:spPr>
          <a:xfrm>
            <a:off x="3352800" y="5301650"/>
            <a:ext cx="2232300" cy="624900"/>
          </a:xfrm>
          <a:prstGeom prst="rect">
            <a:avLst/>
          </a:prstGeom>
          <a:solidFill>
            <a:srgbClr val="00B0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GENERIC/GRID CLUSTER</a:t>
            </a:r>
            <a: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7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pl-PL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Ćwiczenie 3 </a:t>
            </a:r>
            <a:endParaRPr/>
          </a:p>
        </p:txBody>
      </p:sp>
      <p:sp>
        <p:nvSpPr>
          <p:cNvPr id="1200" name="Google Shape;1200;p7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pl-PL" sz="2000"/>
              <a:t>Cele</a:t>
            </a:r>
            <a:r>
              <a:rPr lang="pl-PL" sz="2000"/>
              <a:t>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l-PL" sz="2000"/>
              <a:t>Nauka pracy </a:t>
            </a:r>
            <a:r>
              <a:rPr lang="pl-PL" sz="2000">
                <a:latin typeface="Calibri"/>
                <a:ea typeface="Calibri"/>
                <a:cs typeface="Calibri"/>
                <a:sym typeface="Calibri"/>
              </a:rPr>
              <a:t>w trybie interaktywnym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l-PL" sz="2000">
                <a:latin typeface="Calibri"/>
                <a:ea typeface="Calibri"/>
                <a:cs typeface="Calibri"/>
                <a:sym typeface="Calibri"/>
              </a:rPr>
              <a:t>Zapoznanie się z kompilacją na klastrze Hydra i superkomputerze Okeanos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pl-PL" sz="2000">
                <a:latin typeface="Calibri"/>
                <a:ea typeface="Calibri"/>
                <a:cs typeface="Calibri"/>
                <a:sym typeface="Calibri"/>
              </a:rPr>
              <a:t>Wymagania</a:t>
            </a:r>
            <a:r>
              <a:rPr lang="pl-PL" sz="2000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l-PL" sz="2000">
                <a:latin typeface="Calibri"/>
                <a:ea typeface="Calibri"/>
                <a:cs typeface="Calibri"/>
                <a:sym typeface="Calibri"/>
              </a:rPr>
              <a:t>Putty, Linux/VirtualBox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7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7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Ćwiczenie 3 - plan</a:t>
            </a:r>
            <a:endParaRPr/>
          </a:p>
        </p:txBody>
      </p:sp>
      <p:sp>
        <p:nvSpPr>
          <p:cNvPr id="1208" name="Google Shape;1208;p7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▪"/>
            </a:pPr>
            <a:r>
              <a:rPr lang="pl-PL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Przekopiować plik z </a:t>
            </a: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/icm/home/memar/szkolenia/SZKOLENIE_2017/mpi_hydra</a:t>
            </a:r>
            <a:r>
              <a:rPr lang="pl-PL" sz="20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▪"/>
            </a:pPr>
            <a:r>
              <a:rPr lang="pl-PL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Uruchomić zadanie interaktywne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▪"/>
            </a:pPr>
            <a:r>
              <a:rPr lang="pl-PL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Wykonać kompilacje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▪"/>
            </a:pPr>
            <a:r>
              <a:rPr lang="pl-PL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Uruchomić test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▪"/>
            </a:pPr>
            <a:r>
              <a:rPr lang="pl-PL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Przegrać pliki na Okeanosa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▪"/>
            </a:pPr>
            <a:r>
              <a:rPr lang="pl-PL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Wykonać kompilacje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▪"/>
            </a:pPr>
            <a:r>
              <a:rPr lang="pl-PL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Zaalokować zasoby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▪"/>
            </a:pPr>
            <a:r>
              <a:rPr lang="pl-PL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Uruchomić test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Google Shape;1209;p7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7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Ćwiczenie 3 - przegrać pliki</a:t>
            </a:r>
            <a:endParaRPr/>
          </a:p>
        </p:txBody>
      </p:sp>
      <p:sp>
        <p:nvSpPr>
          <p:cNvPr id="1216" name="Google Shape;1216;p7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217" name="Google Shape;1217;p7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7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Ćwiczenie 3 - uruchomić zadanie interaktywne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7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srun –N 1 –n 2 –p hydra –A NUMER_GRANTU –pty bash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5" name="Google Shape;1225;p7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7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Ćwiczenie 3 - kompilacja</a:t>
            </a:r>
            <a:endParaRPr/>
          </a:p>
        </p:txBody>
      </p:sp>
      <p:sp>
        <p:nvSpPr>
          <p:cNvPr id="1232" name="Google Shape;1232;p7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pl-PL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Załadować moduł MPI: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pl-PL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mpi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pl-PL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Wykonać kompilacje: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pl-PL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mpicc ping_pong.c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7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7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Ćwiczenie 3 – wykonanie testu</a:t>
            </a:r>
            <a:endParaRPr/>
          </a:p>
        </p:txBody>
      </p:sp>
      <p:sp>
        <p:nvSpPr>
          <p:cNvPr id="1240" name="Google Shape;1240;p7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mpi_run -np 2 ./a.out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1" name="Google Shape;1241;p7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8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Ćwiczenie 3 - przegrać pliki na Okeanosa</a:t>
            </a:r>
            <a:endParaRPr sz="2800"/>
          </a:p>
        </p:txBody>
      </p:sp>
      <p:sp>
        <p:nvSpPr>
          <p:cNvPr id="1248" name="Google Shape;1248;p8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249" name="Google Shape;1249;p8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8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Ćwiczenie 3 – alokowanie zasobów</a:t>
            </a:r>
            <a:endParaRPr/>
          </a:p>
        </p:txBody>
      </p:sp>
      <p:sp>
        <p:nvSpPr>
          <p:cNvPr id="1256" name="Google Shape;1256;p8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salloc –N 1 –n 2</a:t>
            </a:r>
            <a:r>
              <a:rPr lang="pl-PL" sz="2000"/>
              <a:t> </a:t>
            </a:r>
            <a:endParaRPr/>
          </a:p>
        </p:txBody>
      </p:sp>
      <p:sp>
        <p:nvSpPr>
          <p:cNvPr id="1257" name="Google Shape;1257;p8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8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Ćwiczenie 3 - kompilacja</a:t>
            </a:r>
            <a:endParaRPr/>
          </a:p>
        </p:txBody>
      </p:sp>
      <p:sp>
        <p:nvSpPr>
          <p:cNvPr id="1264" name="Google Shape;1264;p8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l-PL" sz="2000"/>
              <a:t>Kompilacja: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cc ping_pong.c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pl-PL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Można wybrać rodzinę kompilatorów: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pl-PL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module sw PrgEnv-cray PrgEnv-intel / PrgEnv-gnu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pl-PL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Kompilacja: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pl-PL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cc ping_pong.c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5" name="Google Shape;1265;p8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8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Ćwiczenie 3 - test</a:t>
            </a:r>
            <a:endParaRPr/>
          </a:p>
        </p:txBody>
      </p:sp>
      <p:sp>
        <p:nvSpPr>
          <p:cNvPr id="1272" name="Google Shape;1272;p8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l-PL" sz="2000"/>
              <a:t>Uruchomienie testu: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pl-PL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srun –n 2 ./a.out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pl-PL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Komenda: </a:t>
            </a:r>
            <a:br>
              <a:rPr lang="pl-PL" sz="2000">
                <a:latin typeface="Calibri"/>
                <a:ea typeface="Calibri"/>
                <a:cs typeface="Calibri"/>
                <a:sym typeface="Calibri"/>
              </a:rPr>
            </a:br>
            <a:r>
              <a:rPr lang="pl-PL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./a.out</a:t>
            </a:r>
            <a:r>
              <a:rPr lang="pl-PL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br>
              <a:rPr lang="pl-PL" sz="2000">
                <a:latin typeface="Calibri"/>
                <a:ea typeface="Calibri"/>
                <a:cs typeface="Calibri"/>
                <a:sym typeface="Calibri"/>
              </a:rPr>
            </a:br>
            <a:r>
              <a:rPr lang="pl-PL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uruchomi program na </a:t>
            </a:r>
            <a:r>
              <a:rPr b="1" lang="pl-PL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węźle dostępowym</a:t>
            </a:r>
            <a:endParaRPr/>
          </a:p>
        </p:txBody>
      </p:sp>
      <p:sp>
        <p:nvSpPr>
          <p:cNvPr id="1273" name="Google Shape;1273;p8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b11cfe78b_0_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Filesystems</a:t>
            </a:r>
            <a:endParaRPr/>
          </a:p>
        </p:txBody>
      </p:sp>
      <p:sp>
        <p:nvSpPr>
          <p:cNvPr id="231" name="Google Shape;231;g6b11cfe78b_0_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graphicFrame>
        <p:nvGraphicFramePr>
          <p:cNvPr id="232" name="Google Shape;232;g6b11cfe78b_0_5"/>
          <p:cNvGraphicFramePr/>
          <p:nvPr/>
        </p:nvGraphicFramePr>
        <p:xfrm>
          <a:off x="550975" y="104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{B13991EA-0B5E-49A3-B976-DA1C280DAEBD}</a:tableStyleId>
              </a:tblPr>
              <a:tblGrid>
                <a:gridCol w="2779725"/>
                <a:gridCol w="2779725"/>
                <a:gridCol w="2779725"/>
              </a:tblGrid>
              <a:tr h="46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>
                          <a:solidFill>
                            <a:srgbClr val="FFFFFF"/>
                          </a:solidFill>
                        </a:rPr>
                        <a:t>Computing system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>
                          <a:solidFill>
                            <a:srgbClr val="FFFFFF"/>
                          </a:solidFill>
                        </a:rPr>
                        <a:t>Filesystem (mount path)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>
                          <a:solidFill>
                            <a:srgbClr val="FFFFFF"/>
                          </a:solidFill>
                        </a:rPr>
                        <a:t>Type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71672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800"/>
                        <a:t>Topola </a:t>
                      </a:r>
                      <a:endParaRPr b="1"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800"/>
                        <a:t>(generic/grid cluster)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/icm/home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Home directory, shared for login node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62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/lu/topola/temp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Scratch, </a:t>
                      </a:r>
                      <a:r>
                        <a:rPr lang="pl-PL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pl-PL" sz="1800">
                          <a:solidFill>
                            <a:schemeClr val="dk1"/>
                          </a:solidFill>
                          <a:extLst>
                            <a:ext uri="http://customooxmlschemas.google.com/">
                              <go:slidesCustomData xmlns:go="http://customooxmlschemas.google.com/" textRoundtripDataId="4"/>
                            </a:ext>
                          </a:extLst>
                        </a:rPr>
                        <a:t>shared for login node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62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/icm/tmp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>
                          <a:extLst>
                            <a:ext uri="http://customooxmlschemas.google.com/">
                              <go:slidesCustomData xmlns:go="http://customooxmlschemas.google.com/" textRoundtripDataId="5"/>
                            </a:ext>
                          </a:extLst>
                        </a:rPr>
                        <a:t>Temporary, </a:t>
                      </a:r>
                      <a:r>
                        <a:rPr lang="pl-PL" sz="1800">
                          <a:solidFill>
                            <a:schemeClr val="dk1"/>
                          </a:solidFill>
                          <a:extLst>
                            <a:ext uri="http://customooxmlschemas.google.com/">
                              <go:slidesCustomData xmlns:go="http://customooxmlschemas.google.com/" textRoundtripDataId="6"/>
                            </a:ext>
                          </a:extLst>
                        </a:rPr>
                        <a:t>shared for login node and okeanos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800"/>
                        <a:t>Okeanos (supercomputer)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/lu/tetyda/home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>
                          <a:extLst>
                            <a:ext uri="http://customooxmlschemas.google.com/">
                              <go:slidesCustomData xmlns:go="http://customooxmlschemas.google.com/" textRoundtripDataId="7"/>
                            </a:ext>
                          </a:extLst>
                        </a:rPr>
                        <a:t>Home directory, local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62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/icm/tmp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Temporary, </a:t>
                      </a:r>
                      <a:r>
                        <a:rPr lang="pl-PL" sz="1800">
                          <a:solidFill>
                            <a:schemeClr val="dk1"/>
                          </a:solidFill>
                        </a:rPr>
                        <a:t>shared for login node and topola cluster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800"/>
                        <a:t>Rysy </a:t>
                      </a:r>
                      <a:endParaRPr b="1"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800"/>
                        <a:t>(accelerated cluster)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/home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800">
                          <a:solidFill>
                            <a:schemeClr val="dk1"/>
                          </a:solidFill>
                          <a:extLst>
                            <a:ext uri="http://customooxmlschemas.google.com/">
                              <go:slidesCustomData xmlns:go="http://customooxmlschemas.google.com/" textRoundtripDataId="8"/>
                            </a:ext>
                          </a:extLst>
                        </a:rPr>
                        <a:t>Home directory, local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g6b11cfe78b_0_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8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Pytania i odpowiedzi….</a:t>
            </a:r>
            <a:endParaRPr sz="2800"/>
          </a:p>
        </p:txBody>
      </p:sp>
      <p:sp>
        <p:nvSpPr>
          <p:cNvPr id="1280" name="Google Shape;1280;p8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281" name="Google Shape;1281;p8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Okeanos – supercomputer (Cray XC40)</a:t>
            </a:r>
            <a:endParaRPr sz="2800"/>
          </a:p>
        </p:txBody>
      </p:sp>
      <p:sp>
        <p:nvSpPr>
          <p:cNvPr id="239" name="Google Shape;239;p10"/>
          <p:cNvSpPr txBox="1"/>
          <p:nvPr>
            <p:ph idx="1" type="body"/>
          </p:nvPr>
        </p:nvSpPr>
        <p:spPr>
          <a:xfrm>
            <a:off x="628650" y="5056100"/>
            <a:ext cx="7886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pl-PL" sz="1800"/>
              <a:t>Oprogramowanie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800"/>
              <a:t>Amber, ANSYS, cp2k, Nwchem, Einstein_Toolkit, Quantum Espresso, Esys-Particle, Gromacs, LS-Dyna, NAMD, BLAST, OpenFOAM, Siesta, VASP, Unified Model, Coamps, WRF</a:t>
            </a:r>
            <a:endParaRPr sz="1800"/>
          </a:p>
        </p:txBody>
      </p:sp>
      <p:sp>
        <p:nvSpPr>
          <p:cNvPr id="240" name="Google Shape;240;p1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descr="https://www.icm.edu.pl/kdm_wiki/images/6/6b/Okeanos_foto.jpg" id="241" name="Google Shape;2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99" y="1581944"/>
            <a:ext cx="4973350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0"/>
          <p:cNvSpPr/>
          <p:nvPr/>
        </p:nvSpPr>
        <p:spPr>
          <a:xfrm>
            <a:off x="5499200" y="1581950"/>
            <a:ext cx="2995200" cy="2534700"/>
          </a:xfrm>
          <a:prstGeom prst="rect">
            <a:avLst/>
          </a:prstGeom>
          <a:solidFill>
            <a:srgbClr val="FFFFFF">
              <a:alpha val="0"/>
            </a:srgbClr>
          </a:solidFill>
          <a:ln cap="sq" cmpd="sng" w="316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2450" lIns="81625" spcFirstLastPara="1" rIns="81625" wrap="square" tIns="424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System: Cray XC40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Liczba rdzeni: 26 016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Pamięć: 140 TB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Architektura: Intel Xeon E5-2690 v3 (Haswell) 2.6 GHz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Interconnect: Cray Aries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Rdzeni na węzeł: 24 rdzenie (2x12)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Pamięć na węzeł: 128 GB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System plików: Lustre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System operacyjny: Linux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System kolejkowy: SLURM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descr="Znalezione obrazy dla zapytania cray logo" id="243" name="Google Shape;24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9194" y="4239571"/>
            <a:ext cx="1881118" cy="29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Topola – generic cluster (Huawei) </a:t>
            </a:r>
            <a:endParaRPr sz="2800"/>
          </a:p>
        </p:txBody>
      </p:sp>
      <p:sp>
        <p:nvSpPr>
          <p:cNvPr id="249" name="Google Shape;249;p11"/>
          <p:cNvSpPr txBox="1"/>
          <p:nvPr>
            <p:ph idx="1" type="body"/>
          </p:nvPr>
        </p:nvSpPr>
        <p:spPr>
          <a:xfrm>
            <a:off x="628650" y="5402825"/>
            <a:ext cx="78867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pl-PL" sz="1800"/>
              <a:t>Oprogramowanie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800"/>
              <a:t>Abinit, CFOUR, cp2k, Dalton, Espresso, Fluent, Gromancs, Siesta, VASP, Gaussian, WRF, Coamps</a:t>
            </a:r>
            <a:endParaRPr sz="1800"/>
          </a:p>
        </p:txBody>
      </p:sp>
      <p:sp>
        <p:nvSpPr>
          <p:cNvPr id="250" name="Google Shape;250;p1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51" name="Google Shape;251;p11"/>
          <p:cNvSpPr/>
          <p:nvPr/>
        </p:nvSpPr>
        <p:spPr>
          <a:xfrm>
            <a:off x="3489300" y="1734351"/>
            <a:ext cx="2995200" cy="2606700"/>
          </a:xfrm>
          <a:prstGeom prst="rect">
            <a:avLst/>
          </a:prstGeom>
          <a:solidFill>
            <a:srgbClr val="FFFFFF">
              <a:alpha val="0"/>
            </a:srgbClr>
          </a:solidFill>
          <a:ln cap="sq" cmpd="sng" w="316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2450" lIns="81625" spcFirstLastPara="1" rIns="81625" wrap="square" tIns="424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System: Klaster Huawei E9000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Liczba rdzeni: 6244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Pamięć: 18 TB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Architektura: Intel Xeon E5-2697 v3 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(Haswell) 2.1 GHz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Interconnect: Infiniband FDR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Rdzeni na węzeł: 28 rdzeni (2x14)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Pamięć na węzeł: 64/128 GB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System plików: Lustre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System operacyjny: Linux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System kolejkowy: SLURM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descr="Topola.jpg" id="252" name="Google Shape;2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994" y="1734344"/>
            <a:ext cx="2823862" cy="37778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nalezione obrazy dla zapytania huawei logo" id="253" name="Google Shape;25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3132" y="4464259"/>
            <a:ext cx="845279" cy="848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429937e25_1_1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Rysy – klaster GPU / PBaran (NEC)</a:t>
            </a:r>
            <a:endParaRPr sz="2800"/>
          </a:p>
        </p:txBody>
      </p:sp>
      <p:sp>
        <p:nvSpPr>
          <p:cNvPr id="259" name="Google Shape;259;g7429937e25_1_16"/>
          <p:cNvSpPr txBox="1"/>
          <p:nvPr>
            <p:ph idx="1" type="body"/>
          </p:nvPr>
        </p:nvSpPr>
        <p:spPr>
          <a:xfrm>
            <a:off x="628650" y="5061850"/>
            <a:ext cx="7886700" cy="1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pl-PL" sz="1800"/>
              <a:t>Oprogramowanie</a:t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800"/>
              <a:t>Baza aplikacji jest w trakcie tworzenia i optymalizacji – w szczególności na partycji NEC. Dostępne jest środowisko umożliwiające skompilowanie własnego kodu.</a:t>
            </a:r>
            <a:endParaRPr sz="1800"/>
          </a:p>
        </p:txBody>
      </p:sp>
      <p:sp>
        <p:nvSpPr>
          <p:cNvPr id="260" name="Google Shape;260;g7429937e25_1_1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261" name="Google Shape;261;g7429937e25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850" y="1258375"/>
            <a:ext cx="3431752" cy="14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7429937e25_1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08" y="1376528"/>
            <a:ext cx="4563333" cy="16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7429937e25_1_16"/>
          <p:cNvSpPr txBox="1"/>
          <p:nvPr/>
        </p:nvSpPr>
        <p:spPr>
          <a:xfrm>
            <a:off x="1061600" y="3064275"/>
            <a:ext cx="31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System: </a:t>
            </a:r>
            <a:r>
              <a:rPr b="1" lang="pl-PL">
                <a:latin typeface="Calibri"/>
                <a:ea typeface="Calibri"/>
                <a:cs typeface="Calibri"/>
                <a:sym typeface="Calibri"/>
              </a:rPr>
              <a:t>klaster GPU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Architektura: Intel Skylake, NVIDIA Volta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Liczba węzłów obliczeniowych: 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Parametry węzła obliczeniowego: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Liczba rdzeni: 36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Pamięć RAM: 380 GB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Liczba GPU: 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7429937e25_1_16"/>
          <p:cNvSpPr/>
          <p:nvPr/>
        </p:nvSpPr>
        <p:spPr>
          <a:xfrm rot="-5400000">
            <a:off x="-240875" y="3805390"/>
            <a:ext cx="1900800" cy="41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7429937e25_1_16"/>
          <p:cNvSpPr txBox="1"/>
          <p:nvPr/>
        </p:nvSpPr>
        <p:spPr>
          <a:xfrm rot="-5400000">
            <a:off x="-30798" y="3833303"/>
            <a:ext cx="126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latin typeface="Calibri"/>
                <a:ea typeface="Calibri"/>
                <a:cs typeface="Calibri"/>
                <a:sym typeface="Calibri"/>
              </a:rPr>
              <a:t>Rysy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7429937e25_1_16"/>
          <p:cNvSpPr/>
          <p:nvPr/>
        </p:nvSpPr>
        <p:spPr>
          <a:xfrm rot="-5400000">
            <a:off x="3558675" y="3805375"/>
            <a:ext cx="1900800" cy="418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7429937e25_1_16"/>
          <p:cNvSpPr txBox="1"/>
          <p:nvPr/>
        </p:nvSpPr>
        <p:spPr>
          <a:xfrm rot="-5400000">
            <a:off x="3768752" y="3822909"/>
            <a:ext cx="126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latin typeface="Calibri"/>
                <a:ea typeface="Calibri"/>
                <a:cs typeface="Calibri"/>
                <a:sym typeface="Calibri"/>
              </a:rPr>
              <a:t>PBaran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7429937e25_1_16"/>
          <p:cNvSpPr txBox="1"/>
          <p:nvPr/>
        </p:nvSpPr>
        <p:spPr>
          <a:xfrm>
            <a:off x="4850600" y="3064275"/>
            <a:ext cx="38310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System: </a:t>
            </a:r>
            <a:r>
              <a:rPr b="1" lang="pl-PL">
                <a:latin typeface="Calibri"/>
                <a:ea typeface="Calibri"/>
                <a:cs typeface="Calibri"/>
                <a:sym typeface="Calibri"/>
              </a:rPr>
              <a:t>NEC SX-Aurora Tsubasa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Architektura: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VE: Intel Skylake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VH: Intel Xeon Gold 6126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Liczba węzłów obliczeniowych: 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Parametry węzła obliczeniowego: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Liczba rdzeni: </a:t>
            </a:r>
            <a:r>
              <a:rPr lang="pl-PL">
                <a:latin typeface="Calibri"/>
                <a:ea typeface="Calibri"/>
                <a:cs typeface="Calibri"/>
                <a:sym typeface="Calibri"/>
              </a:rPr>
              <a:t>8 x 8 (VE) + 2 x 12 (VH)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Pamięć RAM: </a:t>
            </a:r>
            <a:r>
              <a:rPr lang="pl-PL">
                <a:latin typeface="Calibri"/>
                <a:ea typeface="Calibri"/>
                <a:cs typeface="Calibri"/>
                <a:sym typeface="Calibri"/>
              </a:rPr>
              <a:t>8 x 48 GB (VE) + 192 GB (VH)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429937e25_1_4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Rysy – GPU cluster / PBaran (NEC)</a:t>
            </a:r>
            <a:endParaRPr sz="2800"/>
          </a:p>
        </p:txBody>
      </p:sp>
      <p:sp>
        <p:nvSpPr>
          <p:cNvPr id="274" name="Google Shape;274;g7429937e25_1_4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pl-PL" sz="1800"/>
              <a:t>Software</a:t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800"/>
              <a:t>Application base is being built and optimised (NEC partition in particular). A toolchain is available to build users’ own code.</a:t>
            </a:r>
            <a:endParaRPr sz="1800"/>
          </a:p>
        </p:txBody>
      </p:sp>
      <p:sp>
        <p:nvSpPr>
          <p:cNvPr id="275" name="Google Shape;275;g7429937e25_1_4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276" name="Google Shape;276;g7429937e25_1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850" y="1258375"/>
            <a:ext cx="3431752" cy="14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7429937e25_1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08" y="1147928"/>
            <a:ext cx="4563333" cy="16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7429937e25_1_40"/>
          <p:cNvSpPr txBox="1"/>
          <p:nvPr/>
        </p:nvSpPr>
        <p:spPr>
          <a:xfrm>
            <a:off x="1061600" y="3064275"/>
            <a:ext cx="31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System: </a:t>
            </a:r>
            <a:r>
              <a:rPr b="1" lang="pl-PL">
                <a:latin typeface="Calibri"/>
                <a:ea typeface="Calibri"/>
                <a:cs typeface="Calibri"/>
                <a:sym typeface="Calibri"/>
              </a:rPr>
              <a:t>GPU cluster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lang="pl-PL">
                <a:latin typeface="Calibri"/>
                <a:ea typeface="Calibri"/>
                <a:cs typeface="Calibri"/>
                <a:sym typeface="Calibri"/>
              </a:rPr>
              <a:t>: Intel Skylake, NVIDIA Volta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Number of computing nodes: 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Node parameters: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Number of cores: 36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RAM: 380 GB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GPU units: 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7429937e25_1_40"/>
          <p:cNvSpPr/>
          <p:nvPr/>
        </p:nvSpPr>
        <p:spPr>
          <a:xfrm rot="-5400000">
            <a:off x="-240875" y="3805390"/>
            <a:ext cx="1900800" cy="41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7429937e25_1_40"/>
          <p:cNvSpPr txBox="1"/>
          <p:nvPr/>
        </p:nvSpPr>
        <p:spPr>
          <a:xfrm rot="-5400000">
            <a:off x="-30798" y="3833303"/>
            <a:ext cx="126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latin typeface="Calibri"/>
                <a:ea typeface="Calibri"/>
                <a:cs typeface="Calibri"/>
                <a:sym typeface="Calibri"/>
              </a:rPr>
              <a:t>Rysy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7429937e25_1_40"/>
          <p:cNvSpPr/>
          <p:nvPr/>
        </p:nvSpPr>
        <p:spPr>
          <a:xfrm rot="-5400000">
            <a:off x="3558675" y="3805375"/>
            <a:ext cx="1900800" cy="418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7429937e25_1_40"/>
          <p:cNvSpPr txBox="1"/>
          <p:nvPr/>
        </p:nvSpPr>
        <p:spPr>
          <a:xfrm rot="-5400000">
            <a:off x="3768752" y="3822909"/>
            <a:ext cx="126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latin typeface="Calibri"/>
                <a:ea typeface="Calibri"/>
                <a:cs typeface="Calibri"/>
                <a:sym typeface="Calibri"/>
              </a:rPr>
              <a:t>PBaran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7429937e25_1_40"/>
          <p:cNvSpPr txBox="1"/>
          <p:nvPr/>
        </p:nvSpPr>
        <p:spPr>
          <a:xfrm>
            <a:off x="4850600" y="3064275"/>
            <a:ext cx="38310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System: </a:t>
            </a:r>
            <a:r>
              <a:rPr b="1" lang="pl-PL">
                <a:latin typeface="Calibri"/>
                <a:ea typeface="Calibri"/>
                <a:cs typeface="Calibri"/>
                <a:sym typeface="Calibri"/>
              </a:rPr>
              <a:t>NEC SX-Aurora Tsubasa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Architecture: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VE: Intel Skylake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VH: Intel Xeon Gold 6126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Number of computing nodes: 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Node parameters: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Number of cores: 8 x 8 (VE) + 2 x 12 (VH)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RAM: 8 x 48 GB (VE) + 192 GB (VH)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Nostromo – IBM Blue Gene/Q</a:t>
            </a:r>
            <a:endParaRPr sz="2800"/>
          </a:p>
        </p:txBody>
      </p:sp>
      <p:sp>
        <p:nvSpPr>
          <p:cNvPr id="289" name="Google Shape;289;p1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pl-PL" sz="1800"/>
              <a:t>Oprogramowanie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800"/>
              <a:t>Amber, cp2k, CPMD, Quantum Espresso, Gromacs, LAMMPS, NAMD, Neuron, Nwchem, OpenFOAM, Siesta</a:t>
            </a:r>
            <a:endParaRPr sz="1800"/>
          </a:p>
        </p:txBody>
      </p:sp>
      <p:sp>
        <p:nvSpPr>
          <p:cNvPr id="290" name="Google Shape;290;p1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91" name="Google Shape;291;p12"/>
          <p:cNvSpPr/>
          <p:nvPr/>
        </p:nvSpPr>
        <p:spPr>
          <a:xfrm>
            <a:off x="5287514" y="965166"/>
            <a:ext cx="3394080" cy="403336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2"/>
          <p:cNvSpPr/>
          <p:nvPr/>
        </p:nvSpPr>
        <p:spPr>
          <a:xfrm>
            <a:off x="3880991" y="1124744"/>
            <a:ext cx="2995200" cy="2341737"/>
          </a:xfrm>
          <a:prstGeom prst="rect">
            <a:avLst/>
          </a:prstGeom>
          <a:solidFill>
            <a:srgbClr val="FFFFFF">
              <a:alpha val="0"/>
            </a:srgbClr>
          </a:solidFill>
          <a:ln cap="sq" cmpd="sng" w="316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2450" lIns="81625" spcFirstLastPara="1" rIns="81625" wrap="square" tIns="424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System: IBM Blue Gene/Q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Liczba rdzeni: 16384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Pamięć: 16 TB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Architektura: Power PC A2 @ 1.6 GHz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Interconnect: 5D Torus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Rdzeni na węzeł: 16 rdzeni (64 wątków)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Pamięć na węzeł: 16 GB 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System plików: GPFS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System operacyjny: BG/Q Linux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System kolejkowy: SLURM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93" name="Google Shape;293;p12"/>
          <p:cNvSpPr/>
          <p:nvPr/>
        </p:nvSpPr>
        <p:spPr>
          <a:xfrm>
            <a:off x="5871044" y="2728151"/>
            <a:ext cx="3394080" cy="487008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90367" y="1570573"/>
            <a:ext cx="3957457" cy="2966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0991" y="3576554"/>
            <a:ext cx="1178037" cy="59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Boreasz – IBM Power 775</a:t>
            </a:r>
            <a:endParaRPr sz="2800"/>
          </a:p>
        </p:txBody>
      </p:sp>
      <p:sp>
        <p:nvSpPr>
          <p:cNvPr id="301" name="Google Shape;301;p1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pl-PL" sz="1800"/>
              <a:t>Oprogramowanie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800"/>
              <a:t>Cp2k, CPMD, Fluent, Gromacs, hpc_toolkit, Octopus, VASP, Unified Model</a:t>
            </a:r>
            <a:endParaRPr sz="1800"/>
          </a:p>
        </p:txBody>
      </p:sp>
      <p:sp>
        <p:nvSpPr>
          <p:cNvPr id="302" name="Google Shape;302;p1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303" name="Google Shape;303;p13"/>
          <p:cNvSpPr/>
          <p:nvPr/>
        </p:nvSpPr>
        <p:spPr>
          <a:xfrm>
            <a:off x="5287514" y="965166"/>
            <a:ext cx="3394080" cy="403336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3"/>
          <p:cNvSpPr/>
          <p:nvPr/>
        </p:nvSpPr>
        <p:spPr>
          <a:xfrm>
            <a:off x="3880991" y="1042149"/>
            <a:ext cx="2995200" cy="2341737"/>
          </a:xfrm>
          <a:prstGeom prst="rect">
            <a:avLst/>
          </a:prstGeom>
          <a:solidFill>
            <a:srgbClr val="FFFFFF">
              <a:alpha val="0"/>
            </a:srgbClr>
          </a:solidFill>
          <a:ln cap="sq" cmpd="sng" w="316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2450" lIns="81625" spcFirstLastPara="1" rIns="81625" wrap="square" tIns="424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System: IBM Power 775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Liczba rdzeni: 2432 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Pamięć: 10 TB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Architektura: Power7 @ 3.6 GHz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Interconnect: IBM HFI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Rdzeni na węzeł: 32 rdzeni (128 wątków)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Pamięć na węzeł: 128 GB 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System plików: GPFS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System operacyjny: AIX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System kolejkowy: Load Leveler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305" name="Google Shape;30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0991" y="3576554"/>
            <a:ext cx="1178037" cy="59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88" y="1042149"/>
            <a:ext cx="2670043" cy="4005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0a87002fe_0_2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Plan szkolenia</a:t>
            </a:r>
            <a:endParaRPr/>
          </a:p>
        </p:txBody>
      </p:sp>
      <p:sp>
        <p:nvSpPr>
          <p:cNvPr id="131" name="Google Shape;131;g70a87002fe_0_2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pl-PL" sz="2400"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pl-PL" sz="2400">
                <a:latin typeface="Arial"/>
                <a:ea typeface="Arial"/>
                <a:cs typeface="Arial"/>
                <a:sym typeface="Arial"/>
              </a:rPr>
              <a:t>Computing resources and ICM network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pl-PL" sz="2400">
                <a:latin typeface="Arial"/>
                <a:ea typeface="Arial"/>
                <a:cs typeface="Arial"/>
                <a:sym typeface="Arial"/>
              </a:rPr>
              <a:t>Logging in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pl-PL" sz="2400">
                <a:latin typeface="Arial"/>
                <a:ea typeface="Arial"/>
                <a:cs typeface="Arial"/>
                <a:sym typeface="Arial"/>
              </a:rPr>
              <a:t>Beginning with Linux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pl-PL" sz="2400">
                <a:latin typeface="Arial"/>
                <a:ea typeface="Arial"/>
                <a:cs typeface="Arial"/>
                <a:sym typeface="Arial"/>
              </a:rPr>
              <a:t>Environmental modules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pl-PL" sz="2400">
                <a:latin typeface="Arial"/>
                <a:ea typeface="Arial"/>
                <a:cs typeface="Arial"/>
                <a:sym typeface="Arial"/>
              </a:rPr>
              <a:t>SLURM Resource manager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pl-PL" sz="2400">
                <a:latin typeface="Arial"/>
                <a:ea typeface="Arial"/>
                <a:cs typeface="Arial"/>
                <a:sym typeface="Arial"/>
              </a:rPr>
              <a:t>Running jobs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pl-PL" sz="2400">
                <a:latin typeface="Arial"/>
                <a:ea typeface="Arial"/>
                <a:cs typeface="Arial"/>
                <a:sym typeface="Arial"/>
              </a:rPr>
              <a:t>Custom computing environment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70a87002fe_0_2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Enigma – system Big Data Huawei</a:t>
            </a:r>
            <a:endParaRPr sz="2800"/>
          </a:p>
        </p:txBody>
      </p:sp>
      <p:sp>
        <p:nvSpPr>
          <p:cNvPr id="312" name="Google Shape;312;p1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pl-PL" sz="1800"/>
              <a:t>Oprogramowanie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sz="1800"/>
              <a:t>Hadoop, Spark</a:t>
            </a:r>
            <a:endParaRPr sz="1800"/>
          </a:p>
        </p:txBody>
      </p:sp>
      <p:sp>
        <p:nvSpPr>
          <p:cNvPr id="313" name="Google Shape;313;p1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314" name="Google Shape;314;p14"/>
          <p:cNvSpPr/>
          <p:nvPr/>
        </p:nvSpPr>
        <p:spPr>
          <a:xfrm>
            <a:off x="3880991" y="1042149"/>
            <a:ext cx="2995200" cy="2341737"/>
          </a:xfrm>
          <a:prstGeom prst="rect">
            <a:avLst/>
          </a:prstGeom>
          <a:solidFill>
            <a:srgbClr val="FFFFFF">
              <a:alpha val="0"/>
            </a:srgbClr>
          </a:solidFill>
          <a:ln cap="sq" cmpd="sng" w="316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2450" lIns="81625" spcFirstLastPara="1" rIns="81625" wrap="square" tIns="424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System: Huawei RH1288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Liczba rdzeni: &gt; 8000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Pamięć: 43 TB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Architektura: Intel Xeon E5-2680 v3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Interconnect: FDR Infiniband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Rdzeni na węzeł: 24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Pamięć na węzeł: 128 GB 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System plików: 24 TB (local storage) – 8 PB in total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997"/>
              <a:buFont typeface="Cantarell"/>
              <a:buNone/>
            </a:pPr>
            <a:r>
              <a:rPr b="1" lang="pl-PL" sz="997">
                <a:solidFill>
                  <a:srgbClr val="002060"/>
                </a:solidFill>
                <a:latin typeface="Cantarell"/>
                <a:ea typeface="Cantarell"/>
                <a:cs typeface="Cantarell"/>
                <a:sym typeface="Cantarell"/>
              </a:rPr>
              <a:t>System operacyjny: Linux</a:t>
            </a:r>
            <a:endParaRPr b="1" sz="997">
              <a:solidFill>
                <a:srgbClr val="002060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descr="mmexport1450465442784.jpg" id="315" name="Google Shape;3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475" y="1064245"/>
            <a:ext cx="3194212" cy="38090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nalezione obrazy dla zapytania huawei logo" id="316" name="Google Shape;31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9268" y="3653402"/>
            <a:ext cx="1085464" cy="1089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8d500e68a_8_0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l-PL"/>
              <a:t>Login to ICM</a:t>
            </a:r>
            <a:endParaRPr/>
          </a:p>
        </p:txBody>
      </p:sp>
      <p:sp>
        <p:nvSpPr>
          <p:cNvPr id="322" name="Google Shape;322;g78d500e68a_8_0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23" name="Google Shape;323;g78d500e68a_8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8d500e68a_8_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Access to ICM computers (linux)</a:t>
            </a:r>
            <a:endParaRPr/>
          </a:p>
        </p:txBody>
      </p:sp>
      <p:sp>
        <p:nvSpPr>
          <p:cNvPr id="330" name="Google Shape;330;g78d500e68a_8_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l-PL" sz="2400"/>
              <a:t>Login to ICM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pl-PL" sz="2000"/>
              <a:t>SSH </a:t>
            </a:r>
            <a:r>
              <a:rPr lang="pl-PL" sz="2000"/>
              <a:t>protocol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pl-PL" sz="2000"/>
              <a:t>Putty</a:t>
            </a:r>
            <a:r>
              <a:rPr lang="pl-PL" sz="2000"/>
              <a:t> (Windows), PowerShell (Windows 10), </a:t>
            </a:r>
            <a:r>
              <a:rPr b="1" lang="pl-PL" sz="2000"/>
              <a:t>ssh</a:t>
            </a:r>
            <a:r>
              <a:rPr lang="pl-PL" sz="2000"/>
              <a:t> (Linux, Mac)</a:t>
            </a:r>
            <a:endParaRPr/>
          </a:p>
          <a:p>
            <a:pPr indent="-1841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l-PL" sz="2400"/>
              <a:t>Connecting to access server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pl-PL" sz="2000"/>
              <a:t>hpc.icm.edu.pl</a:t>
            </a:r>
            <a:r>
              <a:rPr lang="pl-PL" sz="2000"/>
              <a:t>  (login.icm.edu.pl)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l-PL" sz="2000"/>
              <a:t>Old: delta, gw, atol (Not recommended)</a:t>
            </a:r>
            <a:endParaRPr sz="16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l-PL" sz="2400"/>
              <a:t>SSH command: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l-PL" sz="2400"/>
              <a:t>	</a:t>
            </a:r>
            <a:r>
              <a:rPr lang="pl-PL" sz="1800"/>
              <a:t>where </a:t>
            </a:r>
            <a:r>
              <a:rPr b="1" i="1" lang="pl-PL" sz="1800">
                <a:latin typeface="Courier New"/>
                <a:ea typeface="Courier New"/>
                <a:cs typeface="Courier New"/>
                <a:sym typeface="Courier New"/>
              </a:rPr>
              <a:t>user_name </a:t>
            </a:r>
            <a:r>
              <a:rPr lang="pl-PL" sz="1800"/>
              <a:t>is account name in the LDAP (Lightweight Directory Access Protocol)</a:t>
            </a:r>
            <a:endParaRPr sz="2400"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331" name="Google Shape;331;g78d500e68a_8_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332" name="Google Shape;332;g78d500e68a_8_6"/>
          <p:cNvSpPr txBox="1"/>
          <p:nvPr/>
        </p:nvSpPr>
        <p:spPr>
          <a:xfrm>
            <a:off x="899592" y="4741912"/>
            <a:ext cx="5878500" cy="400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ssh  </a:t>
            </a:r>
            <a:r>
              <a:rPr b="1" i="1" lang="pl-PL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user_name</a:t>
            </a:r>
            <a:r>
              <a:rPr b="1" lang="pl-PL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@hpc.icm.edu.pl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8d500e68a_8_1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>
                <a:solidFill>
                  <a:schemeClr val="hlink"/>
                </a:solidFill>
              </a:rPr>
              <a:t>Access to ICM computers</a:t>
            </a:r>
            <a:r>
              <a:rPr lang="pl-PL" sz="2800"/>
              <a:t> (windows)</a:t>
            </a:r>
            <a:endParaRPr sz="2800"/>
          </a:p>
        </p:txBody>
      </p:sp>
      <p:sp>
        <p:nvSpPr>
          <p:cNvPr id="338" name="Google Shape;338;g78d500e68a_8_1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339" name="Google Shape;339;g78d500e68a_8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1963638"/>
            <a:ext cx="4371975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78d500e68a_8_14"/>
          <p:cNvSpPr txBox="1"/>
          <p:nvPr/>
        </p:nvSpPr>
        <p:spPr>
          <a:xfrm>
            <a:off x="395536" y="1353344"/>
            <a:ext cx="63402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user_name@hpc.icm.edu.pl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1" name="Google Shape;341;g78d500e68a_8_14"/>
          <p:cNvCxnSpPr>
            <a:stCxn id="340" idx="3"/>
          </p:cNvCxnSpPr>
          <p:nvPr/>
        </p:nvCxnSpPr>
        <p:spPr>
          <a:xfrm flipH="1">
            <a:off x="4500136" y="1553444"/>
            <a:ext cx="2235600" cy="1600200"/>
          </a:xfrm>
          <a:prstGeom prst="bentConnector3">
            <a:avLst>
              <a:gd fmla="val -10226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8d500e68a_8_2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>
                <a:solidFill>
                  <a:schemeClr val="hlink"/>
                </a:solidFill>
              </a:rPr>
              <a:t>Access to ICM computers</a:t>
            </a:r>
            <a:r>
              <a:rPr lang="pl-PL" sz="2800"/>
              <a:t> (windows)</a:t>
            </a:r>
            <a:endParaRPr sz="2800"/>
          </a:p>
        </p:txBody>
      </p:sp>
      <p:sp>
        <p:nvSpPr>
          <p:cNvPr id="347" name="Google Shape;347;g78d500e68a_8_2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348" name="Google Shape;348;g78d500e68a_8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1811238"/>
            <a:ext cx="4371975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78d500e68a_8_23"/>
          <p:cNvSpPr txBox="1"/>
          <p:nvPr/>
        </p:nvSpPr>
        <p:spPr>
          <a:xfrm>
            <a:off x="6516228" y="3501000"/>
            <a:ext cx="10431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0" name="Google Shape;350;g78d500e68a_8_23"/>
          <p:cNvCxnSpPr>
            <a:stCxn id="349" idx="2"/>
          </p:cNvCxnSpPr>
          <p:nvPr/>
        </p:nvCxnSpPr>
        <p:spPr>
          <a:xfrm rot="5400000">
            <a:off x="4905678" y="3689100"/>
            <a:ext cx="1920000" cy="2344200"/>
          </a:xfrm>
          <a:prstGeom prst="bentConnector2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8d500e68a_8_3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520"/>
              <a:buFont typeface="Verdana"/>
              <a:buNone/>
            </a:pPr>
            <a:r>
              <a:rPr lang="pl-PL" sz="2800">
                <a:solidFill>
                  <a:schemeClr val="hlink"/>
                </a:solidFill>
              </a:rPr>
              <a:t>Access to ICM computers</a:t>
            </a:r>
            <a:r>
              <a:rPr lang="pl-PL" sz="2520"/>
              <a:t> (windows Powershell*)</a:t>
            </a:r>
            <a:endParaRPr sz="2520"/>
          </a:p>
        </p:txBody>
      </p:sp>
      <p:sp>
        <p:nvSpPr>
          <p:cNvPr id="356" name="Google Shape;356;g78d500e68a_8_3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357" name="Google Shape;357;g78d500e68a_8_32"/>
          <p:cNvSpPr txBox="1"/>
          <p:nvPr/>
        </p:nvSpPr>
        <p:spPr>
          <a:xfrm>
            <a:off x="6084168" y="2793122"/>
            <a:ext cx="2592300" cy="708000"/>
          </a:xfrm>
          <a:prstGeom prst="rect">
            <a:avLst/>
          </a:prstGeom>
          <a:solidFill>
            <a:srgbClr val="00B0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It works!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58" name="Google Shape;358;g78d500e68a_8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052736"/>
            <a:ext cx="4824536" cy="51950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g78d500e68a_8_32"/>
          <p:cNvCxnSpPr/>
          <p:nvPr/>
        </p:nvCxnSpPr>
        <p:spPr>
          <a:xfrm rot="10800000">
            <a:off x="1907568" y="1268668"/>
            <a:ext cx="4176600" cy="1872300"/>
          </a:xfrm>
          <a:prstGeom prst="bentConnector3">
            <a:avLst>
              <a:gd fmla="val 11216" name="adj1"/>
            </a:avLst>
          </a:prstGeom>
          <a:noFill/>
          <a:ln cap="flat" cmpd="sng" w="38100">
            <a:solidFill>
              <a:srgbClr val="00B09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60" name="Google Shape;360;g78d500e68a_8_32"/>
          <p:cNvSpPr txBox="1"/>
          <p:nvPr/>
        </p:nvSpPr>
        <p:spPr>
          <a:xfrm>
            <a:off x="5436097" y="5283205"/>
            <a:ext cx="3528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Windows 10 </a:t>
            </a:r>
            <a:r>
              <a:rPr lang="pl-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pl-P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„Windows Subsystem for Linux”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pl-P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Powershell </a:t>
            </a:r>
            <a:r>
              <a:rPr lang="pl-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pl-P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ssh (Windows 7)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pl-P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Gitshell (Windows 7)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78d500e68a_8_3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0a87002fe_0_0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l-PL">
                <a:latin typeface="Arial Narrow"/>
                <a:ea typeface="Arial Narrow"/>
                <a:cs typeface="Arial Narrow"/>
                <a:sym typeface="Arial Narrow"/>
              </a:rPr>
              <a:t>NAVIGATION IN FILE SYSTEM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7" name="Google Shape;367;g70a87002fe_0_0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68" name="Google Shape;368;g70a87002fe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b11cfe78b_1_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Paths</a:t>
            </a:r>
            <a:endParaRPr/>
          </a:p>
        </p:txBody>
      </p:sp>
      <p:sp>
        <p:nvSpPr>
          <p:cNvPr id="375" name="Google Shape;375;g6b11cfe78b_1_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2400"/>
              <a:t>Absolute path </a:t>
            </a:r>
            <a:r>
              <a:rPr lang="pl-PL" sz="2400"/>
              <a:t>- is the location of a file or directory from the root directory(/). For example: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/icm/home/user_name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/apps/modulefiles/apps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2400"/>
              <a:t>Relative path </a:t>
            </a:r>
            <a:r>
              <a:rPr lang="pl-PL" sz="2400"/>
              <a:t>- </a:t>
            </a:r>
            <a:r>
              <a:rPr lang="pl-PL" sz="2400"/>
              <a:t>is the location of a file or directory from the </a:t>
            </a:r>
            <a:r>
              <a:rPr lang="pl-PL" sz="2400"/>
              <a:t>present working directory(</a:t>
            </a: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r>
              <a:rPr lang="pl-PL" sz="2400"/>
              <a:t>) (</a:t>
            </a: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./</a:t>
            </a:r>
            <a:r>
              <a:rPr lang="pl-PL" sz="2400"/>
              <a:t>). For example: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./test1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./gaussian_outs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Google Shape;376;g6b11cfe78b_1_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b11cfe78b_1_2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Moving on directory tree </a:t>
            </a:r>
            <a:endParaRPr/>
          </a:p>
        </p:txBody>
      </p:sp>
      <p:sp>
        <p:nvSpPr>
          <p:cNvPr id="383" name="Google Shape;383;g6b11cfe78b_1_2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/>
              <a:t>Go to directory: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cd path_to_directory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/>
              <a:t>For example: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cd test/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/>
              <a:t>or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cd /icm/home/kdmszk01/test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/>
              <a:t>Go up from directory: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cd ../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/>
              <a:t>Go to HOME: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cd $HOME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/>
              <a:t>or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cd ~/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Google Shape;384;g6b11cfe78b_1_2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0caa52fa7_0_6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grep</a:t>
            </a:r>
            <a:endParaRPr/>
          </a:p>
        </p:txBody>
      </p:sp>
      <p:sp>
        <p:nvSpPr>
          <p:cNvPr id="391" name="Google Shape;391;g70caa52fa7_0_6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800">
                <a:latin typeface="Courier New"/>
                <a:ea typeface="Courier New"/>
                <a:cs typeface="Courier New"/>
                <a:sym typeface="Courier New"/>
              </a:rPr>
              <a:t>grep ‘srt’ files</a:t>
            </a:r>
            <a:r>
              <a:rPr lang="pl-PL" sz="1800"/>
              <a:t> - finding str in files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800">
                <a:latin typeface="Courier New"/>
                <a:ea typeface="Courier New"/>
                <a:cs typeface="Courier New"/>
                <a:sym typeface="Courier New"/>
              </a:rPr>
              <a:t>grep ‘Etot’ *.out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800"/>
              <a:t>Options: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-PL" sz="1800">
                <a:latin typeface="Courier New"/>
                <a:ea typeface="Courier New"/>
                <a:cs typeface="Courier New"/>
                <a:sym typeface="Courier New"/>
              </a:rPr>
              <a:t>-c</a:t>
            </a:r>
            <a:r>
              <a:rPr lang="pl-PL" sz="1800"/>
              <a:t> – show counts of findens in files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-PL" sz="1800"/>
              <a:t>-</a:t>
            </a:r>
            <a:r>
              <a:rPr lang="pl-PL" sz="1800"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lang="pl-PL" sz="1800"/>
              <a:t>– show files without ‘str’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-PL" sz="1800">
                <a:latin typeface="Courier New"/>
                <a:ea typeface="Courier New"/>
                <a:cs typeface="Courier New"/>
                <a:sym typeface="Courier New"/>
              </a:rPr>
              <a:t>-s</a:t>
            </a:r>
            <a:r>
              <a:rPr lang="pl-PL" sz="1800"/>
              <a:t> – skipp errors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-PL" sz="1800">
                <a:latin typeface="Courier New"/>
                <a:ea typeface="Courier New"/>
                <a:cs typeface="Courier New"/>
                <a:sym typeface="Courier New"/>
              </a:rPr>
              <a:t>-n</a:t>
            </a:r>
            <a:r>
              <a:rPr lang="pl-PL" sz="1800"/>
              <a:t> – show line number wher ‘str’ was finded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-PL" sz="1800">
                <a:latin typeface="Courier New"/>
                <a:ea typeface="Courier New"/>
                <a:cs typeface="Courier New"/>
                <a:sym typeface="Courier New"/>
              </a:rPr>
              <a:t>-w</a:t>
            </a:r>
            <a:r>
              <a:rPr lang="pl-PL" sz="1800"/>
              <a:t> – searchinf for whole world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-PL" sz="1800">
                <a:latin typeface="Courier New"/>
                <a:ea typeface="Courier New"/>
                <a:cs typeface="Courier New"/>
                <a:sym typeface="Courier New"/>
              </a:rPr>
              <a:t>-i </a:t>
            </a:r>
            <a:r>
              <a:rPr lang="pl-PL" sz="1800"/>
              <a:t>– Ignore case distinctions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-PL" sz="1800">
                <a:latin typeface="Courier New"/>
                <a:ea typeface="Courier New"/>
                <a:cs typeface="Courier New"/>
                <a:sym typeface="Courier New"/>
              </a:rPr>
              <a:t>-r</a:t>
            </a:r>
            <a:r>
              <a:rPr lang="pl-PL" sz="1800"/>
              <a:t> – Read all files under each directory, recursively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-PL" sz="1800"/>
              <a:t> </a:t>
            </a:r>
            <a:endParaRPr sz="1800"/>
          </a:p>
        </p:txBody>
      </p:sp>
      <p:sp>
        <p:nvSpPr>
          <p:cNvPr id="392" name="Google Shape;392;g70caa52fa7_0_6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a87002fe_0_1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l-PL">
                <a:latin typeface="Arial Narrow"/>
                <a:ea typeface="Arial Narrow"/>
                <a:cs typeface="Arial Narrow"/>
                <a:sym typeface="Arial Narrow"/>
              </a:rPr>
              <a:t>INTRODUCTION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8" name="Google Shape;138;g70a87002fe_0_1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39" name="Google Shape;139;g70a87002fe_0_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0caa52fa7_0_7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find</a:t>
            </a:r>
            <a:endParaRPr/>
          </a:p>
        </p:txBody>
      </p:sp>
      <p:sp>
        <p:nvSpPr>
          <p:cNvPr id="399" name="Google Shape;399;g70caa52fa7_0_7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find </a:t>
            </a:r>
            <a:r>
              <a:rPr lang="pl-PL" sz="2400"/>
              <a:t>is use for finding files or directories: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by name: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find path -name file_name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directory: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find path -type d -name directory_name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find and remove multiple file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find path -type f -name files_name -exec rm -f {} \;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And also: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user files, group files, files witch permitions, with size, with time of modyfication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00" name="Google Shape;400;g70caa52fa7_0_7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0caa52fa7_0_8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Permissions </a:t>
            </a:r>
            <a:endParaRPr/>
          </a:p>
        </p:txBody>
      </p:sp>
      <p:sp>
        <p:nvSpPr>
          <p:cNvPr id="407" name="Google Shape;407;g70caa52fa7_0_8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All files and directories has permission to: wriet (</a:t>
            </a:r>
            <a:r>
              <a:rPr b="1" lang="pl-PL" sz="2400"/>
              <a:t>w</a:t>
            </a:r>
            <a:r>
              <a:rPr lang="pl-PL" sz="2400"/>
              <a:t>), read (</a:t>
            </a:r>
            <a:r>
              <a:rPr b="1" lang="pl-PL" sz="2400"/>
              <a:t>r</a:t>
            </a:r>
            <a:r>
              <a:rPr lang="pl-PL" sz="2400"/>
              <a:t>), execute (</a:t>
            </a:r>
            <a:r>
              <a:rPr b="1" lang="pl-PL" sz="2400"/>
              <a:t>x</a:t>
            </a:r>
            <a:r>
              <a:rPr lang="pl-PL" sz="2400"/>
              <a:t>) for: user(</a:t>
            </a:r>
            <a:r>
              <a:rPr b="1" lang="pl-PL" sz="2400"/>
              <a:t>u</a:t>
            </a:r>
            <a:r>
              <a:rPr lang="pl-PL" sz="2400"/>
              <a:t>), group (</a:t>
            </a:r>
            <a:r>
              <a:rPr b="1" lang="pl-PL" sz="2400"/>
              <a:t>g</a:t>
            </a:r>
            <a:r>
              <a:rPr lang="pl-PL" sz="2400"/>
              <a:t>), other (</a:t>
            </a:r>
            <a:r>
              <a:rPr b="1" lang="pl-PL" sz="2400"/>
              <a:t>o</a:t>
            </a:r>
            <a:r>
              <a:rPr lang="pl-PL" sz="2400"/>
              <a:t>), all (</a:t>
            </a:r>
            <a:r>
              <a:rPr b="1" lang="pl-PL" sz="2400"/>
              <a:t>a</a:t>
            </a:r>
            <a:r>
              <a:rPr lang="pl-PL" sz="2400"/>
              <a:t>).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For example: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rwx r-x r-x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It can be change by: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chmod</a:t>
            </a:r>
            <a:r>
              <a:rPr lang="pl-PL" sz="2400"/>
              <a:t> target action permition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target = user(u), group (g), other (o), all (a)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action = add (+), remove (-)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permition = wriet (w), read (r), execute (x)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For example: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chmod g+w,o-wx file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rwx r-x r-x -&gt; rwx rwx ---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08" name="Google Shape;408;g70caa52fa7_0_8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6b11cfe78b_1_3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ls</a:t>
            </a:r>
            <a:endParaRPr/>
          </a:p>
        </p:txBody>
      </p:sp>
      <p:sp>
        <p:nvSpPr>
          <p:cNvPr id="415" name="Google Shape;415;g6b11cfe78b_1_3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ls </a:t>
            </a:r>
            <a:r>
              <a:rPr lang="pl-PL" sz="2400"/>
              <a:t>- list of all things in directory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ls path</a:t>
            </a:r>
            <a:r>
              <a:rPr lang="pl-PL" sz="2400"/>
              <a:t> - list of all things in path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options: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-l</a:t>
            </a:r>
            <a:r>
              <a:rPr lang="pl-PL" sz="2400"/>
              <a:t> - long format: permissions, owner, group, size, last-modified date and filename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-a</a:t>
            </a:r>
            <a:r>
              <a:rPr lang="pl-PL" sz="2400"/>
              <a:t> - lists all files in the given directory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-d</a:t>
            </a:r>
            <a:r>
              <a:rPr lang="pl-PL" sz="2400"/>
              <a:t> - shows information about a symbolic link or directory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-t</a:t>
            </a:r>
            <a:r>
              <a:rPr lang="pl-PL" sz="2400"/>
              <a:t> - sort the list of files by modification time.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-h</a:t>
            </a:r>
            <a:r>
              <a:rPr lang="pl-PL" sz="2400"/>
              <a:t> - print sizes in human readable format.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-r</a:t>
            </a:r>
            <a:r>
              <a:rPr lang="pl-PL" sz="2400"/>
              <a:t> - revers sorting order</a:t>
            </a:r>
            <a:endParaRPr sz="2400"/>
          </a:p>
        </p:txBody>
      </p:sp>
      <p:sp>
        <p:nvSpPr>
          <p:cNvPr id="416" name="Google Shape;416;g6b11cfe78b_1_3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70caa52fa7_0_1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>
                <a:latin typeface="Courier New"/>
                <a:ea typeface="Courier New"/>
                <a:cs typeface="Courier New"/>
                <a:sym typeface="Courier New"/>
              </a:rPr>
              <a:t>mkdir directory</a:t>
            </a:r>
            <a:r>
              <a:rPr lang="pl-PL"/>
              <a:t> - make empty directory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>
                <a:latin typeface="Courier New"/>
                <a:ea typeface="Courier New"/>
                <a:cs typeface="Courier New"/>
                <a:sym typeface="Courier New"/>
              </a:rPr>
              <a:t>rmdir directory</a:t>
            </a:r>
            <a:r>
              <a:rPr lang="pl-PL"/>
              <a:t> </a:t>
            </a:r>
            <a:r>
              <a:rPr lang="pl-PL"/>
              <a:t>- remove empty directory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>
                <a:latin typeface="Courier New"/>
                <a:ea typeface="Courier New"/>
                <a:cs typeface="Courier New"/>
                <a:sym typeface="Courier New"/>
              </a:rPr>
              <a:t>mkdir -p path_to_directory</a:t>
            </a:r>
            <a:r>
              <a:rPr lang="pl-PL"/>
              <a:t> - make whole path with subdirectories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>
                <a:latin typeface="Courier New"/>
                <a:ea typeface="Courier New"/>
                <a:cs typeface="Courier New"/>
                <a:sym typeface="Courier New"/>
              </a:rPr>
              <a:t>rm -r directory</a:t>
            </a:r>
            <a:r>
              <a:rPr lang="pl-PL"/>
              <a:t> - remove directory (empty or not)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3" name="Google Shape;423;g70caa52fa7_0_1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D</a:t>
            </a:r>
            <a:r>
              <a:rPr lang="pl-PL"/>
              <a:t>irectories</a:t>
            </a:r>
            <a:endParaRPr/>
          </a:p>
        </p:txBody>
      </p:sp>
      <p:sp>
        <p:nvSpPr>
          <p:cNvPr id="424" name="Google Shape;424;g70caa52fa7_0_1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6b11cfe78b_1_4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cp</a:t>
            </a:r>
            <a:endParaRPr/>
          </a:p>
        </p:txBody>
      </p:sp>
      <p:sp>
        <p:nvSpPr>
          <p:cNvPr id="431" name="Google Shape;431;g6b11cfe78b_1_4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cp sourcefile targetfile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cp path_to_sourcefile path_to_targetfile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000"/>
              <a:t>Options: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-r</a:t>
            </a:r>
            <a:r>
              <a:rPr lang="pl-PL" sz="2000"/>
              <a:t> - copy directories recursively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-p</a:t>
            </a:r>
            <a:r>
              <a:rPr lang="pl-PL" sz="2000"/>
              <a:t> </a:t>
            </a:r>
            <a:r>
              <a:rPr lang="pl-PL" sz="2000"/>
              <a:t>- preserve the time of the last data modification and the time of the last access, the ownership, and the file permission-bits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cp out1 out_1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cp -rp OUTPUTS /tmp/20191113/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mv</a:t>
            </a:r>
            <a:r>
              <a:rPr lang="pl-PL" sz="2000"/>
              <a:t> - like cp but remove </a:t>
            </a:r>
            <a:r>
              <a:rPr lang="pl-PL" sz="2000"/>
              <a:t>sourcefile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32" name="Google Shape;432;g6b11cfe78b_1_4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b11cfe78b_1_5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cp - * </a:t>
            </a:r>
            <a:endParaRPr/>
          </a:p>
        </p:txBody>
      </p:sp>
      <p:sp>
        <p:nvSpPr>
          <p:cNvPr id="439" name="Google Shape;439;g6b11cfe78b_1_5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440" name="Google Shape;440;g6b11cfe78b_1_5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l-PL"/>
              <a:t> - all things in present directory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>
                <a:latin typeface="Courier New"/>
                <a:ea typeface="Courier New"/>
                <a:cs typeface="Courier New"/>
                <a:sym typeface="Courier New"/>
              </a:rPr>
              <a:t>*.out</a:t>
            </a:r>
            <a:r>
              <a:rPr lang="pl-PL"/>
              <a:t> - all things with name ends with .out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>
                <a:latin typeface="Courier New"/>
                <a:ea typeface="Courier New"/>
                <a:cs typeface="Courier New"/>
                <a:sym typeface="Courier New"/>
              </a:rPr>
              <a:t>a*</a:t>
            </a:r>
            <a:r>
              <a:rPr lang="pl-PL"/>
              <a:t> - all things with name started with 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>
                <a:latin typeface="Courier New"/>
                <a:ea typeface="Courier New"/>
                <a:cs typeface="Courier New"/>
                <a:sym typeface="Courier New"/>
              </a:rPr>
              <a:t>*/*</a:t>
            </a:r>
            <a:r>
              <a:rPr lang="pl-PL"/>
              <a:t> - all files in subdirectories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pl-PL"/>
              <a:t> - any symbol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>
                <a:latin typeface="Courier New"/>
                <a:ea typeface="Courier New"/>
                <a:cs typeface="Courier New"/>
                <a:sym typeface="Courier New"/>
              </a:rPr>
              <a:t>[set]</a:t>
            </a:r>
            <a:r>
              <a:rPr lang="pl-PL"/>
              <a:t> - any symbol from set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>
                <a:latin typeface="Courier New"/>
                <a:ea typeface="Courier New"/>
                <a:cs typeface="Courier New"/>
                <a:sym typeface="Courier New"/>
              </a:rPr>
              <a:t>[!set]</a:t>
            </a:r>
            <a:r>
              <a:rPr lang="pl-PL"/>
              <a:t> - any symbol not from set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0caa52fa7_0_1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rm</a:t>
            </a:r>
            <a:endParaRPr/>
          </a:p>
        </p:txBody>
      </p:sp>
      <p:sp>
        <p:nvSpPr>
          <p:cNvPr id="447" name="Google Shape;447;g70caa52fa7_0_1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rm file</a:t>
            </a:r>
            <a:r>
              <a:rPr lang="pl-PL" sz="2400"/>
              <a:t> - remove file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rm path_to_file</a:t>
            </a:r>
            <a:r>
              <a:rPr lang="pl-PL" sz="2400"/>
              <a:t> - remove file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O</a:t>
            </a:r>
            <a:r>
              <a:rPr lang="pl-PL" sz="2400"/>
              <a:t>ptions: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-r</a:t>
            </a:r>
            <a:r>
              <a:rPr lang="pl-PL" sz="2400"/>
              <a:t> - </a:t>
            </a:r>
            <a:r>
              <a:rPr lang="pl-PL" sz="2400"/>
              <a:t>remove whole directories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-i</a:t>
            </a:r>
            <a:r>
              <a:rPr lang="pl-PL" sz="2400"/>
              <a:t> - ask for every deletion to be confirmed.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-f</a:t>
            </a:r>
            <a:r>
              <a:rPr lang="pl-PL" sz="2400"/>
              <a:t> - ignores non-existent files and overrides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-d</a:t>
            </a:r>
            <a:r>
              <a:rPr lang="pl-PL" sz="2400"/>
              <a:t> - delete an empty directory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48" name="Google Shape;448;g70caa52fa7_0_1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0caa52fa7_0_2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Pack / unpack</a:t>
            </a:r>
            <a:endParaRPr/>
          </a:p>
        </p:txBody>
      </p:sp>
      <p:sp>
        <p:nvSpPr>
          <p:cNvPr id="455" name="Google Shape;455;g70caa52fa7_0_2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/>
              <a:t>Packing: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.zip:		</a:t>
            </a: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zip -r targetfile sourcedirectory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.tar.gz:		</a:t>
            </a:r>
            <a:br>
              <a:rPr lang="pl-PL" sz="2400"/>
            </a:b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tar cvzf targetfile.tar.gz sourcedirectory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.bz2:		</a:t>
            </a: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bzip2 sourcefile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/>
              <a:t>Unpacking: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.tar.gz:		</a:t>
            </a: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tar xvzf archive.tar.gz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.tar:		</a:t>
            </a: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tar xvf archive.tar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.zip:		</a:t>
            </a: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unzip archive.zip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.bz2:		</a:t>
            </a: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bunzip2 archive.bz2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.rar:		</a:t>
            </a: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unrar x archive.rar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56" name="Google Shape;456;g70caa52fa7_0_2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0caa52fa7_0_5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read file</a:t>
            </a:r>
            <a:endParaRPr/>
          </a:p>
        </p:txBody>
      </p:sp>
      <p:sp>
        <p:nvSpPr>
          <p:cNvPr id="463" name="Google Shape;463;g70caa52fa7_0_5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cat file</a:t>
            </a:r>
            <a:r>
              <a:rPr lang="pl-PL" sz="2400"/>
              <a:t> - </a:t>
            </a:r>
            <a:r>
              <a:rPr lang="pl-PL" sz="2400"/>
              <a:t>displays </a:t>
            </a:r>
            <a:r>
              <a:rPr lang="pl-PL" sz="2400"/>
              <a:t>file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more file</a:t>
            </a:r>
            <a:r>
              <a:rPr lang="pl-PL" sz="2400"/>
              <a:t> - </a:t>
            </a:r>
            <a:r>
              <a:rPr lang="pl-PL" sz="2400"/>
              <a:t>displays </a:t>
            </a:r>
            <a:r>
              <a:rPr lang="pl-PL" sz="2400"/>
              <a:t> file with scroling down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less</a:t>
            </a: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 file</a:t>
            </a:r>
            <a:r>
              <a:rPr lang="pl-PL" sz="2400"/>
              <a:t> - displays  file with scroling down and up</a:t>
            </a:r>
            <a:r>
              <a:rPr lang="pl-PL" sz="2400"/>
              <a:t>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head -n N file</a:t>
            </a:r>
            <a:r>
              <a:rPr lang="pl-PL" sz="2400"/>
              <a:t> - </a:t>
            </a:r>
            <a:r>
              <a:rPr lang="pl-PL" sz="2400"/>
              <a:t>displays </a:t>
            </a:r>
            <a:r>
              <a:rPr lang="pl-PL" sz="2400"/>
              <a:t> first N lines of file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tail -n N file</a:t>
            </a:r>
            <a:r>
              <a:rPr lang="pl-PL" sz="2400"/>
              <a:t> - </a:t>
            </a:r>
            <a:r>
              <a:rPr lang="pl-PL" sz="2400"/>
              <a:t>displays </a:t>
            </a:r>
            <a:r>
              <a:rPr lang="pl-PL" sz="2400"/>
              <a:t> last N lines of file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cut -f N -d “s”</a:t>
            </a:r>
            <a:r>
              <a:rPr lang="pl-PL" sz="2400"/>
              <a:t> - </a:t>
            </a:r>
            <a:r>
              <a:rPr lang="pl-PL" sz="2400"/>
              <a:t>displays </a:t>
            </a:r>
            <a:r>
              <a:rPr lang="pl-PL" sz="2400"/>
              <a:t> N-th column with separator s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64" name="Google Shape;464;g70caa52fa7_0_5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0cde037df_1_28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Redirecting streams to files</a:t>
            </a:r>
            <a:endParaRPr/>
          </a:p>
        </p:txBody>
      </p:sp>
      <p:sp>
        <p:nvSpPr>
          <p:cNvPr id="471" name="Google Shape;471;g70cde037df_1_28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/>
              <a:t>Redirect output to begin of file (file will be </a:t>
            </a:r>
            <a:r>
              <a:rPr lang="pl-PL" sz="2400"/>
              <a:t>overwritten</a:t>
            </a:r>
            <a:r>
              <a:rPr lang="pl-PL" sz="2400"/>
              <a:t>):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vasp_std &gt; out.log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vasp_std 1&gt; out.log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/>
              <a:t>Redirect output to end of file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vasp_std &gt;&gt; out.log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/>
              <a:t>redirect errors to file: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vasp_std 2&gt; out.log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/>
              <a:t>Redirect input to file: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g18 &lt; input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Google Shape;472;g70cde037df_1_28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Kompetencje ICM</a:t>
            </a:r>
            <a:endParaRPr sz="2800"/>
          </a:p>
        </p:txBody>
      </p:sp>
      <p:sp>
        <p:nvSpPr>
          <p:cNvPr id="145" name="Google Shape;145;p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l-PL" sz="2000"/>
              <a:t>ICM świadczy kompleksowe usługi z zakresu obliczeń wielkoskalowych, analityki i wizualizacji danych dla nauki, biznesu i sektora publicznego.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l-PL" sz="2000"/>
              <a:t>Oferta ICM obejmuje zarówno rozwiązania standardowe, jak i dostosowane do indywidualnych potrzeb.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l-PL" sz="2000"/>
              <a:t>Nasze kluczowe kompetencje to:</a:t>
            </a:r>
            <a:endParaRPr/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l-PL" sz="2000"/>
              <a:t>Świadczymy również usługi polegające na: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Char char="▪"/>
            </a:pPr>
            <a:r>
              <a:rPr lang="pl-PL" sz="1750"/>
              <a:t>udostępnianiu infrastruktury obliczeniowej i analitycznej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Char char="▪"/>
            </a:pPr>
            <a:r>
              <a:rPr lang="pl-PL" sz="1750"/>
              <a:t>współpracy projektowej: wsparcie techniczne i programistyczne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Char char="▪"/>
            </a:pPr>
            <a:r>
              <a:rPr lang="pl-PL" sz="1750"/>
              <a:t>konsultacjach i szkoleniach</a:t>
            </a:r>
            <a:endParaRPr/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46" name="Google Shape;146;p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147" name="Google Shape;14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7370" y="3593653"/>
            <a:ext cx="6389260" cy="1812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0caa52fa7_0_4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vim</a:t>
            </a:r>
            <a:endParaRPr/>
          </a:p>
        </p:txBody>
      </p:sp>
      <p:sp>
        <p:nvSpPr>
          <p:cNvPr id="479" name="Google Shape;479;g70caa52fa7_0_4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Command mode: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pl-PL" sz="2400"/>
              <a:t> - switch to edit mode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:w</a:t>
            </a:r>
            <a:r>
              <a:rPr lang="pl-PL" sz="2400"/>
              <a:t> - save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:q</a:t>
            </a:r>
            <a:r>
              <a:rPr lang="pl-PL" sz="2400"/>
              <a:t> - quit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:cq</a:t>
            </a:r>
            <a:r>
              <a:rPr lang="pl-PL" sz="2400"/>
              <a:t> - quit without saving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pl-PL" sz="2400"/>
              <a:t> - remove line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:line_number</a:t>
            </a:r>
            <a:r>
              <a:rPr lang="pl-PL" sz="2400"/>
              <a:t> - go to line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/str</a:t>
            </a:r>
            <a:r>
              <a:rPr lang="pl-PL" sz="2400"/>
              <a:t> - find next str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Edit mode: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navigation like in Word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r>
              <a:rPr lang="pl-PL" sz="2400"/>
              <a:t> - quit edit mode</a:t>
            </a:r>
            <a:endParaRPr sz="2400"/>
          </a:p>
        </p:txBody>
      </p:sp>
      <p:sp>
        <p:nvSpPr>
          <p:cNvPr id="480" name="Google Shape;480;g70caa52fa7_0_4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0cde037df_1_27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nano</a:t>
            </a:r>
            <a:endParaRPr/>
          </a:p>
        </p:txBody>
      </p:sp>
      <p:sp>
        <p:nvSpPr>
          <p:cNvPr id="487" name="Google Shape;487;g70cde037df_1_27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>
                <a:latin typeface="Courier New"/>
                <a:ea typeface="Courier New"/>
                <a:cs typeface="Courier New"/>
                <a:sym typeface="Courier New"/>
              </a:rPr>
              <a:t>Ctrl + r</a:t>
            </a:r>
            <a:r>
              <a:rPr lang="pl-PL"/>
              <a:t> - open file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>
                <a:latin typeface="Courier New"/>
                <a:ea typeface="Courier New"/>
                <a:cs typeface="Courier New"/>
                <a:sym typeface="Courier New"/>
              </a:rPr>
              <a:t>Ctrl + o </a:t>
            </a:r>
            <a:r>
              <a:rPr lang="pl-PL"/>
              <a:t>- save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>
                <a:latin typeface="Courier New"/>
                <a:ea typeface="Courier New"/>
                <a:cs typeface="Courier New"/>
                <a:sym typeface="Courier New"/>
              </a:rPr>
              <a:t>Ctrl + x </a:t>
            </a:r>
            <a:r>
              <a:rPr lang="pl-PL"/>
              <a:t>- exit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>
                <a:latin typeface="Courier New"/>
                <a:ea typeface="Courier New"/>
                <a:cs typeface="Courier New"/>
                <a:sym typeface="Courier New"/>
              </a:rPr>
              <a:t>F2 </a:t>
            </a:r>
            <a:r>
              <a:rPr lang="pl-PL"/>
              <a:t>- save and exit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>
                <a:latin typeface="Courier New"/>
                <a:ea typeface="Courier New"/>
                <a:cs typeface="Courier New"/>
                <a:sym typeface="Courier New"/>
              </a:rPr>
              <a:t>Ctrl + k </a:t>
            </a:r>
            <a:r>
              <a:rPr lang="pl-PL"/>
              <a:t>- cut line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>
                <a:latin typeface="Courier New"/>
                <a:ea typeface="Courier New"/>
                <a:cs typeface="Courier New"/>
                <a:sym typeface="Courier New"/>
              </a:rPr>
              <a:t>Ctrl + u </a:t>
            </a:r>
            <a:r>
              <a:rPr lang="pl-PL"/>
              <a:t>- past line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>
                <a:latin typeface="Courier New"/>
                <a:ea typeface="Courier New"/>
                <a:cs typeface="Courier New"/>
                <a:sym typeface="Courier New"/>
              </a:rPr>
              <a:t>Ctrl + w</a:t>
            </a:r>
            <a:r>
              <a:rPr lang="pl-PL"/>
              <a:t> - search for string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8" name="Google Shape;488;g70cde037df_1_27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6b11cfe78b_1_2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MC - Midnight Commander</a:t>
            </a:r>
            <a:endParaRPr/>
          </a:p>
        </p:txBody>
      </p:sp>
      <p:sp>
        <p:nvSpPr>
          <p:cNvPr id="495" name="Google Shape;495;g6b11cfe78b_1_2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6b11cfe78b_1_2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497" name="Google Shape;497;g6b11cfe78b_1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26" y="1196750"/>
            <a:ext cx="8433376" cy="459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70cde037df_1_232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l-PL"/>
              <a:t>DATA TRANSFER</a:t>
            </a:r>
            <a:endParaRPr/>
          </a:p>
        </p:txBody>
      </p:sp>
      <p:sp>
        <p:nvSpPr>
          <p:cNvPr id="503" name="Google Shape;503;g70cde037df_1_232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04" name="Google Shape;504;g70cde037df_1_2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70cde037df_1_23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3600"/>
              <a:buFont typeface="Verdana"/>
              <a:buNone/>
            </a:pPr>
            <a:r>
              <a:rPr lang="pl-PL"/>
              <a:t>data copying (linux)</a:t>
            </a:r>
            <a:endParaRPr/>
          </a:p>
        </p:txBody>
      </p:sp>
      <p:sp>
        <p:nvSpPr>
          <p:cNvPr id="510" name="Google Shape;510;g70cde037df_1_23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pl-PL"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pl-PL"/>
              <a:t>on local machine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pl-PL">
                <a:latin typeface="Courier New"/>
                <a:ea typeface="Courier New"/>
                <a:cs typeface="Courier New"/>
                <a:sym typeface="Courier New"/>
              </a:rPr>
              <a:t>scp </a:t>
            </a:r>
            <a:r>
              <a:rPr lang="pl-PL"/>
              <a:t>between hosts</a:t>
            </a:r>
            <a:endParaRPr/>
          </a:p>
        </p:txBody>
      </p:sp>
      <p:sp>
        <p:nvSpPr>
          <p:cNvPr id="511" name="Google Shape;511;g70cde037df_1_23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70cde037df_1_24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scp (secure copy)</a:t>
            </a:r>
            <a:endParaRPr sz="2800"/>
          </a:p>
        </p:txBody>
      </p:sp>
      <p:sp>
        <p:nvSpPr>
          <p:cNvPr id="517" name="Google Shape;517;g70cde037df_1_24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518" name="Google Shape;518;g70cde037df_1_244"/>
          <p:cNvSpPr/>
          <p:nvPr/>
        </p:nvSpPr>
        <p:spPr>
          <a:xfrm>
            <a:off x="357158" y="1357298"/>
            <a:ext cx="81438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Copying files </a:t>
            </a:r>
            <a:r>
              <a:rPr b="1"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ICM (from local computer):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scp -C -p plik </a:t>
            </a:r>
            <a:r>
              <a:rPr lang="pl-PL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user_name</a:t>
            </a:r>
            <a:r>
              <a:rPr b="0" lang="pl-PL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@hpc.icm.edu.pl:~/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Copying files </a:t>
            </a:r>
            <a:r>
              <a:rPr b="1"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ICM (from local computer):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scp -C -p </a:t>
            </a:r>
            <a:r>
              <a:rPr lang="pl-PL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user_name</a:t>
            </a:r>
            <a:r>
              <a:rPr b="0" lang="pl-PL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@hpc.icm.edu.pl:~/plik ./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-C – with compression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-p – keep last modification date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-r – copying directory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Copying directories: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scp -r -C -p </a:t>
            </a:r>
            <a:r>
              <a:rPr lang="pl-PL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directory</a:t>
            </a:r>
            <a:r>
              <a:rPr b="0" lang="pl-PL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user_name</a:t>
            </a:r>
            <a:r>
              <a:rPr b="0" lang="pl-PL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@hpc.icm.edu.pl: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scp -r -C -p </a:t>
            </a:r>
            <a:r>
              <a:rPr lang="pl-PL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user_name</a:t>
            </a:r>
            <a:r>
              <a:rPr b="0" lang="pl-PL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@hpc.icm.edu.pl:~</a:t>
            </a:r>
            <a:r>
              <a:rPr lang="pl-PL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/directory</a:t>
            </a:r>
            <a:r>
              <a:rPr b="0" lang="pl-PL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g70cde037df_1_24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0cde037df_1_25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>
                <a:solidFill>
                  <a:schemeClr val="hlink"/>
                </a:solidFill>
              </a:rPr>
              <a:t>data copying</a:t>
            </a:r>
            <a:r>
              <a:rPr lang="pl-PL" sz="2800"/>
              <a:t> (windows)</a:t>
            </a:r>
            <a:endParaRPr sz="2800"/>
          </a:p>
        </p:txBody>
      </p:sp>
      <p:sp>
        <p:nvSpPr>
          <p:cNvPr id="525" name="Google Shape;525;g70cde037df_1_25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526" name="Google Shape;526;g70cde037df_1_2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8" y="1166986"/>
            <a:ext cx="4914900" cy="34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g70cde037df_1_2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9058" y="2714620"/>
            <a:ext cx="4933950" cy="3495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8" name="Google Shape;528;g70cde037df_1_250"/>
          <p:cNvCxnSpPr>
            <a:endCxn id="527" idx="0"/>
          </p:cNvCxnSpPr>
          <p:nvPr/>
        </p:nvCxnSpPr>
        <p:spPr>
          <a:xfrm>
            <a:off x="5076033" y="1628920"/>
            <a:ext cx="1320000" cy="1085700"/>
          </a:xfrm>
          <a:prstGeom prst="bentConnector2">
            <a:avLst/>
          </a:prstGeom>
          <a:noFill/>
          <a:ln cap="flat" cmpd="sng" w="28575">
            <a:solidFill>
              <a:srgbClr val="00B09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29" name="Google Shape;529;g70cde037df_1_250"/>
          <p:cNvSpPr txBox="1"/>
          <p:nvPr/>
        </p:nvSpPr>
        <p:spPr>
          <a:xfrm>
            <a:off x="6079625" y="1835525"/>
            <a:ext cx="728400" cy="369300"/>
          </a:xfrm>
          <a:prstGeom prst="rect">
            <a:avLst/>
          </a:prstGeom>
          <a:solidFill>
            <a:srgbClr val="00B0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g70cde037df_1_250"/>
          <p:cNvSpPr txBox="1"/>
          <p:nvPr/>
        </p:nvSpPr>
        <p:spPr>
          <a:xfrm>
            <a:off x="2051720" y="2852936"/>
            <a:ext cx="1568100" cy="369300"/>
          </a:xfrm>
          <a:prstGeom prst="rect">
            <a:avLst/>
          </a:prstGeom>
          <a:solidFill>
            <a:srgbClr val="00B0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hpc.icm.edu.pl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1" name="Google Shape;531;g70cde037df_1_250"/>
          <p:cNvCxnSpPr>
            <a:stCxn id="530" idx="3"/>
          </p:cNvCxnSpPr>
          <p:nvPr/>
        </p:nvCxnSpPr>
        <p:spPr>
          <a:xfrm>
            <a:off x="3619820" y="3037586"/>
            <a:ext cx="2248500" cy="4635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00B09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32" name="Google Shape;532;g70cde037df_1_250"/>
          <p:cNvSpPr txBox="1"/>
          <p:nvPr/>
        </p:nvSpPr>
        <p:spPr>
          <a:xfrm>
            <a:off x="2552000" y="5157200"/>
            <a:ext cx="728400" cy="369300"/>
          </a:xfrm>
          <a:prstGeom prst="rect">
            <a:avLst/>
          </a:prstGeom>
          <a:solidFill>
            <a:srgbClr val="00B0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3" name="Google Shape;533;g70cde037df_1_250"/>
          <p:cNvCxnSpPr>
            <a:stCxn id="532" idx="3"/>
          </p:cNvCxnSpPr>
          <p:nvPr/>
        </p:nvCxnSpPr>
        <p:spPr>
          <a:xfrm>
            <a:off x="3280400" y="5341850"/>
            <a:ext cx="3091800" cy="679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B09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34" name="Google Shape;534;g70cde037df_1_25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70cde037df_1_26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Verdana"/>
              <a:buNone/>
            </a:pPr>
            <a:r>
              <a:rPr lang="pl-PL">
                <a:solidFill>
                  <a:schemeClr val="hlink"/>
                </a:solidFill>
              </a:rPr>
              <a:t>data copying</a:t>
            </a:r>
            <a:r>
              <a:rPr lang="pl-PL" sz="2800">
                <a:solidFill>
                  <a:schemeClr val="hlink"/>
                </a:solidFill>
              </a:rPr>
              <a:t> (windows)</a:t>
            </a:r>
            <a:endParaRPr sz="2800"/>
          </a:p>
        </p:txBody>
      </p:sp>
      <p:sp>
        <p:nvSpPr>
          <p:cNvPr id="540" name="Google Shape;540;g70cde037df_1_26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541" name="Google Shape;541;g70cde037df_1_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484784"/>
            <a:ext cx="7790769" cy="394163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g70cde037df_1_263"/>
          <p:cNvSpPr txBox="1"/>
          <p:nvPr/>
        </p:nvSpPr>
        <p:spPr>
          <a:xfrm>
            <a:off x="1475656" y="5517232"/>
            <a:ext cx="2952300" cy="646200"/>
          </a:xfrm>
          <a:prstGeom prst="rect">
            <a:avLst/>
          </a:prstGeom>
          <a:solidFill>
            <a:srgbClr val="00B0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window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files on my computer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3" name="Google Shape;543;g70cde037df_1_263"/>
          <p:cNvCxnSpPr>
            <a:stCxn id="542" idx="0"/>
          </p:cNvCxnSpPr>
          <p:nvPr/>
        </p:nvCxnSpPr>
        <p:spPr>
          <a:xfrm flipH="1" rot="5400000">
            <a:off x="845506" y="3410932"/>
            <a:ext cx="2448300" cy="17643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rgbClr val="00B09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44" name="Google Shape;544;g70cde037df_1_263"/>
          <p:cNvSpPr txBox="1"/>
          <p:nvPr/>
        </p:nvSpPr>
        <p:spPr>
          <a:xfrm>
            <a:off x="5076056" y="5517232"/>
            <a:ext cx="2952300" cy="646200"/>
          </a:xfrm>
          <a:prstGeom prst="rect">
            <a:avLst/>
          </a:prstGeom>
          <a:solidFill>
            <a:srgbClr val="00B09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Remote window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files in ICM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5" name="Google Shape;545;g70cde037df_1_263"/>
          <p:cNvCxnSpPr>
            <a:stCxn id="544" idx="0"/>
          </p:cNvCxnSpPr>
          <p:nvPr/>
        </p:nvCxnSpPr>
        <p:spPr>
          <a:xfrm flipH="1" rot="5400000">
            <a:off x="5094056" y="4059082"/>
            <a:ext cx="1944300" cy="9720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00B09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46" name="Google Shape;546;g70cde037df_1_26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6b11cfe78b_0_4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3000">
                <a:latin typeface="Arial Narrow"/>
                <a:ea typeface="Arial Narrow"/>
                <a:cs typeface="Arial Narrow"/>
                <a:sym typeface="Arial Narrow"/>
              </a:rPr>
              <a:t>ENVIRONMENT</a:t>
            </a:r>
            <a:r>
              <a:rPr lang="pl-PL" sz="3000">
                <a:latin typeface="Arial Narrow"/>
                <a:ea typeface="Arial Narrow"/>
                <a:cs typeface="Arial Narrow"/>
                <a:sym typeface="Arial Narrow"/>
              </a:rPr>
              <a:t> MODULES</a:t>
            </a:r>
            <a:endParaRPr sz="30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6b11cfe78b_0_4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6b11cfe78b_0_4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70caa52fa7_0_9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module</a:t>
            </a:r>
            <a:endParaRPr/>
          </a:p>
        </p:txBody>
      </p:sp>
      <p:sp>
        <p:nvSpPr>
          <p:cNvPr id="561" name="Google Shape;561;g70caa52fa7_0_9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/>
              <a:t>list module avail on machine: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module avail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/>
              <a:t>module load: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module load mofulefile_name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/>
              <a:t>module unload: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module unload mofulefile_name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/>
              <a:t>module swich: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module sw mofulefile_name_old mofulefile_name_new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/>
              <a:t>list loaded module: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module list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2" name="Google Shape;562;g70caa52fa7_0_9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Użytkownicy naukowi ICM</a:t>
            </a:r>
            <a:endParaRPr sz="2800"/>
          </a:p>
        </p:txBody>
      </p:sp>
      <p:sp>
        <p:nvSpPr>
          <p:cNvPr id="153" name="Google Shape;153;p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l-PL" sz="2000"/>
              <a:t>Centrum Obliczeniowe ICM realizuje zadania związane z funkcjonowaniem centrum Komputerów Dużej Mocy (KDM). Centrum powstało jako jeden z pięciu ośrodków w ramach realizowanego przez Komitet Badań Naukowych w latach 1993-1999 programu budowy infrastruktury informatycznej nauki w Polsce i jest częścią </a:t>
            </a:r>
            <a:r>
              <a:rPr lang="pl-PL" sz="2000" u="sng">
                <a:solidFill>
                  <a:schemeClr val="hlink"/>
                </a:solidFill>
                <a:hlinkClick r:id="rId3"/>
              </a:rPr>
              <a:t>Interdyscyplinarnego Centrum Modelowania Matematycznego i Komputerowego</a:t>
            </a:r>
            <a:r>
              <a:rPr lang="pl-PL" sz="2000"/>
              <a:t> Uniwersytetu Warszawskiego. </a:t>
            </a:r>
            <a:endParaRPr sz="2000"/>
          </a:p>
          <a:p>
            <a:pPr indent="-215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l-PL" sz="2000"/>
              <a:t>W </a:t>
            </a:r>
            <a:r>
              <a:rPr b="1" lang="pl-PL" sz="2000"/>
              <a:t>2019</a:t>
            </a:r>
            <a:r>
              <a:rPr lang="pl-PL" sz="2000"/>
              <a:t> roku w ICM prowadzone były badania naukowe w ponad </a:t>
            </a:r>
            <a:r>
              <a:rPr b="1" lang="pl-PL" sz="2000"/>
              <a:t>2</a:t>
            </a:r>
            <a:r>
              <a:rPr b="1" lang="pl-PL" sz="2000"/>
              <a:t>00</a:t>
            </a:r>
            <a:r>
              <a:rPr lang="pl-PL" sz="2000"/>
              <a:t> grantach obliczeniowych. </a:t>
            </a:r>
            <a:endParaRPr sz="2000"/>
          </a:p>
          <a:p>
            <a:pPr indent="0" lvl="0" marL="45720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0cde037df_0_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module visibility</a:t>
            </a:r>
            <a:endParaRPr/>
          </a:p>
        </p:txBody>
      </p:sp>
      <p:sp>
        <p:nvSpPr>
          <p:cNvPr id="569" name="Google Shape;569;g70cde037df_0_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graphicFrame>
        <p:nvGraphicFramePr>
          <p:cNvPr id="570" name="Google Shape;570;g70cde037df_0_1"/>
          <p:cNvGraphicFramePr/>
          <p:nvPr/>
        </p:nvGraphicFramePr>
        <p:xfrm>
          <a:off x="534925" y="133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{B13991EA-0B5E-49A3-B976-DA1C280DAEBD}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>
                          <a:solidFill>
                            <a:srgbClr val="FFFFFF"/>
                          </a:solidFill>
                        </a:rPr>
                        <a:t>Computing system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>
                          <a:solidFill>
                            <a:srgbClr val="FFFFFF"/>
                          </a:solidFill>
                        </a:rPr>
                        <a:t>Visible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>
                          <a:solidFill>
                            <a:srgbClr val="FFFFFF"/>
                          </a:solidFill>
                        </a:rPr>
                        <a:t>Path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800"/>
                        <a:t>okeanos (supercomputer)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always: login nodes, computing nodes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/apps/modulefiles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other system paths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800"/>
                        <a:t>topola (generic/grid cluster)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computing nodes only (slurm interactive and batch)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>
                          <a:solidFill>
                            <a:schemeClr val="dk1"/>
                          </a:solidFill>
                        </a:rPr>
                        <a:t>/apps/modulefiles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800">
                          <a:solidFill>
                            <a:schemeClr val="dk1"/>
                          </a:solidFill>
                        </a:rPr>
                        <a:t>separate subtrees for grid and generic user groups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 sz="1800"/>
                        <a:t>rysy (accelerated cluster)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>
                          <a:solidFill>
                            <a:schemeClr val="dk1"/>
                          </a:solidFill>
                        </a:rPr>
                        <a:t>computing nodes only (slurm interactive and batch)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>
                          <a:solidFill>
                            <a:schemeClr val="dk1"/>
                          </a:solidFill>
                        </a:rPr>
                        <a:t>/apps/modulefiles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>
                          <a:solidFill>
                            <a:schemeClr val="dk1"/>
                          </a:solidFill>
                        </a:rPr>
                        <a:t>separate subtrees for gpu and vector partitions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B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1" name="Google Shape;571;g70cde037df_0_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l-PL">
                <a:latin typeface="Arial Narrow"/>
                <a:ea typeface="Arial Narrow"/>
                <a:cs typeface="Arial Narrow"/>
                <a:sym typeface="Arial Narrow"/>
              </a:rPr>
              <a:t>Run jobs in SLURM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77" name="Google Shape;577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78" name="Google Shape;57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descr="Znalezione obrazy dla zapytania queueing system hpc scheme slurm" id="579" name="Google Shape;57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88640"/>
            <a:ext cx="2160240" cy="1981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System SLURM</a:t>
            </a:r>
            <a:endParaRPr/>
          </a:p>
        </p:txBody>
      </p:sp>
      <p:sp>
        <p:nvSpPr>
          <p:cNvPr id="585" name="Google Shape;585;p2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Queue system for supercomputers and cluster with GNU licency</a:t>
            </a:r>
            <a:endParaRPr sz="2400"/>
          </a:p>
          <a:p>
            <a:pPr indent="-152400" lvl="0" marL="11430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http://slurm.schedmd.com/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52400" lvl="0" marL="11430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-152400" lvl="0" marL="11430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400"/>
              <a:t>Features:</a:t>
            </a:r>
            <a:endParaRPr sz="2400"/>
          </a:p>
          <a:p>
            <a:pPr indent="-381000" lvl="0" marL="457200" rtl="0" algn="l">
              <a:spcBef>
                <a:spcPts val="240"/>
              </a:spcBef>
              <a:spcAft>
                <a:spcPts val="0"/>
              </a:spcAft>
              <a:buSzPts val="2400"/>
              <a:buChar char="●"/>
            </a:pPr>
            <a:r>
              <a:rPr lang="pl-PL" sz="2400"/>
              <a:t>allocation of resources (nodec, CPUs, memory) for users jobs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 sz="2400"/>
              <a:t>running parallel jobs on allocated resorcys queueing jobs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 sz="2400"/>
              <a:t>ensuring equal access to resources</a:t>
            </a:r>
            <a:endParaRPr sz="2400"/>
          </a:p>
        </p:txBody>
      </p:sp>
      <p:sp>
        <p:nvSpPr>
          <p:cNvPr id="586" name="Google Shape;586;p2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SLURM terminology</a:t>
            </a:r>
            <a:endParaRPr/>
          </a:p>
        </p:txBody>
      </p:sp>
      <p:sp>
        <p:nvSpPr>
          <p:cNvPr id="592" name="Google Shape;592;p2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b="1" lang="pl-PL" sz="2200"/>
              <a:t>node </a:t>
            </a:r>
            <a:r>
              <a:rPr lang="pl-PL" sz="2200"/>
              <a:t>- single computational unite with CPUs and memory</a:t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b="1" lang="pl-PL" sz="2200"/>
              <a:t>partition </a:t>
            </a:r>
            <a:r>
              <a:rPr lang="pl-PL" sz="2200"/>
              <a:t>- set of nodes for user group,  for special usages or with special characteristic</a:t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b="1" lang="pl-PL" sz="2200"/>
              <a:t>job, job step</a:t>
            </a:r>
            <a:r>
              <a:rPr lang="pl-PL" sz="2200"/>
              <a:t> - single run of numerical package or script</a:t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b="1" lang="pl-PL" sz="2200"/>
              <a:t>constraint </a:t>
            </a:r>
            <a:r>
              <a:rPr lang="pl-PL" sz="2200"/>
              <a:t>- characteristics of resources</a:t>
            </a:r>
            <a:endParaRPr sz="2200"/>
          </a:p>
        </p:txBody>
      </p:sp>
      <p:sp>
        <p:nvSpPr>
          <p:cNvPr id="593" name="Google Shape;593;p2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70c8269ef7_0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System partitions (SLURM)</a:t>
            </a:r>
            <a:endParaRPr/>
          </a:p>
        </p:txBody>
      </p:sp>
      <p:sp>
        <p:nvSpPr>
          <p:cNvPr id="600" name="Google Shape;600;g70c8269ef7_0_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graphicFrame>
        <p:nvGraphicFramePr>
          <p:cNvPr id="601" name="Google Shape;601;g70c8269ef7_0_0"/>
          <p:cNvGraphicFramePr/>
          <p:nvPr/>
        </p:nvGraphicFramePr>
        <p:xfrm>
          <a:off x="95250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{B13991EA-0B5E-49A3-B976-DA1C280DAEBD}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>
                          <a:solidFill>
                            <a:srgbClr val="FFFFFF"/>
                          </a:solidFill>
                        </a:rPr>
                        <a:t>System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>
                          <a:solidFill>
                            <a:srgbClr val="FFFFFF"/>
                          </a:solidFill>
                        </a:rPr>
                        <a:t>Available partitions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/>
                        <a:t>okeanos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/>
                        <a:t>okeanos (default)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/>
                        <a:t>compute nodes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/>
                        <a:t>topola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/>
                        <a:t>topola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/>
                        <a:t>compute nodes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/>
                        <a:t>rysy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/>
                        <a:t>gpu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/>
                        <a:t>ve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/>
                        <a:t>GPU compute nodes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-PL"/>
                        <a:t>Vector Element node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E7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2" name="Google Shape;602;g70c8269ef7_0_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52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SLURM </a:t>
            </a:r>
            <a:r>
              <a:rPr lang="pl-PL" sz="2800"/>
              <a:t>commands</a:t>
            </a:r>
            <a:endParaRPr/>
          </a:p>
        </p:txBody>
      </p:sp>
      <p:sp>
        <p:nvSpPr>
          <p:cNvPr id="609" name="Google Shape;609;p2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200">
                <a:latin typeface="Courier New"/>
                <a:ea typeface="Courier New"/>
                <a:cs typeface="Courier New"/>
                <a:sym typeface="Courier New"/>
              </a:rPr>
              <a:t>salloc</a:t>
            </a:r>
            <a:r>
              <a:rPr lang="pl-PL" sz="2200"/>
              <a:t>	- allocate </a:t>
            </a:r>
            <a:r>
              <a:rPr lang="pl-PL" sz="2200"/>
              <a:t>resources  </a:t>
            </a:r>
            <a:r>
              <a:rPr lang="pl-PL" sz="2400"/>
              <a:t>for job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1" lang="pl-PL" sz="2200">
                <a:latin typeface="Courier New"/>
                <a:ea typeface="Courier New"/>
                <a:cs typeface="Courier New"/>
                <a:sym typeface="Courier New"/>
              </a:rPr>
              <a:t>sbatch</a:t>
            </a:r>
            <a:r>
              <a:rPr lang="pl-PL" sz="2200"/>
              <a:t>	- puting queue script to queue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1" lang="pl-PL" sz="2200">
                <a:latin typeface="Courier New"/>
                <a:ea typeface="Courier New"/>
                <a:cs typeface="Courier New"/>
                <a:sym typeface="Courier New"/>
              </a:rPr>
              <a:t>scancel</a:t>
            </a:r>
            <a:r>
              <a:rPr lang="pl-PL" sz="2200"/>
              <a:t>	- remove job from queue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1" lang="pl-PL" sz="2200">
                <a:latin typeface="Courier New"/>
                <a:ea typeface="Courier New"/>
                <a:cs typeface="Courier New"/>
                <a:sym typeface="Courier New"/>
              </a:rPr>
              <a:t>sinfo</a:t>
            </a:r>
            <a:r>
              <a:rPr lang="pl-PL" sz="2200"/>
              <a:t>	- show information abiut nodes and partitions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1" lang="pl-PL" sz="2200">
                <a:latin typeface="Courier New"/>
                <a:ea typeface="Courier New"/>
                <a:cs typeface="Courier New"/>
                <a:sym typeface="Courier New"/>
              </a:rPr>
              <a:t>squeue</a:t>
            </a:r>
            <a:r>
              <a:rPr lang="pl-PL" sz="2200"/>
              <a:t>	-  shows queue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1" lang="pl-PL" sz="2200"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pl-PL" sz="2200"/>
              <a:t>	- run parallel job / script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8"/>
          <p:cNvSpPr txBox="1"/>
          <p:nvPr/>
        </p:nvSpPr>
        <p:spPr>
          <a:xfrm>
            <a:off x="1077472" y="2093413"/>
            <a:ext cx="6663000" cy="3915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lang="pl-PL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sbatch –n4 my_job.sl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1" name="Google Shape;611;p28"/>
          <p:cNvSpPr txBox="1"/>
          <p:nvPr/>
        </p:nvSpPr>
        <p:spPr>
          <a:xfrm>
            <a:off x="1077472" y="2831976"/>
            <a:ext cx="6663000" cy="3915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lang="pl-PL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scancel --signal=SIGKILL 1234</a:t>
            </a:r>
            <a:endParaRPr/>
          </a:p>
        </p:txBody>
      </p:sp>
      <p:sp>
        <p:nvSpPr>
          <p:cNvPr id="612" name="Google Shape;612;p28"/>
          <p:cNvSpPr txBox="1"/>
          <p:nvPr/>
        </p:nvSpPr>
        <p:spPr>
          <a:xfrm>
            <a:off x="1077472" y="4830613"/>
            <a:ext cx="6663000" cy="3915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lang="pl-PL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srun –n4 --exclusive  moj_program.exe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3" name="Google Shape;613;p2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70cde037df_1_18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squeue</a:t>
            </a:r>
            <a:endParaRPr/>
          </a:p>
        </p:txBody>
      </p:sp>
      <p:sp>
        <p:nvSpPr>
          <p:cNvPr id="620" name="Google Shape;620;g70cde037df_1_18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800"/>
              <a:t>        	JOBID PARTITION NAME 	USER ST   	  TIME  		NODES NODELIST(REASON)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800"/>
              <a:t>       	5328766	topola hfor_LaB  mariana PD   	0:00 	10 (Resources)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800"/>
              <a:t>       	5328767	topola hfor_LaB  mariana PD   	0:00 	10 (Priority)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800"/>
              <a:t>       	5328768	topola hfor_LaB  mariana PD   	0:00 	10 (Priority)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800"/>
              <a:t>       	5328769	topola hfor_LaB  mariana PD   	0:00 	10 (Priority)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800"/>
              <a:t>	5329499	topola  snpk8_1 purpurea  R		9:46:09  	1 t7-15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800"/>
              <a:t>       	5329498	topola  snpk7_5 purpurea  R		9:46:32  	1 t7-15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800"/>
              <a:t>       	5329497	topola  snpk7_4 purpurea  R		9:46:39  	1 t7-15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800"/>
              <a:t>       	5329496	topola  snpk7_3 purpurea  R		9:46:45  	1 t7-15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800"/>
              <a:t>       	5328765	topola hfor_LaB  mariana  R  		30:01 	10 t9-[7-8,12],t10-[2-3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800"/>
              <a:t>    	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1800"/>
              <a:t> </a:t>
            </a:r>
            <a:endParaRPr sz="1800"/>
          </a:p>
        </p:txBody>
      </p:sp>
      <p:sp>
        <p:nvSpPr>
          <p:cNvPr id="621" name="Google Shape;621;g70cde037df_1_18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400"/>
              <a:buFont typeface="Verdana"/>
              <a:buNone/>
            </a:pPr>
            <a:r>
              <a:rPr lang="pl-PL" sz="2400"/>
              <a:t>Organizacja środowiska: SLURM i moduły</a:t>
            </a:r>
            <a:endParaRPr/>
          </a:p>
        </p:txBody>
      </p:sp>
      <p:sp>
        <p:nvSpPr>
          <p:cNvPr id="628" name="Google Shape;628;p2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l-PL" sz="2200"/>
              <a:t>Narzędzie </a:t>
            </a:r>
            <a:r>
              <a:rPr b="1" lang="pl-PL" sz="2200">
                <a:latin typeface="Courier New"/>
                <a:ea typeface="Courier New"/>
                <a:cs typeface="Courier New"/>
                <a:sym typeface="Courier New"/>
              </a:rPr>
              <a:t>Modules</a:t>
            </a:r>
            <a:r>
              <a:rPr lang="pl-PL" sz="2200"/>
              <a:t> służy do wyboru środowiska: docelowej architektury oraz dostępu do wymaganych aplikacji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l-PL" sz="2200"/>
              <a:t>Typowy schemat pracy:</a:t>
            </a:r>
            <a:endParaRPr/>
          </a:p>
          <a:p>
            <a:pPr indent="-414683" lvl="1" marL="829366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pl-PL" sz="1800"/>
              <a:t>Alokacja zasobów SLURM poprzez </a:t>
            </a:r>
            <a:r>
              <a:rPr b="1" lang="pl-PL" sz="1800">
                <a:latin typeface="Courier New"/>
                <a:ea typeface="Courier New"/>
                <a:cs typeface="Courier New"/>
                <a:sym typeface="Courier New"/>
              </a:rPr>
              <a:t>salloc</a:t>
            </a:r>
            <a:r>
              <a:rPr lang="pl-PL" sz="1800"/>
              <a:t> / </a:t>
            </a:r>
            <a:r>
              <a:rPr b="1" lang="pl-PL" sz="1800">
                <a:latin typeface="Courier New"/>
                <a:ea typeface="Courier New"/>
                <a:cs typeface="Courier New"/>
                <a:sym typeface="Courier New"/>
              </a:rPr>
              <a:t>sbatch</a:t>
            </a:r>
            <a:r>
              <a:rPr lang="pl-PL" sz="1800"/>
              <a:t> / </a:t>
            </a:r>
            <a:r>
              <a:rPr b="1" lang="pl-PL" sz="1800"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pl-PL" sz="1800"/>
              <a:t>, np.:</a:t>
            </a:r>
            <a:endParaRPr/>
          </a:p>
          <a:p>
            <a:pPr indent="-300383" lvl="1" marL="829366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00383" lvl="1" marL="829366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14683" lvl="1" marL="829366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pl-PL" sz="1800"/>
              <a:t>Następnie w ramach zadania wybór aplikacji, np.:</a:t>
            </a:r>
            <a:endParaRPr/>
          </a:p>
          <a:p>
            <a:pPr indent="-300383" lvl="1" marL="829366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00383" lvl="1" marL="829366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414683" lvl="1" marL="829366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pl-PL" sz="1800"/>
              <a:t>Podobnie dostęp do kompilatorów, bibliotek, np.:</a:t>
            </a:r>
            <a:endParaRPr/>
          </a:p>
          <a:p>
            <a:pPr indent="-300383" lvl="1" marL="829366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00383" lvl="1" marL="829366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b="1" lang="pl-PL" sz="2200">
                <a:solidFill>
                  <a:srgbClr val="FF0000"/>
                </a:solidFill>
              </a:rPr>
              <a:t>UWAGA: Kolejność operacji ma znaczenie</a:t>
            </a:r>
            <a:endParaRPr b="1"/>
          </a:p>
          <a:p>
            <a:pPr indent="-300383" lvl="1" marL="829366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/>
          </a:p>
          <a:p>
            <a:pPr indent="-300383" lvl="1" marL="829366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629" name="Google Shape;629;p29"/>
          <p:cNvSpPr txBox="1"/>
          <p:nvPr/>
        </p:nvSpPr>
        <p:spPr>
          <a:xfrm>
            <a:off x="1110240" y="3726778"/>
            <a:ext cx="6662880" cy="391525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lang="pl-PL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apps/vasp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0" name="Google Shape;630;p29"/>
          <p:cNvSpPr txBox="1"/>
          <p:nvPr/>
        </p:nvSpPr>
        <p:spPr>
          <a:xfrm>
            <a:off x="1110240" y="4734890"/>
            <a:ext cx="6662880" cy="391525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lang="pl-PL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common/compilers/intel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1" name="Google Shape;631;p29"/>
          <p:cNvSpPr txBox="1"/>
          <p:nvPr/>
        </p:nvSpPr>
        <p:spPr>
          <a:xfrm>
            <a:off x="1110240" y="2780928"/>
            <a:ext cx="6662880" cy="391525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lang="pl-PL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srun –p topola --pty bash -l </a:t>
            </a:r>
            <a:endParaRPr/>
          </a:p>
        </p:txBody>
      </p:sp>
      <p:sp>
        <p:nvSpPr>
          <p:cNvPr id="632" name="Google Shape;632;p2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200"/>
              <a:t>Queue system allocate </a:t>
            </a:r>
            <a:r>
              <a:rPr lang="pl-PL" sz="2400"/>
              <a:t>resources  </a:t>
            </a:r>
            <a:r>
              <a:rPr lang="pl-PL" sz="2200"/>
              <a:t>for feature calculations and allow for any use of theme:</a:t>
            </a:r>
            <a:endParaRPr/>
          </a:p>
          <a:p>
            <a:pPr indent="-368300" lvl="0" marL="342900" rtl="0" algn="l">
              <a:spcBef>
                <a:spcPts val="360"/>
              </a:spcBef>
              <a:spcAft>
                <a:spcPts val="0"/>
              </a:spcAft>
              <a:buSzPts val="2200"/>
              <a:buChar char="●"/>
            </a:pPr>
            <a:r>
              <a:rPr lang="pl-PL" sz="2200"/>
              <a:t>New shell on login node</a:t>
            </a:r>
            <a:endParaRPr sz="2200"/>
          </a:p>
          <a:p>
            <a:pPr indent="-3683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pl-PL" sz="2200"/>
              <a:t>All commands are run on login node</a:t>
            </a:r>
            <a:endParaRPr sz="2200"/>
          </a:p>
          <a:p>
            <a:pPr indent="-311150" lvl="1" marL="74295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t/>
            </a:r>
            <a:endParaRPr sz="2200"/>
          </a:p>
          <a:p>
            <a:pPr indent="0" lvl="0" marL="74295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pl-PL" sz="2200"/>
              <a:t>Running calculations on computational nodes is done by srun:</a:t>
            </a:r>
            <a:endParaRPr sz="2200"/>
          </a:p>
          <a:p>
            <a:pPr indent="-311150" lvl="1" marL="74295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t/>
            </a:r>
            <a:endParaRPr sz="2200"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11150" lvl="1" marL="742950" rtl="0" algn="l">
              <a:spcBef>
                <a:spcPts val="360"/>
              </a:spcBef>
              <a:spcAft>
                <a:spcPts val="0"/>
              </a:spcAft>
              <a:buSzPts val="2200"/>
              <a:buChar char="○"/>
            </a:pPr>
            <a:r>
              <a:t/>
            </a:r>
            <a:endParaRPr sz="2200"/>
          </a:p>
          <a:p>
            <a:pPr indent="-3683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pl-PL" sz="2200"/>
              <a:t>End of session ends job in queue system</a:t>
            </a:r>
            <a:endParaRPr sz="2200"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639" name="Google Shape;639;p3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52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Preallocation mode</a:t>
            </a:r>
            <a:r>
              <a:rPr lang="pl-PL" sz="2800"/>
              <a:t> (salloc)</a:t>
            </a:r>
            <a:endParaRPr/>
          </a:p>
        </p:txBody>
      </p:sp>
      <p:sp>
        <p:nvSpPr>
          <p:cNvPr id="640" name="Google Shape;640;p30"/>
          <p:cNvSpPr txBox="1"/>
          <p:nvPr/>
        </p:nvSpPr>
        <p:spPr>
          <a:xfrm>
            <a:off x="914400" y="2728483"/>
            <a:ext cx="7473900" cy="3915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lang="pl-PL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salloc –p topola –n4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1" name="Google Shape;641;p30"/>
          <p:cNvSpPr txBox="1"/>
          <p:nvPr/>
        </p:nvSpPr>
        <p:spPr>
          <a:xfrm>
            <a:off x="914220" y="3831704"/>
            <a:ext cx="7474200" cy="3915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lang="pl-PL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srun ./my_prog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2" name="Google Shape;642;p30"/>
          <p:cNvSpPr txBox="1"/>
          <p:nvPr/>
        </p:nvSpPr>
        <p:spPr>
          <a:xfrm>
            <a:off x="899592" y="4483968"/>
            <a:ext cx="7488900" cy="3915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lang="pl-PL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srun –n4 ./my_prog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3" name="Google Shape;643;p3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52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Interactive mode</a:t>
            </a:r>
            <a:r>
              <a:rPr lang="pl-PL" sz="2800"/>
              <a:t> (srun)</a:t>
            </a:r>
            <a:endParaRPr/>
          </a:p>
        </p:txBody>
      </p:sp>
      <p:sp>
        <p:nvSpPr>
          <p:cNvPr id="650" name="Google Shape;650;p3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200"/>
              <a:t>Interactive mode job is running in queue system normal way but no script is executed. User get sell on computer nodes:</a:t>
            </a:r>
            <a:endParaRPr sz="2200"/>
          </a:p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●"/>
            </a:pPr>
            <a:r>
              <a:rPr lang="pl-PL" sz="2200"/>
              <a:t>All commands are manually written in console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-PL" sz="2200"/>
              <a:t>Commends runs on computational node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-PL" sz="2200"/>
              <a:t>Using graphic interface is allowed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●"/>
            </a:pPr>
            <a:r>
              <a:rPr lang="pl-PL" sz="2200"/>
              <a:t>with reservation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-PL" sz="2200"/>
              <a:t>with grant ID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-PL" sz="2200"/>
              <a:t>End of session ends job in queue system</a:t>
            </a:r>
            <a:endParaRPr sz="2200"/>
          </a:p>
          <a:p>
            <a:pPr indent="-171450" lvl="0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-171450" lvl="0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-171450" lvl="0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-171450" lvl="0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-171450" lvl="0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-171450" lvl="0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651" name="Google Shape;651;p31"/>
          <p:cNvSpPr txBox="1"/>
          <p:nvPr/>
        </p:nvSpPr>
        <p:spPr>
          <a:xfrm>
            <a:off x="914400" y="3067563"/>
            <a:ext cx="7473900" cy="3915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lang="pl-PL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srun –p topola --pty bash -l  </a:t>
            </a:r>
            <a:endParaRPr/>
          </a:p>
        </p:txBody>
      </p:sp>
      <p:sp>
        <p:nvSpPr>
          <p:cNvPr id="652" name="Google Shape;652;p31"/>
          <p:cNvSpPr txBox="1"/>
          <p:nvPr/>
        </p:nvSpPr>
        <p:spPr>
          <a:xfrm>
            <a:off x="914220" y="3783451"/>
            <a:ext cx="7474200" cy="3915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lang="pl-PL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srun --pty –-reservation=reserv_name bash -l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3" name="Google Shape;653;p31"/>
          <p:cNvSpPr txBox="1"/>
          <p:nvPr/>
        </p:nvSpPr>
        <p:spPr>
          <a:xfrm>
            <a:off x="899592" y="4386808"/>
            <a:ext cx="7488900" cy="3915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lang="pl-PL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srun --pty </a:t>
            </a:r>
            <a:r>
              <a:rPr b="1" lang="pl-PL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–A grant_ID </a:t>
            </a:r>
            <a:r>
              <a:rPr b="1" lang="pl-PL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bash -l  </a:t>
            </a:r>
            <a:endParaRPr/>
          </a:p>
        </p:txBody>
      </p:sp>
      <p:sp>
        <p:nvSpPr>
          <p:cNvPr id="654" name="Google Shape;654;p3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Jak zostać użytkownikiem ICM ?</a:t>
            </a:r>
            <a:endParaRPr sz="2800"/>
          </a:p>
        </p:txBody>
      </p:sp>
      <p:sp>
        <p:nvSpPr>
          <p:cNvPr id="160" name="Google Shape;160;p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l-PL" sz="2000"/>
              <a:t>Należy wystąpić o </a:t>
            </a:r>
            <a:r>
              <a:rPr b="1" lang="pl-PL" sz="2000"/>
              <a:t>grant obliczeniowy ICM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l-PL" sz="2000"/>
              <a:t>System</a:t>
            </a:r>
            <a:r>
              <a:rPr b="1" lang="pl-PL" sz="2000"/>
              <a:t> Okeanos: </a:t>
            </a:r>
            <a:r>
              <a:rPr lang="pl-PL" sz="2000"/>
              <a:t>granty typu A, B i C </a:t>
            </a:r>
            <a:r>
              <a:rPr lang="pl-PL" sz="2000" u="sng">
                <a:solidFill>
                  <a:schemeClr val="hlink"/>
                </a:solidFill>
                <a:hlinkClick r:id="rId3"/>
              </a:rPr>
              <a:t>http://kdm.icm.edu.pl/kdm/Granty_Okeanos</a:t>
            </a:r>
            <a:endParaRPr sz="2000"/>
          </a:p>
          <a:p>
            <a:pPr indent="0" lvl="1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l-PL" sz="2000"/>
              <a:t>Pozostałe systemy: </a:t>
            </a:r>
            <a:r>
              <a:rPr lang="pl-PL" sz="2000" u="sng">
                <a:solidFill>
                  <a:schemeClr val="hlink"/>
                </a:solidFill>
                <a:hlinkClick r:id="rId4"/>
              </a:rPr>
              <a:t>http://granty.icm.edu.pl</a:t>
            </a:r>
            <a:endParaRPr sz="2000"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b="1" lang="pl-PL" sz="2000"/>
              <a:t>Grant obliczeniowy</a:t>
            </a:r>
            <a:endParaRPr b="1" sz="2200"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pl-PL" sz="1800"/>
              <a:t>Temat badawczy, plan obliczeń</a:t>
            </a:r>
            <a:endParaRPr sz="1800"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pl-PL" sz="1800"/>
              <a:t>Kierownik naukowy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pl-PL" sz="1800"/>
              <a:t>Wykonawcy grantu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pl-PL" sz="1800"/>
              <a:t>Publikacje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pl-PL" sz="1800"/>
              <a:t>Raportowanie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l-PL" sz="2000"/>
              <a:t> 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61" name="Google Shape;161;p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200"/>
              <a:t>Queue script is put to queue system and script is executed on computational nodes:</a:t>
            </a:r>
            <a:endParaRPr sz="2200"/>
          </a:p>
          <a:p>
            <a:pPr indent="-3683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pl-PL" sz="2200"/>
              <a:t>Queue script has extra parts in compared to normal script</a:t>
            </a:r>
            <a:endParaRPr sz="2200"/>
          </a:p>
          <a:p>
            <a:pPr indent="-3683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pl-PL" sz="2200"/>
              <a:t>All commands are hard written in script no interaction with user</a:t>
            </a:r>
            <a:endParaRPr sz="2200"/>
          </a:p>
          <a:p>
            <a:pPr indent="-3683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pl-PL" sz="2200"/>
              <a:t>Jobs parameters are setted by </a:t>
            </a:r>
            <a:r>
              <a:rPr b="1" lang="pl-PL" sz="2200">
                <a:latin typeface="Courier New"/>
                <a:ea typeface="Courier New"/>
                <a:cs typeface="Courier New"/>
                <a:sym typeface="Courier New"/>
              </a:rPr>
              <a:t>sbatch</a:t>
            </a:r>
            <a:r>
              <a:rPr lang="pl-PL" sz="2200"/>
              <a:t> options or </a:t>
            </a:r>
            <a:r>
              <a:rPr b="1" lang="pl-PL" sz="2200">
                <a:latin typeface="Courier New"/>
                <a:ea typeface="Courier New"/>
                <a:cs typeface="Courier New"/>
                <a:sym typeface="Courier New"/>
              </a:rPr>
              <a:t>#SBATCH </a:t>
            </a:r>
            <a:r>
              <a:rPr lang="pl-PL" sz="2200"/>
              <a:t>lines in queue script</a:t>
            </a:r>
            <a:endParaRPr sz="2200"/>
          </a:p>
        </p:txBody>
      </p:sp>
      <p:sp>
        <p:nvSpPr>
          <p:cNvPr id="661" name="Google Shape;661;p32"/>
          <p:cNvSpPr txBox="1"/>
          <p:nvPr/>
        </p:nvSpPr>
        <p:spPr>
          <a:xfrm>
            <a:off x="971600" y="4437112"/>
            <a:ext cx="1452603" cy="3607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my_job.sl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Google Shape;662;p3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52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Batch mode</a:t>
            </a:r>
            <a:r>
              <a:rPr lang="pl-PL" sz="2800"/>
              <a:t> (sbatch)</a:t>
            </a:r>
            <a:endParaRPr/>
          </a:p>
        </p:txBody>
      </p:sp>
      <p:sp>
        <p:nvSpPr>
          <p:cNvPr id="663" name="Google Shape;663;p32"/>
          <p:cNvSpPr txBox="1"/>
          <p:nvPr/>
        </p:nvSpPr>
        <p:spPr>
          <a:xfrm>
            <a:off x="914400" y="3865494"/>
            <a:ext cx="6663000" cy="3915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sbatch –p topola –A icm-szkolenia my_job.sl  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4" name="Google Shape;664;p32"/>
          <p:cNvSpPr txBox="1"/>
          <p:nvPr/>
        </p:nvSpPr>
        <p:spPr>
          <a:xfrm>
            <a:off x="914400" y="4772662"/>
            <a:ext cx="6662880" cy="1437965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 -l</a:t>
            </a:r>
            <a:b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--time=1 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#SBATCH –N4</a:t>
            </a:r>
            <a:b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srun hostname |sort</a:t>
            </a:r>
            <a:r>
              <a:rPr b="1" lang="pl-PL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  </a:t>
            </a:r>
            <a:endParaRPr/>
          </a:p>
        </p:txBody>
      </p:sp>
      <p:sp>
        <p:nvSpPr>
          <p:cNvPr id="665" name="Google Shape;665;p3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SLURM – queue script</a:t>
            </a:r>
            <a:endParaRPr/>
          </a:p>
        </p:txBody>
      </p:sp>
      <p:sp>
        <p:nvSpPr>
          <p:cNvPr id="671" name="Google Shape;671;p3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672" name="Google Shape;672;p3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l-PL" sz="2000">
                <a:solidFill>
                  <a:srgbClr val="000000"/>
                </a:solidFill>
              </a:rPr>
              <a:t>Script is text file containing shell commands. Lines are executed one by one in order. Next command is executed after previous is finished.</a:t>
            </a:r>
            <a:endParaRPr sz="20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l-PL" sz="2000">
                <a:solidFill>
                  <a:srgbClr val="000000"/>
                </a:solidFill>
              </a:rPr>
              <a:t>SLURM script has extra lines for queue system allocation. These line starts with #SBATCH</a:t>
            </a:r>
            <a:endParaRPr sz="20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l-PL" sz="2000">
                <a:solidFill>
                  <a:srgbClr val="000000"/>
                </a:solidFill>
              </a:rPr>
              <a:t>First line is </a:t>
            </a:r>
            <a:r>
              <a:rPr b="1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 -l</a:t>
            </a:r>
            <a:endParaRPr sz="20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l-PL" sz="2000"/>
              <a:t>Next line are </a:t>
            </a:r>
            <a:r>
              <a:rPr lang="pl-PL" sz="2000"/>
              <a:t>#SBATCH lines</a:t>
            </a:r>
            <a:endParaRPr sz="2000"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l-PL" sz="2000"/>
              <a:t>Rest of queue script is a normal bash script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l-PL" sz="2000"/>
              <a:t>Comments starts with</a:t>
            </a:r>
            <a:r>
              <a:rPr lang="pl-PL" sz="2000"/>
              <a:t> </a:t>
            </a:r>
            <a:r>
              <a:rPr b="1" lang="pl-PL" sz="2000"/>
              <a:t>#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pl-PL" sz="2000"/>
              <a:t>Commands rune on computational nodes mast by preceded by:srun or mpiexec (OpenMPI na topola/rysy) </a:t>
            </a:r>
            <a:endParaRPr sz="2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Przykładowy skrypt SLURM</a:t>
            </a:r>
            <a:endParaRPr sz="2800"/>
          </a:p>
        </p:txBody>
      </p:sp>
      <p:sp>
        <p:nvSpPr>
          <p:cNvPr id="678" name="Google Shape;678;p3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679" name="Google Shape;679;p3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 -l</a:t>
            </a:r>
            <a:br>
              <a:rPr lang="pl-PL" sz="16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-PL" sz="16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#SBATCH --job-name=my_job</a:t>
            </a:r>
            <a:endParaRPr sz="16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pl-PL" sz="16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pl-PL" sz="16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SBATCH –-output=”my_job.out”</a:t>
            </a:r>
            <a:endParaRPr sz="16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pl-PL" sz="16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#SBATCH –-error=”my_job.err”</a:t>
            </a:r>
            <a:endParaRPr sz="16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pl-PL" sz="16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#SBATCH --account=”icm-szkolenia”</a:t>
            </a:r>
            <a:endParaRPr sz="16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pl-PL" sz="16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#SBATCH --nodes=8</a:t>
            </a:r>
            <a:endParaRPr sz="16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pl-PL" sz="16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#SBATCH --tasks-per-node=28</a:t>
            </a:r>
            <a:endParaRPr sz="16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pl-PL" sz="16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--mem=64000</a:t>
            </a:r>
            <a:endParaRPr sz="16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pl-PL" sz="16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#SBATCH --time=08:00:00</a:t>
            </a:r>
            <a:endParaRPr sz="16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pl-PL" sz="16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#SBATCH –-partition=topola</a:t>
            </a:r>
            <a:endParaRPr sz="16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pl-PL" sz="16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  <a:extLst>
                  <a:ext uri="http://customooxmlschemas.google.com/">
                    <go:slidesCustomData xmlns:go="http://customooxmlschemas.google.com/" textRoundtripDataId="9"/>
                  </a:ext>
                </a:extLst>
              </a:rPr>
              <a:t>module load </a:t>
            </a:r>
            <a:r>
              <a:rPr lang="pl-PL" sz="16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common/mpi/mpich/3.3.1</a:t>
            </a:r>
            <a:endParaRPr sz="16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pl-PL" sz="16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srun ./my_prog</a:t>
            </a:r>
            <a:endParaRPr sz="16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pl-PL" sz="1600">
                <a:highlight>
                  <a:schemeClr val="lt1"/>
                </a:highlight>
              </a:rPr>
              <a:t> </a:t>
            </a:r>
            <a:endParaRPr sz="1600">
              <a:highlight>
                <a:schemeClr val="lt1"/>
              </a:highlight>
            </a:endParaRPr>
          </a:p>
        </p:txBody>
      </p:sp>
      <p:sp>
        <p:nvSpPr>
          <p:cNvPr id="680" name="Google Shape;680;p34"/>
          <p:cNvSpPr txBox="1"/>
          <p:nvPr/>
        </p:nvSpPr>
        <p:spPr>
          <a:xfrm>
            <a:off x="323528" y="5445224"/>
            <a:ext cx="3024336" cy="523220"/>
          </a:xfrm>
          <a:prstGeom prst="rect">
            <a:avLst/>
          </a:prstGeom>
          <a:solidFill>
            <a:srgbClr val="00B0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TOPOLA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34"/>
          <p:cNvSpPr txBox="1"/>
          <p:nvPr/>
        </p:nvSpPr>
        <p:spPr>
          <a:xfrm>
            <a:off x="4726350" y="1196750"/>
            <a:ext cx="4238100" cy="4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 -l</a:t>
            </a:r>
            <a:b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0" lang="pl-PL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--job-name=my_job</a:t>
            </a:r>
            <a:b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0" lang="pl-PL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–-output=</a:t>
            </a: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i="0" lang="pl-PL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my_job.out”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pl-PL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–-error=</a:t>
            </a: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i="0" lang="pl-PL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my_job.err”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i="0" lang="pl-PL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–-account=</a:t>
            </a: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i="0" lang="pl-PL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icm-szkolenia”</a:t>
            </a:r>
            <a:endParaRPr sz="1600"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i="0" lang="pl-PL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--nodes=</a:t>
            </a: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600"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i="0" lang="pl-PL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--tasks-per-node=24</a:t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--mem=128000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i="0" lang="pl-PL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--time=08:00:00</a:t>
            </a:r>
            <a:endParaRPr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pl-PL" sz="16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#SBATCH --hint=nomultithread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pl-PL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i="0" lang="pl-PL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./my_prog</a:t>
            </a:r>
            <a:endParaRPr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i="0" lang="pl-P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/>
          </a:p>
        </p:txBody>
      </p:sp>
      <p:sp>
        <p:nvSpPr>
          <p:cNvPr id="682" name="Google Shape;682;p34"/>
          <p:cNvSpPr txBox="1"/>
          <p:nvPr/>
        </p:nvSpPr>
        <p:spPr>
          <a:xfrm>
            <a:off x="5432350" y="5445225"/>
            <a:ext cx="3316200" cy="523200"/>
          </a:xfrm>
          <a:prstGeom prst="rect">
            <a:avLst/>
          </a:prstGeom>
          <a:solidFill>
            <a:srgbClr val="00B0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OKEANOS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/>
              <a:t>Job name:</a:t>
            </a:r>
            <a:endParaRPr sz="24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--job-name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pl-PL" sz="2400"/>
              <a:t>Memory per node (in kb)</a:t>
            </a:r>
            <a:r>
              <a:rPr lang="pl-PL" sz="2400"/>
              <a:t>:</a:t>
            </a:r>
            <a:endParaRPr sz="24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--mem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--mem=1024 = 1gb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pl-PL" sz="2400"/>
              <a:t>Max wall time:</a:t>
            </a:r>
            <a:endParaRPr sz="24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--time=hh:mm:ss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pl-PL" sz="2400"/>
              <a:t>Account:</a:t>
            </a:r>
            <a:endParaRPr sz="24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-A, --Account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l-PL" sz="2400"/>
              <a:t>Redirection of output/error:</a:t>
            </a:r>
            <a:endParaRPr sz="2400"/>
          </a:p>
          <a:p>
            <a:pPr indent="45720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--output, --error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8" name="Google Shape;688;p3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Resources in SLURM</a:t>
            </a:r>
            <a:endParaRPr sz="2800"/>
          </a:p>
        </p:txBody>
      </p:sp>
      <p:sp>
        <p:nvSpPr>
          <p:cNvPr id="689" name="Google Shape;689;p3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70cde037df_1_28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/>
              <a:t>Number of nodes:</a:t>
            </a:r>
            <a:endParaRPr sz="24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-N, --nodes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pl-PL" sz="2400"/>
              <a:t>Number of processes(MPI) (tasks):</a:t>
            </a:r>
            <a:endParaRPr sz="24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-n, --ntasks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--ntasks-per-node </a:t>
            </a:r>
            <a:r>
              <a:rPr lang="pl-PL" sz="2400"/>
              <a:t>(number of processes per node)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pl-PL" sz="2400"/>
              <a:t>Asignet CPUs to processes (task) for MPI+OpenMP:</a:t>
            </a:r>
            <a:endParaRPr sz="24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--cpus-per-task </a:t>
            </a:r>
            <a:r>
              <a:rPr lang="pl-PL" sz="2400"/>
              <a:t>(number of CPUs per process)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pl-PL" sz="2400"/>
              <a:t>Partition: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pl-PL" sz="2400"/>
              <a:t>	</a:t>
            </a: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-p, </a:t>
            </a:r>
            <a:r>
              <a:rPr lang="pl-PL" sz="24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–-partition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pl-PL" sz="2400"/>
              <a:t>Asignet processes to physical cores (hyper-threads):</a:t>
            </a:r>
            <a:endParaRPr sz="24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--hint=[no]multithread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5" name="Google Shape;695;g70cde037df_1_28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Resources in SLURM</a:t>
            </a:r>
            <a:endParaRPr sz="2800"/>
          </a:p>
        </p:txBody>
      </p:sp>
      <p:sp>
        <p:nvSpPr>
          <p:cNvPr id="696" name="Google Shape;696;g70cde037df_1_28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3200"/>
              <a:buFont typeface="Verdana"/>
              <a:buNone/>
            </a:pPr>
            <a:r>
              <a:rPr lang="pl-PL" sz="3200"/>
              <a:t>Zmiana parametrów zadania</a:t>
            </a:r>
            <a:endParaRPr/>
          </a:p>
        </p:txBody>
      </p:sp>
      <p:sp>
        <p:nvSpPr>
          <p:cNvPr id="702" name="Google Shape;702;p3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b="1" lang="pl-PL" sz="2200">
                <a:latin typeface="Courier New"/>
                <a:ea typeface="Courier New"/>
                <a:cs typeface="Courier New"/>
                <a:sym typeface="Courier New"/>
              </a:rPr>
              <a:t>scontrol </a:t>
            </a:r>
            <a:r>
              <a:rPr lang="pl-PL" sz="2200"/>
              <a:t>pozwala użytkownikowi na zmianę parametrów jego zadań, np.</a:t>
            </a:r>
            <a:endParaRPr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l-PL" sz="2200"/>
              <a:t>Dodaje do pierwotnego limitu czasu zadania 10 min.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▪"/>
            </a:pPr>
            <a:r>
              <a:rPr lang="pl-PL" sz="2200"/>
              <a:t>Format zmiany czasu to: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l-PL" sz="1800"/>
              <a:t>= (nadpisanie), =+ (dodanie) lub =- (odjęcie)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l-PL" sz="1800"/>
              <a:t>minuty, minuty:sekundy, godziny:minuty:sekundy, dni-godziny, dni-godziny:minuty</a:t>
            </a:r>
            <a:endParaRPr sz="18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▪"/>
            </a:pPr>
            <a:r>
              <a:rPr b="1" lang="pl-PL" sz="2200">
                <a:latin typeface="Courier New"/>
                <a:ea typeface="Courier New"/>
                <a:cs typeface="Courier New"/>
                <a:sym typeface="Courier New"/>
              </a:rPr>
              <a:t>&lt;id&gt; </a:t>
            </a:r>
            <a:r>
              <a:rPr lang="pl-PL" sz="2200"/>
              <a:t>to numer zadania w SLURM, widoczny np. przez </a:t>
            </a:r>
            <a:r>
              <a:rPr b="1" lang="pl-PL" sz="2200">
                <a:latin typeface="Courier New"/>
                <a:ea typeface="Courier New"/>
                <a:cs typeface="Courier New"/>
                <a:sym typeface="Courier New"/>
              </a:rPr>
              <a:t>squeue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703" name="Google Shape;703;p36"/>
          <p:cNvSpPr txBox="1"/>
          <p:nvPr/>
        </p:nvSpPr>
        <p:spPr>
          <a:xfrm>
            <a:off x="456480" y="2142602"/>
            <a:ext cx="7837920" cy="391525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lang="pl-PL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scontrol update JobId=&lt;id&gt; TimeLimit=+10</a:t>
            </a:r>
            <a:endParaRPr/>
          </a:p>
        </p:txBody>
      </p:sp>
      <p:sp>
        <p:nvSpPr>
          <p:cNvPr id="704" name="Google Shape;704;p3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SLURM environment variables</a:t>
            </a:r>
            <a:endParaRPr/>
          </a:p>
        </p:txBody>
      </p:sp>
      <p:sp>
        <p:nvSpPr>
          <p:cNvPr id="710" name="Google Shape;710;p3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711" name="Google Shape;711;p3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/>
              <a:t>In SPURM job (script or Interactive run) SLURM environment variables are available: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SLURM_JOB_ID - </a:t>
            </a:r>
            <a:r>
              <a:rPr lang="pl-PL" sz="2400"/>
              <a:t>job ID</a:t>
            </a:r>
            <a:endParaRPr sz="2400"/>
          </a:p>
          <a:p>
            <a:pPr indent="-3556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SLURM_NODELIST </a:t>
            </a:r>
            <a:r>
              <a:rPr lang="pl-PL" sz="2400"/>
              <a:t>- list of nodes in job</a:t>
            </a:r>
            <a:endParaRPr sz="2400"/>
          </a:p>
          <a:p>
            <a:pPr indent="-3556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SLURM_NTASKS </a:t>
            </a:r>
            <a:r>
              <a:rPr lang="pl-PL" sz="2400"/>
              <a:t>- number of processes in job </a:t>
            </a:r>
            <a:endParaRPr sz="2400"/>
          </a:p>
          <a:p>
            <a:pPr indent="-3556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SLURM_TASKS_PER_NODE </a:t>
            </a:r>
            <a:r>
              <a:rPr lang="pl-PL" sz="2400"/>
              <a:t>- show processes per node</a:t>
            </a:r>
            <a:endParaRPr sz="24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/>
              <a:t>sbatch / srun with </a:t>
            </a: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--dependency= &lt;dependency list&gt;: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after:job_id[:jobid...]</a:t>
            </a:r>
            <a:r>
              <a:rPr lang="pl-PL" sz="2400"/>
              <a:t>	-</a:t>
            </a:r>
            <a:r>
              <a:rPr lang="pl-PL" sz="2400"/>
              <a:t>start after another job started</a:t>
            </a:r>
            <a:endParaRPr sz="2400"/>
          </a:p>
          <a:p>
            <a:pPr indent="-3238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afterany:job_id[:jobid...]</a:t>
            </a:r>
            <a:r>
              <a:rPr lang="pl-PL" sz="2400"/>
              <a:t> </a:t>
            </a:r>
            <a:r>
              <a:rPr lang="pl-PL" sz="2400"/>
              <a:t>- start after another job ended</a:t>
            </a:r>
            <a:endParaRPr sz="2400"/>
          </a:p>
          <a:p>
            <a:pPr indent="-3238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afternotok:job_id[:jobid...]</a:t>
            </a:r>
            <a:r>
              <a:rPr lang="pl-PL" sz="2400"/>
              <a:t> </a:t>
            </a:r>
            <a:r>
              <a:rPr lang="pl-PL" sz="2400"/>
              <a:t>- start after another job ended with error</a:t>
            </a:r>
            <a:endParaRPr sz="2400"/>
          </a:p>
          <a:p>
            <a:pPr indent="-3238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afterok:job_id[:jobid...]</a:t>
            </a:r>
            <a:r>
              <a:rPr lang="pl-PL" sz="2400"/>
              <a:t> </a:t>
            </a:r>
            <a:r>
              <a:rPr lang="pl-PL" sz="2400"/>
              <a:t>- start after another job ended without errors</a:t>
            </a:r>
            <a:endParaRPr sz="2400"/>
          </a:p>
          <a:p>
            <a:pPr indent="-3238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expand:job_id</a:t>
            </a:r>
            <a:r>
              <a:rPr lang="pl-PL" sz="2400"/>
              <a:t> 	- </a:t>
            </a:r>
            <a:r>
              <a:rPr lang="pl-PL" sz="2400"/>
              <a:t>job is extension of another job</a:t>
            </a:r>
            <a:endParaRPr sz="2400"/>
          </a:p>
          <a:p>
            <a:pPr indent="-3238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singleton</a:t>
            </a:r>
            <a:r>
              <a:rPr lang="pl-PL" sz="2400"/>
              <a:t>  </a:t>
            </a:r>
            <a:r>
              <a:rPr lang="pl-PL" sz="2400"/>
              <a:t>- start after all users jobs ended</a:t>
            </a:r>
            <a:endParaRPr sz="2400"/>
          </a:p>
        </p:txBody>
      </p:sp>
      <p:sp>
        <p:nvSpPr>
          <p:cNvPr id="718" name="Google Shape;718;p3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Dependencies between jobs</a:t>
            </a:r>
            <a:endParaRPr/>
          </a:p>
        </p:txBody>
      </p:sp>
      <p:sp>
        <p:nvSpPr>
          <p:cNvPr id="719" name="Google Shape;719;p3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Job array</a:t>
            </a:r>
            <a:endParaRPr sz="2800"/>
          </a:p>
        </p:txBody>
      </p:sp>
      <p:sp>
        <p:nvSpPr>
          <p:cNvPr id="726" name="Google Shape;726;p3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 sz="2400"/>
              <a:t>Job array allows to run set of similar jobs</a:t>
            </a:r>
            <a:endParaRPr sz="2400"/>
          </a:p>
          <a:p>
            <a:pPr indent="-3556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 sz="2400"/>
              <a:t>SLURM environment variable SLURM_ARRAY_TASK_ID distinctions jobs in set</a:t>
            </a:r>
            <a:endParaRPr sz="2400"/>
          </a:p>
          <a:p>
            <a:pPr indent="-3556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l-PL" sz="2400"/>
              <a:t>Jobs are run by </a:t>
            </a: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sbatch</a:t>
            </a: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2400"/>
              <a:t>with </a:t>
            </a: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–array </a:t>
            </a:r>
            <a:endParaRPr sz="2400"/>
          </a:p>
        </p:txBody>
      </p:sp>
      <p:sp>
        <p:nvSpPr>
          <p:cNvPr id="727" name="Google Shape;727;p39"/>
          <p:cNvSpPr txBox="1"/>
          <p:nvPr/>
        </p:nvSpPr>
        <p:spPr>
          <a:xfrm>
            <a:off x="456480" y="4209562"/>
            <a:ext cx="7837920" cy="422302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r>
              <a:rPr b="1" lang="pl-PL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sbatch --array=0,7 –N1 my_job.sl</a:t>
            </a:r>
            <a:endParaRPr b="1"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8" name="Google Shape;728;p39"/>
          <p:cNvSpPr txBox="1"/>
          <p:nvPr/>
        </p:nvSpPr>
        <p:spPr>
          <a:xfrm>
            <a:off x="456480" y="4856191"/>
            <a:ext cx="7837920" cy="422302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r>
              <a:rPr b="1" lang="pl-PL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sbatch --array=1,2,5,7 –N1 my_job.sl</a:t>
            </a:r>
            <a:endParaRPr b="1"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9" name="Google Shape;729;p39"/>
          <p:cNvSpPr txBox="1"/>
          <p:nvPr/>
        </p:nvSpPr>
        <p:spPr>
          <a:xfrm>
            <a:off x="457922" y="5518660"/>
            <a:ext cx="7837920" cy="422302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r>
              <a:rPr b="1" lang="pl-PL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sbatch --array=1-8:2 –N1 my_job.sl</a:t>
            </a:r>
            <a:endParaRPr b="1"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Google Shape;730;p3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l-PL"/>
              <a:t>Running jobs</a:t>
            </a:r>
            <a:endParaRPr/>
          </a:p>
        </p:txBody>
      </p:sp>
      <p:sp>
        <p:nvSpPr>
          <p:cNvPr id="736" name="Google Shape;736;p4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37" name="Google Shape;737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54e595476_0_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Jak zostać użytkownikiem ICM ?</a:t>
            </a:r>
            <a:endParaRPr sz="2800"/>
          </a:p>
        </p:txBody>
      </p:sp>
      <p:sp>
        <p:nvSpPr>
          <p:cNvPr id="167" name="Google Shape;167;g754e595476_0_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graphicFrame>
        <p:nvGraphicFramePr>
          <p:cNvPr id="168" name="Google Shape;168;g754e595476_0_1"/>
          <p:cNvGraphicFramePr/>
          <p:nvPr/>
        </p:nvGraphicFramePr>
        <p:xfrm>
          <a:off x="774825" y="132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{B13991EA-0B5E-49A3-B976-DA1C280DAEBD}</a:tableStyleId>
              </a:tblPr>
              <a:tblGrid>
                <a:gridCol w="1779450"/>
                <a:gridCol w="1116150"/>
                <a:gridCol w="1447800"/>
                <a:gridCol w="1447800"/>
                <a:gridCol w="1447800"/>
              </a:tblGrid>
              <a:tr h="86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Granty 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Wielkie Wyzwania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Grant B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Standardowy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Grant C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Testowy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Granty bezterminowe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64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Czas obliczeniowy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core &gt;2 mln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core &lt;2 mln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core &lt;20k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 core &lt;2 mln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6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Czas grantu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1 rok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1 rok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6 miesięcy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do wykorzystania zasobów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Rozpatrywany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dwa razy w roku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w trybie ciągłym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-PL">
                          <a:solidFill>
                            <a:schemeClr val="dk1"/>
                          </a:solidFill>
                        </a:rPr>
                        <a:t>w trybie ciągłym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w trybie ciągłym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Ocena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Panel Naukowy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naukowcy z ICM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ocena techniczna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ocena w ICM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6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Sprawozdawczość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na koniec trwania grantu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-PL">
                          <a:solidFill>
                            <a:schemeClr val="dk1"/>
                          </a:solidFill>
                        </a:rPr>
                        <a:t>na koniec trwania grantu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-PL">
                          <a:solidFill>
                            <a:schemeClr val="dk1"/>
                          </a:solidFill>
                        </a:rPr>
                        <a:t>na koniec trwania grantu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-PL">
                          <a:solidFill>
                            <a:schemeClr val="dk1"/>
                          </a:solidFill>
                        </a:rPr>
                        <a:t>raz w roku luty/marzec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System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Okeanos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Okeanos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Okeanos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/>
                        <a:t>Topola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Interactive job step by step - TOPOLA</a:t>
            </a:r>
            <a:endParaRPr sz="2800"/>
          </a:p>
        </p:txBody>
      </p:sp>
      <p:sp>
        <p:nvSpPr>
          <p:cNvPr id="743" name="Google Shape;743;p4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Login to hpc.icm.edu.pl</a:t>
            </a:r>
            <a:endParaRPr/>
          </a:p>
          <a:p>
            <a:pPr indent="-387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Start interactive run</a:t>
            </a:r>
            <a:endParaRPr/>
          </a:p>
          <a:p>
            <a:pPr indent="-387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copu files from: </a:t>
            </a:r>
            <a:endParaRPr sz="2000"/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Load modules</a:t>
            </a:r>
            <a:endParaRPr/>
          </a:p>
          <a:p>
            <a:pPr indent="-387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Run calculations</a:t>
            </a:r>
            <a:endParaRPr/>
          </a:p>
          <a:p>
            <a:pPr indent="-336550" lvl="0" marL="5143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l-PL" sz="2800"/>
              <a:t>		</a:t>
            </a:r>
            <a:endParaRPr/>
          </a:p>
        </p:txBody>
      </p:sp>
      <p:sp>
        <p:nvSpPr>
          <p:cNvPr id="744" name="Google Shape;744;p4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745" name="Google Shape;745;p41"/>
          <p:cNvSpPr txBox="1"/>
          <p:nvPr/>
        </p:nvSpPr>
        <p:spPr>
          <a:xfrm>
            <a:off x="1170900" y="2166400"/>
            <a:ext cx="7051500" cy="3606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ssh hpc.icm.edu.pl –l my_login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6" name="Google Shape;746;p41"/>
          <p:cNvSpPr txBox="1"/>
          <p:nvPr/>
        </p:nvSpPr>
        <p:spPr>
          <a:xfrm>
            <a:off x="1170850" y="3449950"/>
            <a:ext cx="7051500" cy="3606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/icm/home/memar/szkolenia/SZKOLENIE_2019/* ./</a:t>
            </a: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7" name="Google Shape;747;p41"/>
          <p:cNvSpPr txBox="1"/>
          <p:nvPr/>
        </p:nvSpPr>
        <p:spPr>
          <a:xfrm>
            <a:off x="1170850" y="4884025"/>
            <a:ext cx="7051500" cy="3606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g16  &lt; input.dat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8" name="Google Shape;748;p41"/>
          <p:cNvSpPr txBox="1"/>
          <p:nvPr/>
        </p:nvSpPr>
        <p:spPr>
          <a:xfrm>
            <a:off x="1170850" y="2810275"/>
            <a:ext cx="7051500" cy="3606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srun –p topola –n1 –A icm-szkolenia --pty bash -l </a:t>
            </a:r>
            <a:endParaRPr sz="1800"/>
          </a:p>
        </p:txBody>
      </p:sp>
      <p:sp>
        <p:nvSpPr>
          <p:cNvPr id="749" name="Google Shape;749;p41"/>
          <p:cNvSpPr txBox="1"/>
          <p:nvPr/>
        </p:nvSpPr>
        <p:spPr>
          <a:xfrm>
            <a:off x="1170875" y="4090750"/>
            <a:ext cx="7051500" cy="3606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</a:t>
            </a: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apps/gaussian/g16.A.01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70cde037df_1_15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Running script step by step - TOPOLA</a:t>
            </a:r>
            <a:endParaRPr sz="2800"/>
          </a:p>
        </p:txBody>
      </p:sp>
      <p:sp>
        <p:nvSpPr>
          <p:cNvPr id="755" name="Google Shape;755;g70cde037df_1_15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Login to hpc.icm.edu.pl</a:t>
            </a:r>
            <a:endParaRPr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copu files from: /icm/home/memar/szkolenia/SZKOLENIE_2019</a:t>
            </a:r>
            <a:br>
              <a:rPr lang="pl-PL" sz="2000"/>
            </a:br>
            <a:br>
              <a:rPr lang="pl-PL" sz="2000"/>
            </a:br>
            <a:endParaRPr sz="2000"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push job to queue</a:t>
            </a:r>
            <a:endParaRPr/>
          </a:p>
          <a:p>
            <a:pPr indent="-387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0" marL="74295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5143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l-PL" sz="2800"/>
              <a:t>		</a:t>
            </a:r>
            <a:endParaRPr/>
          </a:p>
        </p:txBody>
      </p:sp>
      <p:sp>
        <p:nvSpPr>
          <p:cNvPr id="756" name="Google Shape;756;g70cde037df_1_15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757" name="Google Shape;757;g70cde037df_1_151"/>
          <p:cNvSpPr txBox="1"/>
          <p:nvPr/>
        </p:nvSpPr>
        <p:spPr>
          <a:xfrm>
            <a:off x="1170900" y="1556800"/>
            <a:ext cx="7051500" cy="3606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ssh hpc.icm.edu.pl –l my_login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8" name="Google Shape;758;g70cde037df_1_151"/>
          <p:cNvSpPr txBox="1"/>
          <p:nvPr/>
        </p:nvSpPr>
        <p:spPr>
          <a:xfrm>
            <a:off x="1170850" y="3297550"/>
            <a:ext cx="7051500" cy="3606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sbatch job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9" name="Google Shape;759;g70cde037df_1_151"/>
          <p:cNvSpPr txBox="1"/>
          <p:nvPr/>
        </p:nvSpPr>
        <p:spPr>
          <a:xfrm>
            <a:off x="1170850" y="2429275"/>
            <a:ext cx="7051500" cy="3606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cp /icm/home/memar/szkolenia/SZKOLENIE_2019/* ./ 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srun –p topola –n1 –A icm-szkolenia --pty bash -l </a:t>
            </a:r>
            <a:endParaRPr sz="1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Salloc step by step - OKEANOS</a:t>
            </a:r>
            <a:endParaRPr sz="2800"/>
          </a:p>
        </p:txBody>
      </p:sp>
      <p:sp>
        <p:nvSpPr>
          <p:cNvPr id="765" name="Google Shape;765;p4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Login to Okeanos</a:t>
            </a:r>
            <a:endParaRPr sz="2000"/>
          </a:p>
          <a:p>
            <a:pPr indent="-387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1" marL="527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br>
              <a:rPr lang="pl-PL" sz="2000"/>
            </a:br>
            <a:endParaRPr sz="2000"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copy files</a:t>
            </a:r>
            <a:endParaRPr sz="2000"/>
          </a:p>
          <a:p>
            <a:pPr indent="0" lvl="0" marL="74295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pl-PL" sz="2000"/>
              <a:t>allocate resources</a:t>
            </a:r>
            <a:endParaRPr sz="2000"/>
          </a:p>
          <a:p>
            <a:pPr indent="0" lvl="0" marL="74295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pl-PL" sz="2000"/>
              <a:t>Load module</a:t>
            </a:r>
            <a:endParaRPr sz="2000"/>
          </a:p>
          <a:p>
            <a:pPr indent="0" lvl="0" marL="74295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pl-PL" sz="2000"/>
              <a:t>run calculation</a:t>
            </a:r>
            <a:endParaRPr sz="2000"/>
          </a:p>
        </p:txBody>
      </p:sp>
      <p:sp>
        <p:nvSpPr>
          <p:cNvPr id="766" name="Google Shape;766;p4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767" name="Google Shape;767;p42"/>
          <p:cNvSpPr txBox="1"/>
          <p:nvPr/>
        </p:nvSpPr>
        <p:spPr>
          <a:xfrm>
            <a:off x="1475656" y="1556792"/>
            <a:ext cx="6746736" cy="360747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ssh hpc.icm.edu.pl –l my_login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8" name="Google Shape;768;p42"/>
          <p:cNvSpPr txBox="1"/>
          <p:nvPr/>
        </p:nvSpPr>
        <p:spPr>
          <a:xfrm>
            <a:off x="457200" y="2956488"/>
            <a:ext cx="8229600" cy="3606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cp /lustre/tetyda/home/memar/szkolenia/SZKOLENIE_2019/* ./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9" name="Google Shape;769;p42"/>
          <p:cNvSpPr txBox="1"/>
          <p:nvPr/>
        </p:nvSpPr>
        <p:spPr>
          <a:xfrm>
            <a:off x="1475656" y="2048272"/>
            <a:ext cx="6746700" cy="3606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ssh okeanos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0" name="Google Shape;770;p42"/>
          <p:cNvSpPr txBox="1"/>
          <p:nvPr/>
        </p:nvSpPr>
        <p:spPr>
          <a:xfrm>
            <a:off x="1475631" y="3638300"/>
            <a:ext cx="6746700" cy="3606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salloc -N 1 -n 8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1" name="Google Shape;771;p42"/>
          <p:cNvSpPr txBox="1"/>
          <p:nvPr/>
        </p:nvSpPr>
        <p:spPr>
          <a:xfrm>
            <a:off x="1475681" y="4389713"/>
            <a:ext cx="6746700" cy="3606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apps/espresso/6.2.1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2" name="Google Shape;772;p42"/>
          <p:cNvSpPr txBox="1"/>
          <p:nvPr/>
        </p:nvSpPr>
        <p:spPr>
          <a:xfrm>
            <a:off x="1475681" y="5152275"/>
            <a:ext cx="6746700" cy="3606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srun -n 8 pw.x &lt; S.in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70cde037df_1_17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Verdana"/>
              <a:buNone/>
            </a:pPr>
            <a:r>
              <a:rPr lang="pl-PL" sz="2800">
                <a:solidFill>
                  <a:schemeClr val="hlink"/>
                </a:solidFill>
              </a:rPr>
              <a:t>R</a:t>
            </a:r>
            <a:r>
              <a:rPr lang="pl-PL" sz="2800">
                <a:solidFill>
                  <a:schemeClr val="hlink"/>
                </a:solidFill>
              </a:rPr>
              <a:t>unning script step by step - OKEANOS</a:t>
            </a:r>
            <a:endParaRPr sz="2800"/>
          </a:p>
        </p:txBody>
      </p:sp>
      <p:sp>
        <p:nvSpPr>
          <p:cNvPr id="778" name="Google Shape;778;g70cde037df_1_17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Login to Okeanos</a:t>
            </a:r>
            <a:endParaRPr sz="2000"/>
          </a:p>
          <a:p>
            <a:pPr indent="-387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0" lvl="1" marL="527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br>
              <a:rPr lang="pl-PL" sz="2000"/>
            </a:br>
            <a:endParaRPr sz="2000"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copy files</a:t>
            </a:r>
            <a:endParaRPr sz="2000"/>
          </a:p>
          <a:p>
            <a:pPr indent="0" lvl="0" marL="74295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pl-PL" sz="2000"/>
              <a:t>run calculations</a:t>
            </a:r>
            <a:endParaRPr sz="2000"/>
          </a:p>
          <a:p>
            <a:pPr indent="0" lvl="0" marL="74295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79" name="Google Shape;779;g70cde037df_1_17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780" name="Google Shape;780;g70cde037df_1_172"/>
          <p:cNvSpPr txBox="1"/>
          <p:nvPr/>
        </p:nvSpPr>
        <p:spPr>
          <a:xfrm>
            <a:off x="1475656" y="1556792"/>
            <a:ext cx="6746700" cy="3606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ssh hpc.icm.edu.pl –l my_login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1" name="Google Shape;781;g70cde037df_1_172"/>
          <p:cNvSpPr txBox="1"/>
          <p:nvPr/>
        </p:nvSpPr>
        <p:spPr>
          <a:xfrm>
            <a:off x="457200" y="2956488"/>
            <a:ext cx="8229600" cy="3606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cp /lustre/tetyda/home/memar/szkolenia/SZKOLENIE_2019/* ./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2" name="Google Shape;782;g70cde037df_1_172"/>
          <p:cNvSpPr txBox="1"/>
          <p:nvPr/>
        </p:nvSpPr>
        <p:spPr>
          <a:xfrm>
            <a:off x="1475656" y="2048272"/>
            <a:ext cx="6746700" cy="3606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ssh okeanos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3" name="Google Shape;783;g70cde037df_1_172"/>
          <p:cNvSpPr txBox="1"/>
          <p:nvPr/>
        </p:nvSpPr>
        <p:spPr>
          <a:xfrm>
            <a:off x="1475631" y="3638300"/>
            <a:ext cx="6746700" cy="3606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sbatch job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70a87002fe_0_3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Example: N-tasks and M-threads placement</a:t>
            </a:r>
            <a:endParaRPr/>
          </a:p>
        </p:txBody>
      </p:sp>
      <p:sp>
        <p:nvSpPr>
          <p:cNvPr id="790" name="Google Shape;790;g70a87002fe_0_3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lang="pl-PL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https://github.com/ParRes/Kernels.git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2000">
                <a:latin typeface="Courier New"/>
                <a:ea typeface="Courier New"/>
                <a:cs typeface="Courier New"/>
                <a:sym typeface="Courier New"/>
              </a:rPr>
              <a:t>srun --nodes=1 --ntasks-per-node=2 \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2000">
                <a:latin typeface="Courier New"/>
                <a:ea typeface="Courier New"/>
                <a:cs typeface="Courier New"/>
                <a:sym typeface="Courier New"/>
              </a:rPr>
              <a:t>--cpus-per-task=14 -p topola --time=1:00:00 \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2000">
                <a:latin typeface="Courier New"/>
                <a:ea typeface="Courier New"/>
                <a:cs typeface="Courier New"/>
                <a:sym typeface="Courier New"/>
              </a:rPr>
              <a:t>--pty bash -l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000"/>
              <a:t>Edit: Kernels/common/make.defs.intel -&gt; </a:t>
            </a:r>
            <a:r>
              <a:rPr lang="pl-PL" sz="2000"/>
              <a:t>make.defs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2000">
                <a:latin typeface="Courier New"/>
                <a:ea typeface="Courier New"/>
                <a:cs typeface="Courier New"/>
                <a:sym typeface="Courier New"/>
              </a:rPr>
              <a:t>module load common/mpi/mpich/3.3.1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make allmpiopenmp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cd MPIOPENMP/Stencil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000">
                <a:latin typeface="Courier New"/>
                <a:ea typeface="Courier New"/>
                <a:cs typeface="Courier New"/>
                <a:sym typeface="Courier New"/>
              </a:rPr>
              <a:t>srun ./stencil  14 1000 10000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1" name="Google Shape;791;g70a87002fe_0_3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Okeanos: Prealokacja obliczeń, krok po kroku</a:t>
            </a:r>
            <a:endParaRPr sz="2800"/>
          </a:p>
        </p:txBody>
      </p:sp>
      <p:sp>
        <p:nvSpPr>
          <p:cNvPr id="797" name="Google Shape;797;p4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Logowanie na węzeł dostępowy:</a:t>
            </a:r>
            <a:endParaRPr/>
          </a:p>
          <a:p>
            <a:pPr indent="-387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Logowanie na system:</a:t>
            </a:r>
            <a:endParaRPr/>
          </a:p>
          <a:p>
            <a:pPr indent="-387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Prealokacja zasobów</a:t>
            </a:r>
            <a:endParaRPr/>
          </a:p>
          <a:p>
            <a:pPr indent="-387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Ustawienie środowiska</a:t>
            </a:r>
            <a:endParaRPr/>
          </a:p>
          <a:p>
            <a:pPr indent="-387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Uruchomienie programu</a:t>
            </a:r>
            <a:endParaRPr/>
          </a:p>
          <a:p>
            <a:pPr indent="-387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387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l-PL" sz="2800"/>
              <a:t>		</a:t>
            </a:r>
            <a:endParaRPr/>
          </a:p>
        </p:txBody>
      </p:sp>
      <p:sp>
        <p:nvSpPr>
          <p:cNvPr id="798" name="Google Shape;798;p4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799" name="Google Shape;799;p43"/>
          <p:cNvSpPr txBox="1"/>
          <p:nvPr/>
        </p:nvSpPr>
        <p:spPr>
          <a:xfrm>
            <a:off x="1475656" y="1556792"/>
            <a:ext cx="6746736" cy="360747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ssh hpc.icm.edu.pl –l my_login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0" name="Google Shape;800;p43"/>
          <p:cNvSpPr txBox="1"/>
          <p:nvPr/>
        </p:nvSpPr>
        <p:spPr>
          <a:xfrm>
            <a:off x="1475656" y="2276872"/>
            <a:ext cx="6746736" cy="360747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ssh okeanos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1" name="Google Shape;801;p43"/>
          <p:cNvSpPr txBox="1"/>
          <p:nvPr/>
        </p:nvSpPr>
        <p:spPr>
          <a:xfrm>
            <a:off x="1475656" y="4508413"/>
            <a:ext cx="6746736" cy="360747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srun my_prog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2" name="Google Shape;802;p43"/>
          <p:cNvSpPr txBox="1"/>
          <p:nvPr/>
        </p:nvSpPr>
        <p:spPr>
          <a:xfrm>
            <a:off x="1475656" y="2996245"/>
            <a:ext cx="6746736" cy="360747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salloc –n1 –A icm-szkolenia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3" name="Google Shape;803;p43"/>
          <p:cNvSpPr txBox="1"/>
          <p:nvPr/>
        </p:nvSpPr>
        <p:spPr>
          <a:xfrm>
            <a:off x="1475656" y="3788333"/>
            <a:ext cx="6746736" cy="360747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apps/my_app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Z</a:t>
            </a:r>
            <a:r>
              <a:rPr lang="pl-PL" sz="2800"/>
              <a:t>adanie wsadowe, krok po kroku</a:t>
            </a:r>
            <a:endParaRPr sz="2800"/>
          </a:p>
        </p:txBody>
      </p:sp>
      <p:sp>
        <p:nvSpPr>
          <p:cNvPr id="809" name="Google Shape;809;p4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Logowanie na węzeł dostępowy:</a:t>
            </a:r>
            <a:endParaRPr/>
          </a:p>
          <a:p>
            <a:pPr indent="-387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Logowanie na system (okeanos, rysy):</a:t>
            </a:r>
            <a:endParaRPr/>
          </a:p>
          <a:p>
            <a:pPr indent="-387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Przygotowanie skryptu – </a:t>
            </a:r>
            <a:r>
              <a:rPr b="1" lang="pl-PL" sz="2000">
                <a:latin typeface="Courier New"/>
                <a:ea typeface="Courier New"/>
                <a:cs typeface="Courier New"/>
                <a:sym typeface="Courier New"/>
              </a:rPr>
              <a:t>my_job.sl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7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Wstawienie zadania do kolejki</a:t>
            </a:r>
            <a:endParaRPr/>
          </a:p>
          <a:p>
            <a:pPr indent="-387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l-PL" sz="2000"/>
              <a:t>	Wybór partycji (topola)</a:t>
            </a:r>
            <a:endParaRPr/>
          </a:p>
          <a:p>
            <a:pPr indent="-387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387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l-PL" sz="2800"/>
              <a:t>		</a:t>
            </a:r>
            <a:endParaRPr/>
          </a:p>
        </p:txBody>
      </p:sp>
      <p:sp>
        <p:nvSpPr>
          <p:cNvPr id="810" name="Google Shape;810;p4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811" name="Google Shape;811;p44"/>
          <p:cNvSpPr txBox="1"/>
          <p:nvPr/>
        </p:nvSpPr>
        <p:spPr>
          <a:xfrm>
            <a:off x="1475656" y="1556792"/>
            <a:ext cx="6746736" cy="360747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ssh hpc.icm.edu.pl –l my_login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2" name="Google Shape;812;p44"/>
          <p:cNvSpPr txBox="1"/>
          <p:nvPr/>
        </p:nvSpPr>
        <p:spPr>
          <a:xfrm>
            <a:off x="1475656" y="2276872"/>
            <a:ext cx="2016224" cy="360747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ssh okeanos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3" name="Google Shape;813;p44"/>
          <p:cNvSpPr txBox="1"/>
          <p:nvPr/>
        </p:nvSpPr>
        <p:spPr>
          <a:xfrm>
            <a:off x="1475656" y="4509120"/>
            <a:ext cx="6746736" cy="360747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-p topola \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4" name="Google Shape;814;p44"/>
          <p:cNvSpPr txBox="1"/>
          <p:nvPr/>
        </p:nvSpPr>
        <p:spPr>
          <a:xfrm>
            <a:off x="1475656" y="3716325"/>
            <a:ext cx="6746736" cy="360747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sbatch –n4 –A icm-szkolenia \</a:t>
            </a:r>
            <a:endParaRPr/>
          </a:p>
        </p:txBody>
      </p:sp>
      <p:sp>
        <p:nvSpPr>
          <p:cNvPr id="815" name="Google Shape;815;p44"/>
          <p:cNvSpPr txBox="1"/>
          <p:nvPr/>
        </p:nvSpPr>
        <p:spPr>
          <a:xfrm>
            <a:off x="6156176" y="2276872"/>
            <a:ext cx="2016224" cy="360747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ssh rysy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6" name="Google Shape;816;p44"/>
          <p:cNvSpPr txBox="1"/>
          <p:nvPr/>
        </p:nvSpPr>
        <p:spPr>
          <a:xfrm>
            <a:off x="1475656" y="5300501"/>
            <a:ext cx="6746736" cy="360747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my_job.sl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6b19c04ffd_0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Rysy/PBaran</a:t>
            </a:r>
            <a:r>
              <a:rPr lang="pl-PL" sz="2800"/>
              <a:t>: instrukcja użytkowania</a:t>
            </a:r>
            <a:endParaRPr sz="2800"/>
          </a:p>
        </p:txBody>
      </p:sp>
      <p:sp>
        <p:nvSpPr>
          <p:cNvPr id="822" name="Google Shape;822;g6b19c04ffd_0_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Logowanie na węzeł dostępowy i klaster GPU </a:t>
            </a:r>
            <a:r>
              <a:rPr i="1" lang="pl-PL" sz="2000"/>
              <a:t>Rysy</a:t>
            </a:r>
            <a:r>
              <a:rPr lang="pl-PL" sz="2000"/>
              <a:t>:</a:t>
            </a:r>
            <a:endParaRPr sz="2000"/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51435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l-PL" sz="2000"/>
              <a:t>Sesja interaktywna na </a:t>
            </a:r>
            <a:r>
              <a:rPr b="1" lang="pl-PL" sz="2000"/>
              <a:t>partycji</a:t>
            </a:r>
            <a:r>
              <a:rPr lang="pl-PL" sz="2000"/>
              <a:t> NEC (PBaran):</a:t>
            </a:r>
            <a:endParaRPr sz="2000"/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51435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l-PL" sz="2000"/>
              <a:t>Plik wsadowy </a:t>
            </a:r>
            <a:r>
              <a:rPr i="1" lang="pl-PL" sz="2000"/>
              <a:t>job.sl</a:t>
            </a:r>
            <a:r>
              <a:rPr lang="pl-PL" sz="2000"/>
              <a:t> do systemu kolejkowego:</a:t>
            </a:r>
            <a:endParaRPr sz="500">
              <a:solidFill>
                <a:srgbClr val="434343"/>
              </a:solidFill>
            </a:endParaRPr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434343"/>
              </a:solidFill>
            </a:endParaRPr>
          </a:p>
          <a:p>
            <a:pPr indent="0" lvl="0" marL="108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#!/bin/bash -l</a:t>
            </a:r>
            <a:endParaRPr sz="16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08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#SBATCH -A &lt;Grant_ID&gt;</a:t>
            </a:r>
            <a:endParaRPr sz="16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08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#SBATCH -p ve</a:t>
            </a:r>
            <a:endParaRPr sz="16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08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#SBATCH --gres=ve:8</a:t>
            </a:r>
            <a:endParaRPr sz="16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08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08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source /opt/nec/ve/mpi/2.0.0/bin/necmpivars.sh</a:t>
            </a:r>
            <a:endParaRPr sz="16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08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./uruchom</a:t>
            </a:r>
            <a:endParaRPr sz="16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823" name="Google Shape;823;g6b19c04ffd_0_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824" name="Google Shape;824;g6b19c04ffd_0_0"/>
          <p:cNvSpPr txBox="1"/>
          <p:nvPr/>
        </p:nvSpPr>
        <p:spPr>
          <a:xfrm>
            <a:off x="1475656" y="1556792"/>
            <a:ext cx="6746700" cy="3606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ssh uzytkownik@hpc.icm.edu.pl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5" name="Google Shape;825;g6b19c04ffd_0_0"/>
          <p:cNvSpPr txBox="1"/>
          <p:nvPr/>
        </p:nvSpPr>
        <p:spPr>
          <a:xfrm>
            <a:off x="1475656" y="2062392"/>
            <a:ext cx="6746700" cy="3606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ssh rysy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6" name="Google Shape;826;g6b19c04ffd_0_0"/>
          <p:cNvSpPr txBox="1"/>
          <p:nvPr/>
        </p:nvSpPr>
        <p:spPr>
          <a:xfrm>
            <a:off x="1475656" y="3102509"/>
            <a:ext cx="6746700" cy="3606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srun -A &lt;Grant_ID&gt; -p ve --gres=ve:1 --pty bash -l</a:t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7" name="Google Shape;827;g6b19c04ffd_0_0"/>
          <p:cNvSpPr txBox="1"/>
          <p:nvPr/>
        </p:nvSpPr>
        <p:spPr>
          <a:xfrm>
            <a:off x="1475656" y="5766559"/>
            <a:ext cx="6746700" cy="3606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sbatch job.sl</a:t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l-PL"/>
              <a:t>SUBMITTING JOBS FROM WINDOWS (WINSCP, TOPOLA)</a:t>
            </a:r>
            <a:endParaRPr/>
          </a:p>
        </p:txBody>
      </p:sp>
      <p:sp>
        <p:nvSpPr>
          <p:cNvPr id="833" name="Google Shape;833;p4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834" name="Google Shape;834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600"/>
              <a:buFont typeface="Verdana"/>
              <a:buNone/>
            </a:pPr>
            <a:r>
              <a:rPr lang="pl-PL" sz="2600"/>
              <a:t>Krok po kroku: zlecanie zadań w WinSCP</a:t>
            </a:r>
            <a:endParaRPr sz="2600"/>
          </a:p>
        </p:txBody>
      </p:sp>
      <p:sp>
        <p:nvSpPr>
          <p:cNvPr id="840" name="Google Shape;840;p4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841" name="Google Shape;84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484784"/>
            <a:ext cx="7790768" cy="394163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46"/>
          <p:cNvSpPr txBox="1"/>
          <p:nvPr/>
        </p:nvSpPr>
        <p:spPr>
          <a:xfrm>
            <a:off x="2699792" y="4149080"/>
            <a:ext cx="3823419" cy="1938992"/>
          </a:xfrm>
          <a:prstGeom prst="rect">
            <a:avLst/>
          </a:prstGeom>
          <a:solidFill>
            <a:srgbClr val="00B0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Kopiujemy skrypt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my_job.sl</a:t>
            </a:r>
            <a:r>
              <a:rPr lang="pl-P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(i dane wejściowe)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 lokalnego katalogu na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hpc.icm.edu.pl</a:t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43" name="Google Shape;843;p46"/>
          <p:cNvCxnSpPr>
            <a:endCxn id="842" idx="1"/>
          </p:cNvCxnSpPr>
          <p:nvPr/>
        </p:nvCxnSpPr>
        <p:spPr>
          <a:xfrm flipH="1" rot="-5400000">
            <a:off x="1458992" y="3877776"/>
            <a:ext cx="1257600" cy="1224000"/>
          </a:xfrm>
          <a:prstGeom prst="bentConnector2">
            <a:avLst/>
          </a:prstGeom>
          <a:noFill/>
          <a:ln cap="flat" cmpd="sng" w="28575">
            <a:solidFill>
              <a:srgbClr val="00B09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4" name="Google Shape;844;p46"/>
          <p:cNvCxnSpPr>
            <a:stCxn id="842" idx="3"/>
          </p:cNvCxnSpPr>
          <p:nvPr/>
        </p:nvCxnSpPr>
        <p:spPr>
          <a:xfrm flipH="1" rot="10800000">
            <a:off x="6523211" y="3860976"/>
            <a:ext cx="1001100" cy="1257600"/>
          </a:xfrm>
          <a:prstGeom prst="bentConnector2">
            <a:avLst/>
          </a:prstGeom>
          <a:noFill/>
          <a:ln cap="flat" cmpd="sng" w="28575">
            <a:solidFill>
              <a:srgbClr val="00B09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45" name="Google Shape;845;p46"/>
          <p:cNvSpPr txBox="1"/>
          <p:nvPr/>
        </p:nvSpPr>
        <p:spPr>
          <a:xfrm>
            <a:off x="539552" y="980728"/>
            <a:ext cx="2789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Inicjujemy połączenie scp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4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Wsparcie użytkowników ICM</a:t>
            </a:r>
            <a:endParaRPr sz="2800"/>
          </a:p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b="1" lang="pl-PL" sz="2000"/>
              <a:t>Poziom podstawowy - bezpłatny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pl-PL" sz="1800"/>
              <a:t>Service Desk ICM: </a:t>
            </a:r>
            <a:r>
              <a:rPr lang="pl-PL" sz="1800" u="sng">
                <a:solidFill>
                  <a:schemeClr val="hlink"/>
                </a:solidFill>
                <a:hlinkClick r:id="rId3"/>
              </a:rPr>
              <a:t>pomoc@icm.edu.pl</a:t>
            </a:r>
            <a:r>
              <a:rPr lang="pl-PL" sz="1800"/>
              <a:t> (dni robocze)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pl-PL" sz="1800"/>
              <a:t>Szkolenie z podstaw użytkowania komputerów ICM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pl-PL" sz="1800"/>
              <a:t>Pomoc zdalna w uruchomieniu obliczeń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pl-PL" sz="1800"/>
              <a:t>Instalacja oprogramowania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b="1" lang="pl-PL" sz="2000"/>
              <a:t>Konsulting obliczeniowy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pl-PL" sz="1800"/>
              <a:t>Pomoc w zaprojektowaniu modelu obliczeniowego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pl-PL" sz="1800"/>
              <a:t>Wykonanie diagnostyki wydajności aplikacji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pl-PL" sz="1800"/>
              <a:t>Identyfikacja ograniczeń wydajności aplikacji (bottlenecks)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pl-PL" sz="1800"/>
              <a:t>Optymalizacja istniejących aplikacji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pl-PL" sz="1800"/>
              <a:t>Rozwijanie nowego oprogramowania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pl-PL" sz="1800"/>
              <a:t>Analityka danych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pl-PL" sz="1800"/>
              <a:t>Prowadzenie obliczeń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75" name="Google Shape;175;p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600"/>
              <a:buFont typeface="Verdana"/>
              <a:buNone/>
            </a:pPr>
            <a:r>
              <a:rPr lang="pl-PL" sz="2600"/>
              <a:t>Krok po kroku: zlecanie zadań w WinSCP</a:t>
            </a:r>
            <a:endParaRPr sz="2600"/>
          </a:p>
        </p:txBody>
      </p:sp>
      <p:sp>
        <p:nvSpPr>
          <p:cNvPr id="852" name="Google Shape;852;p4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853" name="Google Shape;85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980728"/>
            <a:ext cx="8894826" cy="5000898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47"/>
          <p:cNvSpPr txBox="1"/>
          <p:nvPr/>
        </p:nvSpPr>
        <p:spPr>
          <a:xfrm>
            <a:off x="4283968" y="3933056"/>
            <a:ext cx="4168919" cy="461665"/>
          </a:xfrm>
          <a:prstGeom prst="rect">
            <a:avLst/>
          </a:prstGeom>
          <a:solidFill>
            <a:srgbClr val="00B0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Commands &gt; Open Terminal</a:t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55" name="Google Shape;855;p47"/>
          <p:cNvCxnSpPr>
            <a:stCxn id="854" idx="0"/>
          </p:cNvCxnSpPr>
          <p:nvPr/>
        </p:nvCxnSpPr>
        <p:spPr>
          <a:xfrm flipH="1" rot="5400000">
            <a:off x="3705927" y="1270556"/>
            <a:ext cx="1728300" cy="3596700"/>
          </a:xfrm>
          <a:prstGeom prst="bentConnector2">
            <a:avLst/>
          </a:prstGeom>
          <a:noFill/>
          <a:ln cap="flat" cmpd="sng" w="28575">
            <a:solidFill>
              <a:srgbClr val="00B09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56" name="Google Shape;856;p47"/>
          <p:cNvSpPr txBox="1"/>
          <p:nvPr/>
        </p:nvSpPr>
        <p:spPr>
          <a:xfrm>
            <a:off x="4579876" y="5169386"/>
            <a:ext cx="3448508" cy="707886"/>
          </a:xfrm>
          <a:prstGeom prst="rect">
            <a:avLst/>
          </a:prstGeom>
          <a:solidFill>
            <a:srgbClr val="00B0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Akceptujemy nowe połączenie,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Wprowadzamy ponownie hasło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47"/>
          <p:cNvSpPr/>
          <p:nvPr/>
        </p:nvSpPr>
        <p:spPr>
          <a:xfrm>
            <a:off x="6156176" y="4653136"/>
            <a:ext cx="288032" cy="288032"/>
          </a:xfrm>
          <a:prstGeom prst="mathPlus">
            <a:avLst>
              <a:gd fmla="val 23520" name="adj1"/>
            </a:avLst>
          </a:prstGeom>
          <a:solidFill>
            <a:srgbClr val="00B0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4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600"/>
              <a:buFont typeface="Verdana"/>
              <a:buNone/>
            </a:pPr>
            <a:r>
              <a:rPr lang="pl-PL" sz="2600"/>
              <a:t>Krok po kroku: zlecanie zadań w WinSCP</a:t>
            </a:r>
            <a:endParaRPr sz="2600"/>
          </a:p>
        </p:txBody>
      </p:sp>
      <p:sp>
        <p:nvSpPr>
          <p:cNvPr id="864" name="Google Shape;864;p4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865" name="Google Shape;86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938" y="1051914"/>
            <a:ext cx="8454526" cy="47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48"/>
          <p:cNvSpPr txBox="1"/>
          <p:nvPr/>
        </p:nvSpPr>
        <p:spPr>
          <a:xfrm>
            <a:off x="395536" y="3441194"/>
            <a:ext cx="2646878" cy="707886"/>
          </a:xfrm>
          <a:prstGeom prst="rect">
            <a:avLst/>
          </a:prstGeom>
          <a:solidFill>
            <a:srgbClr val="00B0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Enter command: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sbatch my_job.sl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67" name="Google Shape;867;p48"/>
          <p:cNvCxnSpPr>
            <a:stCxn id="866" idx="0"/>
          </p:cNvCxnSpPr>
          <p:nvPr/>
        </p:nvCxnSpPr>
        <p:spPr>
          <a:xfrm rot="-5400000">
            <a:off x="2095325" y="1900544"/>
            <a:ext cx="1164300" cy="1917000"/>
          </a:xfrm>
          <a:prstGeom prst="bentConnector2">
            <a:avLst/>
          </a:prstGeom>
          <a:noFill/>
          <a:ln cap="flat" cmpd="sng" w="28575">
            <a:solidFill>
              <a:srgbClr val="00B09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8" name="Google Shape;868;p48"/>
          <p:cNvSpPr txBox="1"/>
          <p:nvPr/>
        </p:nvSpPr>
        <p:spPr>
          <a:xfrm>
            <a:off x="5652120" y="3933056"/>
            <a:ext cx="2800767" cy="400110"/>
          </a:xfrm>
          <a:prstGeom prst="rect">
            <a:avLst/>
          </a:prstGeom>
          <a:solidFill>
            <a:srgbClr val="00B0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69" name="Google Shape;869;p48"/>
          <p:cNvCxnSpPr>
            <a:stCxn id="868" idx="0"/>
          </p:cNvCxnSpPr>
          <p:nvPr/>
        </p:nvCxnSpPr>
        <p:spPr>
          <a:xfrm flipH="1" rot="5400000">
            <a:off x="5452153" y="2332706"/>
            <a:ext cx="1656300" cy="15444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0B09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70" name="Google Shape;870;p4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6b11cfe78b_0_12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l-PL" sz="3600">
                <a:highlight>
                  <a:srgbClr val="FFFFFF"/>
                </a:highlight>
                <a:latin typeface="Arial Narrow"/>
                <a:ea typeface="Arial Narrow"/>
                <a:cs typeface="Arial Narrow"/>
                <a:sym typeface="Arial Narrow"/>
              </a:rPr>
              <a:t>Compiler environment</a:t>
            </a:r>
            <a:endParaRPr sz="36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76" name="Google Shape;876;g6b11cfe78b_0_12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877" name="Google Shape;877;g6b11cfe78b_0_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6b11cfe78b_0_1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Compiling on generic cluster (topola)</a:t>
            </a:r>
            <a:endParaRPr/>
          </a:p>
        </p:txBody>
      </p:sp>
      <p:sp>
        <p:nvSpPr>
          <p:cNvPr id="884" name="Google Shape;884;g6b11cfe78b_0_1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2400"/>
              <a:t>Serial code</a:t>
            </a:r>
            <a:endParaRPr b="1"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pl-PL" sz="2400"/>
              <a:t>Intel: 	</a:t>
            </a:r>
            <a:r>
              <a:rPr b="1" lang="pl-PL" sz="2400">
                <a:latin typeface="Courier New"/>
                <a:ea typeface="Courier New"/>
                <a:cs typeface="Courier New"/>
                <a:sym typeface="Courier New"/>
              </a:rPr>
              <a:t>module load common/compilers/intel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pl-PL" sz="2400"/>
              <a:t>GNU: 	</a:t>
            </a:r>
            <a:r>
              <a:rPr b="1" lang="pl-PL" sz="2400">
                <a:latin typeface="Courier New"/>
                <a:ea typeface="Courier New"/>
                <a:cs typeface="Courier New"/>
                <a:sym typeface="Courier New"/>
              </a:rPr>
              <a:t>module load common/compilers/gnu</a:t>
            </a:r>
            <a:r>
              <a:rPr lang="pl-PL" sz="2400"/>
              <a:t> (very old, v4.8)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pl-PL" sz="2400"/>
              <a:t>Warning: System (default) gcc is even older… </a:t>
            </a:r>
            <a:endParaRPr i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2400"/>
              <a:t>Parallel code (M</a:t>
            </a:r>
            <a:r>
              <a:rPr b="1" lang="pl-PL" sz="2400"/>
              <a:t>PI):</a:t>
            </a:r>
            <a:endParaRPr b="1"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pl-PL" sz="2400"/>
              <a:t>Intel + MPICH (recommended),			 use   </a:t>
            </a:r>
            <a:r>
              <a:rPr lang="pl-PL" sz="2400">
                <a:highlight>
                  <a:srgbClr val="FFFF00"/>
                </a:highlight>
              </a:rPr>
              <a:t>mpicc/mpif90</a:t>
            </a:r>
            <a:endParaRPr sz="2400"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2400">
                <a:latin typeface="Courier New"/>
                <a:ea typeface="Courier New"/>
                <a:cs typeface="Courier New"/>
                <a:sym typeface="Courier New"/>
              </a:rPr>
              <a:t>module load common/mpi/mpich/3.3.1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pl-PL" sz="2400"/>
              <a:t>Intel + Intel MPI (</a:t>
            </a:r>
            <a:r>
              <a:rPr lang="pl-PL" sz="2400"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not recommended</a:t>
            </a:r>
            <a:r>
              <a:rPr lang="pl-PL" sz="2400"/>
              <a:t>), 	use </a:t>
            </a:r>
            <a:r>
              <a:rPr lang="pl-PL" sz="2400">
                <a:highlight>
                  <a:srgbClr val="FFFF00"/>
                </a:highlight>
              </a:rPr>
              <a:t>mpiicc/mpiifort</a:t>
            </a:r>
            <a:endParaRPr sz="2400"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2400">
                <a:latin typeface="Courier New"/>
                <a:ea typeface="Courier New"/>
                <a:cs typeface="Courier New"/>
                <a:sym typeface="Courier New"/>
              </a:rPr>
              <a:t>module load intel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pl-PL" sz="2400"/>
              <a:t>GNU + OpenMPI, 							use   </a:t>
            </a:r>
            <a:r>
              <a:rPr lang="pl-PL" sz="2400">
                <a:highlight>
                  <a:srgbClr val="FFFF00"/>
                </a:highlight>
              </a:rPr>
              <a:t>mpicc/mpif90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2400">
                <a:latin typeface="Courier New"/>
                <a:ea typeface="Courier New"/>
                <a:cs typeface="Courier New"/>
                <a:sym typeface="Courier New"/>
              </a:rPr>
              <a:t>module load common/mpi/openmpi/3.0.0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/>
              <a:t>	</a:t>
            </a:r>
            <a:endParaRPr/>
          </a:p>
        </p:txBody>
      </p:sp>
      <p:sp>
        <p:nvSpPr>
          <p:cNvPr id="885" name="Google Shape;885;g6b11cfe78b_0_1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6b11cfe78b_0_2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Compiling on supercomputer (okeanos)</a:t>
            </a:r>
            <a:endParaRPr/>
          </a:p>
        </p:txBody>
      </p:sp>
      <p:sp>
        <p:nvSpPr>
          <p:cNvPr id="892" name="Google Shape;892;g6b11cfe78b_0_2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2400"/>
              <a:t>Serial code</a:t>
            </a:r>
            <a:endParaRPr b="1"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pl-PL" sz="2400"/>
              <a:t>Cray: default, 							use cc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pl-PL" sz="2400"/>
              <a:t>Intel: </a:t>
            </a:r>
            <a:r>
              <a:rPr b="1" lang="pl-PL" sz="2400">
                <a:latin typeface="Courier New"/>
                <a:ea typeface="Courier New"/>
                <a:cs typeface="Courier New"/>
                <a:sym typeface="Courier New"/>
              </a:rPr>
              <a:t>module load intel</a:t>
            </a:r>
            <a:r>
              <a:rPr lang="pl-PL" sz="2400"/>
              <a:t>, 		use icc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pl-PL" sz="2400"/>
              <a:t>GNU (gcc): </a:t>
            </a:r>
            <a:r>
              <a:rPr b="1" lang="pl-PL" sz="2400">
                <a:latin typeface="Courier New"/>
                <a:ea typeface="Courier New"/>
                <a:cs typeface="Courier New"/>
                <a:sym typeface="Courier New"/>
              </a:rPr>
              <a:t>module load gcc</a:t>
            </a:r>
            <a:r>
              <a:rPr lang="pl-PL" sz="2400"/>
              <a:t>, 	use gcc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2400"/>
              <a:t>Parallel code (MPI), use </a:t>
            </a:r>
            <a:r>
              <a:rPr b="1" lang="pl-PL" sz="2400">
                <a:highlight>
                  <a:srgbClr val="FFFF00"/>
                </a:highlight>
              </a:rPr>
              <a:t>only cc/ftn</a:t>
            </a:r>
            <a:r>
              <a:rPr b="1" lang="pl-PL" sz="2400"/>
              <a:t>:</a:t>
            </a:r>
            <a:endParaRPr b="1"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pl-PL" sz="2400"/>
              <a:t>Cray/Cray Clang (NEW): default	</a:t>
            </a:r>
            <a:r>
              <a:rPr i="1" lang="pl-PL" sz="2400">
                <a:highlight>
                  <a:srgbClr val="FFFF00"/>
                </a:highlight>
              </a:rPr>
              <a:t>note cce module version</a:t>
            </a:r>
            <a:endParaRPr i="1" sz="2400">
              <a:highlight>
                <a:srgbClr val="FFFF00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pl-PL" sz="2400"/>
              <a:t>Intel: </a:t>
            </a:r>
            <a:r>
              <a:rPr b="1" lang="pl-PL" sz="2400">
                <a:latin typeface="Courier New"/>
                <a:ea typeface="Courier New"/>
                <a:cs typeface="Courier New"/>
                <a:sym typeface="Courier New"/>
              </a:rPr>
              <a:t>module swap PrgEnv-cray </a:t>
            </a:r>
            <a:r>
              <a:rPr b="1" lang="pl-PL" sz="2400">
                <a:latin typeface="Courier New"/>
                <a:ea typeface="Courier New"/>
                <a:cs typeface="Courier New"/>
                <a:sym typeface="Courier New"/>
              </a:rPr>
              <a:t>PrgEnv-intel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pl-PL" sz="2400"/>
              <a:t>GNU: </a:t>
            </a:r>
            <a:r>
              <a:rPr b="1" lang="pl-PL" sz="2400">
                <a:latin typeface="Courier New"/>
                <a:ea typeface="Courier New"/>
                <a:cs typeface="Courier New"/>
                <a:sym typeface="Courier New"/>
              </a:rPr>
              <a:t>module swap PrgEnv-cray PrgEnv-gnu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pl-PL" sz="2400"/>
              <a:t>Only CrayMPI should be used with cc/CC/ftn!</a:t>
            </a:r>
            <a:endParaRPr i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/>
              <a:t>	</a:t>
            </a:r>
            <a:endParaRPr/>
          </a:p>
        </p:txBody>
      </p:sp>
      <p:sp>
        <p:nvSpPr>
          <p:cNvPr id="893" name="Google Shape;893;g6b11cfe78b_0_2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6b11cfe78b_0_3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2400"/>
              <a:t>Programs built with: </a:t>
            </a:r>
            <a:endParaRPr b="1"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b="1" lang="pl-PL" sz="2400"/>
              <a:t>Intel + MPICH </a:t>
            </a:r>
            <a:r>
              <a:rPr lang="pl-PL" sz="2400"/>
              <a:t>(topola) 				mpicc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b="1" lang="pl-PL" sz="2400"/>
              <a:t>Intel + CrayMPI </a:t>
            </a:r>
            <a:r>
              <a:rPr lang="pl-PL" sz="2400"/>
              <a:t>(okeanos)			cc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▪"/>
            </a:pPr>
            <a:r>
              <a:rPr b="1" lang="pl-PL" sz="2400">
                <a:latin typeface="Courier New"/>
                <a:ea typeface="Courier New"/>
                <a:cs typeface="Courier New"/>
                <a:sym typeface="Courier New"/>
              </a:rPr>
              <a:t>-dynamic</a:t>
            </a: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2400"/>
              <a:t>compiler option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2400"/>
              <a:t>should be portable (with additional effort).</a:t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400"/>
              <a:t>	</a:t>
            </a:r>
            <a:endParaRPr sz="2400"/>
          </a:p>
        </p:txBody>
      </p:sp>
      <p:sp>
        <p:nvSpPr>
          <p:cNvPr id="900" name="Google Shape;900;g6b11cfe78b_0_3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Cross-compilation (experimental)</a:t>
            </a:r>
            <a:endParaRPr/>
          </a:p>
        </p:txBody>
      </p:sp>
      <p:sp>
        <p:nvSpPr>
          <p:cNvPr id="901" name="Google Shape;901;g6b11cfe78b_0_3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6b11cfe78b_0_3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Compiling accelerated codes (pbaran)</a:t>
            </a:r>
            <a:endParaRPr/>
          </a:p>
        </p:txBody>
      </p:sp>
      <p:sp>
        <p:nvSpPr>
          <p:cNvPr id="908" name="Google Shape;908;g6b11cfe78b_0_3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909" name="Google Shape;909;g6b11cfe78b_0_3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2800"/>
              <a:t>Serial/MPI code on VH (Vector Host):</a:t>
            </a:r>
            <a:endParaRPr sz="28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800"/>
              <a:t>Intel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800"/>
              <a:t>     GNU (gcc)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2800"/>
              <a:t>Serial/MPI code on VE (Vector Engine):</a:t>
            </a:r>
            <a:endParaRPr b="1"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800"/>
              <a:t>	NEC compilers (C/C++/Fortran)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000"/>
              <a:t>While working on the target node (</a:t>
            </a:r>
            <a:r>
              <a:rPr b="1" lang="pl-PL" sz="2000"/>
              <a:t>pbaran</a:t>
            </a:r>
            <a:r>
              <a:rPr lang="pl-PL" sz="2000"/>
              <a:t>):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000"/>
              <a:t>Compilers added to the PATH environmental variable: </a:t>
            </a:r>
            <a:r>
              <a:rPr lang="pl-PL" sz="1800">
                <a:latin typeface="Roboto Mono"/>
                <a:ea typeface="Roboto Mono"/>
                <a:cs typeface="Roboto Mono"/>
                <a:sym typeface="Roboto Mono"/>
              </a:rPr>
              <a:t>ncc/nc++/nfort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000"/>
              <a:t>(newest version: 2.4.1). Binary files and libraries available in </a:t>
            </a:r>
            <a:r>
              <a:rPr lang="pl-PL" sz="1800">
                <a:latin typeface="Roboto Mono"/>
                <a:ea typeface="Roboto Mono"/>
                <a:cs typeface="Roboto Mono"/>
                <a:sym typeface="Roboto Mono"/>
              </a:rPr>
              <a:t>/opt/nec/ve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0" name="Google Shape;910;g6b11cfe78b_0_39"/>
          <p:cNvSpPr txBox="1"/>
          <p:nvPr/>
        </p:nvSpPr>
        <p:spPr>
          <a:xfrm>
            <a:off x="551731" y="4993985"/>
            <a:ext cx="6746700" cy="3606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source /opt/nec/ve/mpi/2.0.0/bin/necmpivars.sh</a:t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11" name="Google Shape;911;g6b11cfe78b_0_39"/>
          <p:cNvCxnSpPr/>
          <p:nvPr/>
        </p:nvCxnSpPr>
        <p:spPr>
          <a:xfrm>
            <a:off x="551725" y="4404886"/>
            <a:ext cx="77937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6b2938a5c2_0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Compiling accelerated codes (pbaran)</a:t>
            </a:r>
            <a:endParaRPr/>
          </a:p>
        </p:txBody>
      </p:sp>
      <p:sp>
        <p:nvSpPr>
          <p:cNvPr id="918" name="Google Shape;918;g6b2938a5c2_0_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919" name="Google Shape;919;g6b2938a5c2_0_0"/>
          <p:cNvSpPr txBox="1"/>
          <p:nvPr/>
        </p:nvSpPr>
        <p:spPr>
          <a:xfrm>
            <a:off x="551731" y="2098385"/>
            <a:ext cx="6746700" cy="3606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ncc a.c</a:t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0" name="Google Shape;920;g6b2938a5c2_0_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000"/>
              <a:t>Serial C/C++/Fortran code: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21" name="Google Shape;921;g6b2938a5c2_0_0"/>
          <p:cNvSpPr txBox="1"/>
          <p:nvPr/>
        </p:nvSpPr>
        <p:spPr>
          <a:xfrm>
            <a:off x="551731" y="2555585"/>
            <a:ext cx="6746700" cy="3606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nc++ a.cpp</a:t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2" name="Google Shape;922;g6b2938a5c2_0_0"/>
          <p:cNvSpPr txBox="1"/>
          <p:nvPr/>
        </p:nvSpPr>
        <p:spPr>
          <a:xfrm>
            <a:off x="551731" y="3012785"/>
            <a:ext cx="6746700" cy="3606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nfort a.f90</a:t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3" name="Google Shape;923;g6b2938a5c2_0_0"/>
          <p:cNvSpPr txBox="1"/>
          <p:nvPr>
            <p:ph idx="1" type="body"/>
          </p:nvPr>
        </p:nvSpPr>
        <p:spPr>
          <a:xfrm>
            <a:off x="457200" y="3561975"/>
            <a:ext cx="8229600" cy="42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000"/>
              <a:t>MPI </a:t>
            </a:r>
            <a:r>
              <a:rPr lang="pl-PL" sz="2000"/>
              <a:t>C/C++/Fortran code: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24" name="Google Shape;924;g6b2938a5c2_0_0"/>
          <p:cNvSpPr txBox="1"/>
          <p:nvPr/>
        </p:nvSpPr>
        <p:spPr>
          <a:xfrm>
            <a:off x="551731" y="4079585"/>
            <a:ext cx="6746700" cy="3606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mpi</a:t>
            </a:r>
            <a:r>
              <a:rPr b="1" lang="pl-PL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ncc a.c	</a:t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5" name="Google Shape;925;g6b2938a5c2_0_0"/>
          <p:cNvSpPr txBox="1"/>
          <p:nvPr/>
        </p:nvSpPr>
        <p:spPr>
          <a:xfrm>
            <a:off x="551731" y="4536785"/>
            <a:ext cx="6746700" cy="3606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mpi</a:t>
            </a:r>
            <a:r>
              <a:rPr b="1" lang="pl-PL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nc++ a.cpp</a:t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6" name="Google Shape;926;g6b2938a5c2_0_0"/>
          <p:cNvSpPr txBox="1"/>
          <p:nvPr/>
        </p:nvSpPr>
        <p:spPr>
          <a:xfrm>
            <a:off x="551731" y="4993985"/>
            <a:ext cx="6746700" cy="3606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mpi</a:t>
            </a:r>
            <a:r>
              <a:rPr b="1" lang="pl-PL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nfort a.f90</a:t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6b2938a5c2_0_1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Compiling accelerated codes (pbaran)</a:t>
            </a:r>
            <a:endParaRPr/>
          </a:p>
        </p:txBody>
      </p:sp>
      <p:sp>
        <p:nvSpPr>
          <p:cNvPr id="933" name="Google Shape;933;g6b2938a5c2_0_1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934" name="Google Shape;934;g6b2938a5c2_0_18"/>
          <p:cNvSpPr txBox="1"/>
          <p:nvPr/>
        </p:nvSpPr>
        <p:spPr>
          <a:xfrm>
            <a:off x="551731" y="2098385"/>
            <a:ext cx="6746700" cy="3606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ve_exec ./a.out</a:t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5" name="Google Shape;935;g6b2938a5c2_0_1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000"/>
              <a:t>Running serial </a:t>
            </a:r>
            <a:r>
              <a:rPr lang="pl-PL" sz="2000"/>
              <a:t>code </a:t>
            </a:r>
            <a:r>
              <a:rPr b="1" lang="pl-PL" sz="2000"/>
              <a:t>explicitly</a:t>
            </a:r>
            <a:r>
              <a:rPr lang="pl-PL" sz="2000"/>
              <a:t>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36" name="Google Shape;936;g6b2938a5c2_0_18"/>
          <p:cNvSpPr txBox="1"/>
          <p:nvPr>
            <p:ph idx="1" type="body"/>
          </p:nvPr>
        </p:nvSpPr>
        <p:spPr>
          <a:xfrm>
            <a:off x="457200" y="2571375"/>
            <a:ext cx="8229600" cy="42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000"/>
              <a:t>Running serial code </a:t>
            </a:r>
            <a:r>
              <a:rPr b="1" lang="pl-PL" sz="2000"/>
              <a:t>implicitly</a:t>
            </a:r>
            <a:r>
              <a:rPr lang="pl-PL" sz="2000"/>
              <a:t>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37" name="Google Shape;937;g6b2938a5c2_0_18"/>
          <p:cNvSpPr txBox="1"/>
          <p:nvPr/>
        </p:nvSpPr>
        <p:spPr>
          <a:xfrm>
            <a:off x="551731" y="3088985"/>
            <a:ext cx="6746700" cy="3606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./a.out</a:t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8" name="Google Shape;938;g6b2938a5c2_0_18"/>
          <p:cNvSpPr txBox="1"/>
          <p:nvPr/>
        </p:nvSpPr>
        <p:spPr>
          <a:xfrm>
            <a:off x="551731" y="4079585"/>
            <a:ext cx="6746700" cy="360600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mpirun </a:t>
            </a:r>
            <a:r>
              <a:rPr b="1" lang="pl-PL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./a.out</a:t>
            </a:r>
            <a:endParaRPr b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9" name="Google Shape;939;g6b2938a5c2_0_18"/>
          <p:cNvSpPr txBox="1"/>
          <p:nvPr>
            <p:ph idx="1" type="body"/>
          </p:nvPr>
        </p:nvSpPr>
        <p:spPr>
          <a:xfrm>
            <a:off x="457200" y="3561975"/>
            <a:ext cx="8229600" cy="42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000"/>
              <a:t>Running MPI code: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40" name="Google Shape;940;g6b2938a5c2_0_18"/>
          <p:cNvSpPr txBox="1"/>
          <p:nvPr>
            <p:ph idx="1" type="body"/>
          </p:nvPr>
        </p:nvSpPr>
        <p:spPr>
          <a:xfrm>
            <a:off x="381000" y="4628775"/>
            <a:ext cx="8229600" cy="42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▪"/>
            </a:pPr>
            <a:r>
              <a:rPr lang="pl-PL" sz="2000"/>
              <a:t>Remember to </a:t>
            </a:r>
            <a:r>
              <a:rPr lang="pl-PL" sz="1800">
                <a:latin typeface="Roboto Mono"/>
                <a:ea typeface="Roboto Mono"/>
                <a:cs typeface="Roboto Mono"/>
                <a:sym typeface="Roboto Mono"/>
              </a:rPr>
              <a:t>source</a:t>
            </a:r>
            <a:r>
              <a:rPr lang="pl-PL" sz="2000"/>
              <a:t> the </a:t>
            </a:r>
            <a:r>
              <a:rPr lang="pl-PL" sz="1800">
                <a:latin typeface="Roboto Mono"/>
                <a:ea typeface="Roboto Mono"/>
                <a:cs typeface="Roboto Mono"/>
                <a:sym typeface="Roboto Mono"/>
              </a:rPr>
              <a:t>necmpivars.sh</a:t>
            </a:r>
            <a:r>
              <a:rPr lang="pl-PL" sz="2000"/>
              <a:t> (or </a:t>
            </a:r>
            <a:r>
              <a:rPr lang="pl-PL" sz="1800">
                <a:latin typeface="Roboto Mono"/>
                <a:ea typeface="Roboto Mono"/>
                <a:cs typeface="Roboto Mono"/>
                <a:sym typeface="Roboto Mono"/>
              </a:rPr>
              <a:t>necmpivars</a:t>
            </a:r>
            <a:r>
              <a:rPr lang="pl-PL" sz="1800">
                <a:latin typeface="Roboto Mono"/>
                <a:ea typeface="Roboto Mono"/>
                <a:cs typeface="Roboto Mono"/>
                <a:sym typeface="Roboto Mono"/>
              </a:rPr>
              <a:t>.csh</a:t>
            </a:r>
            <a:r>
              <a:rPr lang="pl-PL" sz="2000"/>
              <a:t>)!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pl-PL" sz="1800">
                <a:latin typeface="Roboto Mono"/>
                <a:ea typeface="Roboto Mono"/>
                <a:cs typeface="Roboto Mono"/>
                <a:sym typeface="Roboto Mono"/>
              </a:rPr>
              <a:t>ve_exec</a:t>
            </a:r>
            <a:r>
              <a:rPr lang="pl-PL" sz="2000"/>
              <a:t> is located in </a:t>
            </a:r>
            <a:r>
              <a:rPr lang="pl-PL" sz="1800">
                <a:latin typeface="Roboto Mono"/>
                <a:ea typeface="Roboto Mono"/>
                <a:cs typeface="Roboto Mono"/>
                <a:sym typeface="Roboto Mono"/>
              </a:rPr>
              <a:t>/opt/nec/ve/bin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pl-PL" sz="2000"/>
              <a:t>Mind that some VE tools installed in the above path are named just like standard GNU/Linux tools</a:t>
            </a:r>
            <a:endParaRPr sz="20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l-PL" sz="3600">
                <a:latin typeface="Arial Narrow"/>
                <a:ea typeface="Arial Narrow"/>
                <a:cs typeface="Arial Narrow"/>
                <a:sym typeface="Arial Narrow"/>
              </a:rPr>
              <a:t>Creating custom environment with Singularity containers</a:t>
            </a:r>
            <a:endParaRPr sz="36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46" name="Google Shape;946;p4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947" name="Google Shape;947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948" name="Google Shape;94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604687" cy="2601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Zasoby komputerowe ICM</a:t>
            </a:r>
            <a:endParaRPr sz="2800"/>
          </a:p>
        </p:txBody>
      </p:sp>
      <p:sp>
        <p:nvSpPr>
          <p:cNvPr id="181" name="Google Shape;181;p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l-PL" sz="2000"/>
              <a:t>Ponad </a:t>
            </a:r>
            <a:r>
              <a:rPr b="1" lang="pl-PL" sz="2000"/>
              <a:t>2 PFlop/s </a:t>
            </a:r>
            <a:r>
              <a:rPr lang="pl-PL" sz="2000"/>
              <a:t>zasobów obliczeniowych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b="1" lang="pl-PL" sz="2000"/>
              <a:t>Kilkadziesiąt PB </a:t>
            </a:r>
            <a:r>
              <a:rPr lang="pl-PL" sz="2000"/>
              <a:t>przestrzeni dyskowej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l-PL" sz="2000"/>
              <a:t>Jeden z największych systemów analityki Big Data w Europie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l-PL" sz="2000"/>
              <a:t>Nowoczesne architektury komputerowe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l-PL" sz="2000"/>
              <a:t>Wizualizacja wielkoskalowa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l-PL" sz="2000"/>
              <a:t>Bezpieczne systemy podtrzymywania zasilania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l-PL" sz="2000"/>
              <a:t>Wysoka energooszczędność systemów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b="1" lang="pl-PL" sz="2000"/>
              <a:t>Dwie serwerownie</a:t>
            </a:r>
            <a:r>
              <a:rPr lang="pl-PL" sz="2000"/>
              <a:t>: CT32 / Pawińskiego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82" name="Google Shape;182;p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183" name="Google Shape;1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6463" y="1124744"/>
            <a:ext cx="2550337" cy="2305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www.icm.edu.pl/kdm_wiki/images/a/a0/Serwerownia_wizualizacja.jpg" id="184" name="Google Shape;18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8165" y="1124744"/>
            <a:ext cx="755576" cy="50371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7"/>
          <p:cNvSpPr/>
          <p:nvPr/>
        </p:nvSpPr>
        <p:spPr>
          <a:xfrm>
            <a:off x="7558164" y="1582742"/>
            <a:ext cx="75557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Centrum Technologii ICM</a:t>
            </a:r>
            <a:endParaRPr sz="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0479" y="2879377"/>
            <a:ext cx="729997" cy="50371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7"/>
          <p:cNvSpPr/>
          <p:nvPr/>
        </p:nvSpPr>
        <p:spPr>
          <a:xfrm>
            <a:off x="6280478" y="3324981"/>
            <a:ext cx="729997" cy="58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ICM Pawińskiego 5a</a:t>
            </a:r>
            <a:endParaRPr sz="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65c2f2ffea_0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Containers with Singularity (interactive)</a:t>
            </a:r>
            <a:endParaRPr/>
          </a:p>
        </p:txBody>
      </p:sp>
      <p:sp>
        <p:nvSpPr>
          <p:cNvPr id="955" name="Google Shape;955;g65c2f2ffea_0_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pl-PL" sz="2400"/>
              <a:t>Create interactive SLURM session on compute node:</a:t>
            </a:r>
            <a:endParaRPr sz="24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2000">
                <a:latin typeface="Courier New"/>
                <a:ea typeface="Courier New"/>
                <a:cs typeface="Courier New"/>
                <a:sym typeface="Courier New"/>
              </a:rPr>
              <a:t>srun --pty -p topola --time=1:00:00 bash -l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pl-PL" sz="2400"/>
              <a:t>Download the container (here from SingularityHub):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2000">
                <a:latin typeface="Courier New"/>
                <a:ea typeface="Courier New"/>
                <a:cs typeface="Courier New"/>
                <a:sym typeface="Courier New"/>
              </a:rPr>
              <a:t>cd /lu/topola/temp/$USER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2000">
                <a:latin typeface="Courier New"/>
                <a:ea typeface="Courier New"/>
                <a:cs typeface="Courier New"/>
                <a:sym typeface="Courier New"/>
              </a:rPr>
              <a:t>singularity pull shub://marcc-hpc/julia:1.0.2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pl-PL" sz="2400"/>
              <a:t>Run the container: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2000">
                <a:latin typeface="Courier New"/>
                <a:ea typeface="Courier New"/>
                <a:cs typeface="Courier New"/>
                <a:sym typeface="Courier New"/>
              </a:rPr>
              <a:t>singularity run julia_1.0.2.sif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pl-PL" sz="2400"/>
              <a:t>Run again - one liner: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2000">
                <a:latin typeface="Courier New"/>
                <a:ea typeface="Courier New"/>
                <a:cs typeface="Courier New"/>
                <a:sym typeface="Courier New"/>
              </a:rPr>
              <a:t>srun --pty -p topola --time=1:00:00 singularity run julia_1.0.2.sif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6" name="Google Shape;956;g65c2f2ffea_0_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65c3dc70e7_0_2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>
                <a:solidFill>
                  <a:schemeClr val="hlink"/>
                </a:solidFill>
              </a:rPr>
              <a:t>Multi-node jobs from Singularity</a:t>
            </a:r>
            <a:endParaRPr/>
          </a:p>
        </p:txBody>
      </p:sp>
      <p:sp>
        <p:nvSpPr>
          <p:cNvPr id="963" name="Google Shape;963;g65c3dc70e7_0_2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1800">
                <a:latin typeface="Courier New"/>
                <a:ea typeface="Courier New"/>
                <a:cs typeface="Courier New"/>
                <a:sym typeface="Courier New"/>
              </a:rPr>
              <a:t>mpiexec -n &lt;NUMBER_OF_RANKS&gt; singularity exec &lt;PATH/TO/MY/IMAGE&gt; &lt;/PATH/TO/BINARY/WITHIN/CONTAINER&gt;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4" name="Google Shape;964;g65c3dc70e7_0_2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70a87002fe_0_39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l-PL" sz="3600">
                <a:highlight>
                  <a:srgbClr val="FFFFFF"/>
                </a:highlight>
                <a:latin typeface="Arial Narrow"/>
                <a:ea typeface="Arial Narrow"/>
                <a:cs typeface="Arial Narrow"/>
                <a:sym typeface="Arial Narrow"/>
              </a:rPr>
              <a:t>Python virtualenv</a:t>
            </a:r>
            <a:endParaRPr sz="36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0" name="Google Shape;970;g70a87002fe_0_39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971" name="Google Shape;971;g70a87002fe_0_3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70cde037df_1_3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virtualenv</a:t>
            </a:r>
            <a:endParaRPr/>
          </a:p>
        </p:txBody>
      </p:sp>
      <p:sp>
        <p:nvSpPr>
          <p:cNvPr id="978" name="Google Shape;978;g70cde037df_1_3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l-PL" sz="2400"/>
              <a:t>Set virtualenv (on computational node):</a:t>
            </a:r>
            <a:br>
              <a:rPr lang="pl-PL" sz="2400"/>
            </a:b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module load common/python/3.5.2</a:t>
            </a:r>
            <a:br>
              <a:rPr lang="pl-PL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virtualenv -p python3.5 en  v</a:t>
            </a:r>
            <a:br>
              <a:rPr lang="pl-PL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chmod +x ~/venv/bin/activat</a:t>
            </a: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 sz="2400"/>
              <a:t>Use virtualenv on computational node</a:t>
            </a:r>
            <a:br>
              <a:rPr lang="pl-PL" sz="2400"/>
            </a:b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module load common/python/3.5.2</a:t>
            </a:r>
            <a:br>
              <a:rPr lang="pl-PL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~/env/bin/activate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-PL" sz="2400"/>
              <a:t>Install package in </a:t>
            </a:r>
            <a:r>
              <a:rPr lang="pl-PL" sz="2400"/>
              <a:t>virtualenv </a:t>
            </a:r>
            <a:br>
              <a:rPr lang="pl-PL" sz="2400"/>
            </a:b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~/env/bin/activate </a:t>
            </a:r>
            <a:br>
              <a:rPr lang="pl-PL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-PL" sz="2400">
                <a:latin typeface="Courier New"/>
                <a:ea typeface="Courier New"/>
                <a:cs typeface="Courier New"/>
                <a:sym typeface="Courier New"/>
              </a:rPr>
              <a:t>pip3 install package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9" name="Google Shape;979;g70cde037df_1_3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70a87002fe_0_4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l-PL" sz="3600">
                <a:highlight>
                  <a:srgbClr val="FFFFFF"/>
                </a:highlight>
                <a:latin typeface="Arial Narrow"/>
                <a:ea typeface="Arial Narrow"/>
                <a:cs typeface="Arial Narrow"/>
                <a:sym typeface="Arial Narrow"/>
              </a:rPr>
              <a:t>Interactive Jupyter Notebook with batch container</a:t>
            </a:r>
            <a:endParaRPr sz="36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85" name="Google Shape;985;g70a87002fe_0_4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986" name="Google Shape;986;g70a87002fe_0_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65c3dc70e7_0_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solidFill>
                  <a:schemeClr val="hlink"/>
                </a:solidFill>
              </a:rPr>
              <a:t>Containers with Singularity (batch)</a:t>
            </a:r>
            <a:endParaRPr/>
          </a:p>
        </p:txBody>
      </p:sp>
      <p:sp>
        <p:nvSpPr>
          <p:cNvPr id="993" name="Google Shape;993;g65c3dc70e7_0_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20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PORT=8880+$MY_LOGIN_SUFFIX_NO</a:t>
            </a:r>
            <a:endParaRPr sz="20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2000">
                <a:latin typeface="Courier New"/>
                <a:ea typeface="Courier New"/>
                <a:cs typeface="Courier New"/>
                <a:sym typeface="Courier New"/>
              </a:rPr>
              <a:t>ssh $PORT hpc.icm.edu.pl     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2000">
                <a:latin typeface="Courier New"/>
                <a:ea typeface="Courier New"/>
                <a:cs typeface="Courier New"/>
                <a:sym typeface="Courier New"/>
              </a:rPr>
              <a:t>singularity pull shub://ISU-HPC/jupyter:latest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l-PL" sz="2000">
                <a:latin typeface="Courier New"/>
                <a:ea typeface="Courier New"/>
                <a:cs typeface="Courier New"/>
                <a:sym typeface="Courier New"/>
              </a:rPr>
              <a:t>sbatch jupyter_batch.sl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4" name="Google Shape;994;g65c3dc70e7_0_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995" name="Google Shape;995;g65c3dc70e7_0_6"/>
          <p:cNvSpPr txBox="1"/>
          <p:nvPr/>
        </p:nvSpPr>
        <p:spPr>
          <a:xfrm>
            <a:off x="321225" y="3056125"/>
            <a:ext cx="7336500" cy="31524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B0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extLst>
                  <a:ext uri="http://customooxmlschemas.google.com/">
                    <go:slidesCustomData xmlns:go="http://customooxmlschemas.google.com/" textRoundtripDataId="11"/>
                  </a:ext>
                </a:extLst>
              </a:rPr>
              <a:t>#!/bin/bash -l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  <a:extLst>
                <a:ext uri="http://customooxmlschemas.google.com/">
                  <go:slidesCustomData xmlns:go="http://customooxmlschemas.google.com/" textRoundtripDataId="12"/>
                </a:ext>
              </a:extLs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extLst>
                  <a:ext uri="http://customooxmlschemas.google.com/">
                    <go:slidesCustomData xmlns:go="http://customooxmlschemas.google.com/" textRoundtripDataId="13"/>
                  </a:ext>
                </a:extLst>
              </a:rPr>
              <a:t>#SBATCH --account=app-installers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  <a:extLst>
                <a:ext uri="http://customooxmlschemas.google.com/">
                  <go:slidesCustomData xmlns:go="http://customooxmlschemas.google.com/" textRoundtripDataId="14"/>
                </a:ext>
              </a:extLs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extLst>
                  <a:ext uri="http://customooxmlschemas.google.com/">
                    <go:slidesCustomData xmlns:go="http://customooxmlschemas.google.com/" textRoundtripDataId="15"/>
                  </a:ext>
                </a:extLst>
              </a:rPr>
              <a:t>#SBATCH --ntasks-per-node=1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  <a:extLst>
                <a:ext uri="http://customooxmlschemas.google.com/">
                  <go:slidesCustomData xmlns:go="http://customooxmlschemas.google.com/" textRoundtripDataId="16"/>
                </a:ext>
              </a:extLs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extLst>
                  <a:ext uri="http://customooxmlschemas.google.com/">
                    <go:slidesCustomData xmlns:go="http://customooxmlschemas.google.com/" textRoundtripDataId="17"/>
                  </a:ext>
                </a:extLst>
              </a:rPr>
              <a:t>#SBATCH --cpus-per-task=1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  <a:extLst>
                <a:ext uri="http://customooxmlschemas.google.com/">
                  <go:slidesCustomData xmlns:go="http://customooxmlschemas.google.com/" textRoundtripDataId="18"/>
                </a:ext>
              </a:extLs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extLst>
                  <a:ext uri="http://customooxmlschemas.google.com/">
                    <go:slidesCustomData xmlns:go="http://customooxmlschemas.google.com/" textRoundtripDataId="19"/>
                  </a:ext>
                </a:extLst>
              </a:rPr>
              <a:t>#SBATCH --time=1:00:00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  <a:extLst>
                <a:ext uri="http://customooxmlschemas.google.com/">
                  <go:slidesCustomData xmlns:go="http://customooxmlschemas.google.com/" textRoundtripDataId="20"/>
                </a:ext>
              </a:extLs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extLst>
                  <a:ext uri="http://customooxmlschemas.google.com/">
                    <go:slidesCustomData xmlns:go="http://customooxmlschemas.google.com/" textRoundtripDataId="21"/>
                  </a:ext>
                </a:extLst>
              </a:rPr>
              <a:t>#SBATCH --job-name=jupyter-in-a-container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  <a:extLst>
                <a:ext uri="http://customooxmlschemas.google.com/">
                  <go:slidesCustomData xmlns:go="http://customooxmlschemas.google.com/" textRoundtripDataId="22"/>
                </a:ext>
              </a:extLs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extLst>
                  <a:ext uri="http://customooxmlschemas.google.com/">
                    <go:slidesCustomData xmlns:go="http://customooxmlschemas.google.com/" textRoundtripDataId="23"/>
                  </a:ext>
                </a:extLst>
              </a:rPr>
              <a:t>#SBATCH --partition=topola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  <a:extLst>
                <a:ext uri="http://customooxmlschemas.google.com/">
                  <go:slidesCustomData xmlns:go="http://customooxmlschemas.google.com/" textRoundtripDataId="24"/>
                </a:ext>
              </a:extLs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  <a:extLst>
                <a:ext uri="http://customooxmlschemas.google.com/">
                  <go:slidesCustomData xmlns:go="http://customooxmlschemas.google.com/" textRoundtripDataId="25"/>
                </a:ext>
              </a:extLs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extLst>
                  <a:ext uri="http://customooxmlschemas.google.com/">
                    <go:slidesCustomData xmlns:go="http://customooxmlschemas.google.com/" textRoundtripDataId="26"/>
                  </a:ext>
                </a:extLst>
              </a:rPr>
              <a:t>ssh -N -f -R $PORT:localhost:$PORT hpc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  <a:extLst>
                <a:ext uri="http://customooxmlschemas.google.com/">
                  <go:slidesCustomData xmlns:go="http://customooxmlschemas.google.com/" textRoundtripDataId="27"/>
                </a:ext>
              </a:extLs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  <a:extLst>
                <a:ext uri="http://customooxmlschemas.google.com/">
                  <go:slidesCustomData xmlns:go="http://customooxmlschemas.google.com/" textRoundtripDataId="28"/>
                </a:ext>
              </a:extLs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extLst>
                  <a:ext uri="http://customooxmlschemas.google.com/">
                    <go:slidesCustomData xmlns:go="http://customooxmlschemas.google.com/" textRoundtripDataId="29"/>
                  </a:ext>
                </a:extLst>
              </a:rPr>
              <a:t>singularity exec jupyter_latest.sif jupyter notebook --no-browser --port $PORT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6" name="Google Shape;996;g65c3dc70e7_0_6"/>
          <p:cNvSpPr/>
          <p:nvPr/>
        </p:nvSpPr>
        <p:spPr>
          <a:xfrm>
            <a:off x="6151325" y="3365750"/>
            <a:ext cx="2992800" cy="1933200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l-PL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jupyter_batch.sl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-PL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5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3240"/>
              <a:buFont typeface="Verdana"/>
              <a:buNone/>
            </a:pPr>
            <a:r>
              <a:rPr lang="pl-PL" sz="3240"/>
              <a:t>Niestandardowe środowisko użytkownika</a:t>
            </a:r>
            <a:endParaRPr sz="3240"/>
          </a:p>
        </p:txBody>
      </p:sp>
      <p:sp>
        <p:nvSpPr>
          <p:cNvPr id="1002" name="Google Shape;1002;p5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l-PL" sz="2400"/>
              <a:t>W przypadku, gdy aplikacja która nas interesuje nie jest wspierana na systemach lub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l-PL" sz="2400"/>
              <a:t>rozwijamy własną aplikację o skomplikowanych zależnościach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l-PL" sz="2000"/>
              <a:t>Np. moduły w python-ie</a:t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l-PL" sz="2400"/>
              <a:t>Można użyć kontenerów </a:t>
            </a:r>
            <a:r>
              <a:rPr b="1" lang="pl-PL" sz="2400"/>
              <a:t>docker</a:t>
            </a:r>
            <a:r>
              <a:rPr lang="pl-PL" sz="2400"/>
              <a:t>-a (https://www.docker.com/)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l-PL" sz="2400"/>
              <a:t>Dostępne testowo na klastrze hydra/topola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l-PL" sz="2400"/>
              <a:t>Scenariusz użycia</a:t>
            </a:r>
            <a:endParaRPr/>
          </a:p>
          <a:p>
            <a:pPr indent="-4572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Przygotowanie środowiska lokalnie na swoim komputerze i utworzenie własnego kontenera</a:t>
            </a:r>
            <a:endParaRPr/>
          </a:p>
          <a:p>
            <a:pPr indent="-4572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Wysłanie kontenera do docker hub-a (https://hub.docker.com/)</a:t>
            </a:r>
            <a:endParaRPr/>
          </a:p>
          <a:p>
            <a:pPr indent="-4572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Pobranie swojego lub innego publicznego kontener na klastrze</a:t>
            </a:r>
            <a:endParaRPr sz="2000"/>
          </a:p>
          <a:p>
            <a:pPr indent="-4572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Wystartowanie wybranego środowiska w kontenerze na węźle  obliczeniowym</a:t>
            </a:r>
            <a:endParaRPr sz="2000"/>
          </a:p>
        </p:txBody>
      </p:sp>
      <p:sp>
        <p:nvSpPr>
          <p:cNvPr id="1003" name="Google Shape;1003;p5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5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3600"/>
              <a:buFont typeface="Verdana"/>
              <a:buNone/>
            </a:pPr>
            <a:r>
              <a:rPr lang="pl-PL"/>
              <a:t>Użycie kontenerów docker-a</a:t>
            </a:r>
            <a:endParaRPr/>
          </a:p>
        </p:txBody>
      </p:sp>
      <p:sp>
        <p:nvSpPr>
          <p:cNvPr id="1009" name="Google Shape;1009;p5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l-PL" sz="2000"/>
              <a:t>Do obsługi kontenerów dockera-a służy narzędzie o </a:t>
            </a:r>
            <a:r>
              <a:rPr lang="pl-PL" sz="2000">
                <a:latin typeface="Calibri"/>
                <a:ea typeface="Calibri"/>
                <a:cs typeface="Calibri"/>
                <a:sym typeface="Calibri"/>
              </a:rPr>
              <a:t>nazwie </a:t>
            </a:r>
            <a:r>
              <a:rPr b="1" lang="pl-PL" sz="2000">
                <a:latin typeface="Calibri"/>
                <a:ea typeface="Calibri"/>
                <a:cs typeface="Calibri"/>
                <a:sym typeface="Calibri"/>
              </a:rPr>
              <a:t>shifter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l-PL" sz="2000">
                <a:latin typeface="Calibri"/>
                <a:ea typeface="Calibri"/>
                <a:cs typeface="Calibri"/>
                <a:sym typeface="Calibri"/>
              </a:rPr>
              <a:t>Dostępne na węzłach obliczeniowych </a:t>
            </a:r>
            <a:r>
              <a:rPr i="1" lang="pl-PL" sz="2000">
                <a:latin typeface="Calibri"/>
                <a:ea typeface="Calibri"/>
                <a:cs typeface="Calibri"/>
                <a:sym typeface="Calibri"/>
              </a:rPr>
              <a:t>testowo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l-PL" sz="2000">
                <a:latin typeface="Calibri"/>
                <a:ea typeface="Calibri"/>
                <a:cs typeface="Calibri"/>
                <a:sym typeface="Calibri"/>
              </a:rPr>
              <a:t>Typowy scenariusz użycia (na klastrze)</a:t>
            </a:r>
            <a:endParaRPr/>
          </a:p>
          <a:p>
            <a:pPr indent="-514350" lvl="1" marL="9715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l-PL" sz="1800"/>
              <a:t>Logowanie na węzeł dostępowy</a:t>
            </a:r>
            <a:endParaRPr/>
          </a:p>
          <a:p>
            <a:pPr indent="-400050" lvl="1" marL="9715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/>
          </a:p>
          <a:p>
            <a:pPr indent="-514350" lvl="1" marL="9715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l-PL" sz="1800"/>
              <a:t>Utworzenie sesji interaktywnej</a:t>
            </a:r>
            <a:endParaRPr/>
          </a:p>
          <a:p>
            <a:pPr indent="-400050" lvl="1" marL="9715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/>
          </a:p>
          <a:p>
            <a:pPr indent="-514350" lvl="1" marL="9715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l-PL" sz="1800"/>
              <a:t>Ustawienie środowiska</a:t>
            </a:r>
            <a:endParaRPr/>
          </a:p>
          <a:p>
            <a:pPr indent="-400050" lvl="1" marL="9715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/>
          </a:p>
          <a:p>
            <a:pPr indent="-514350" lvl="1" marL="9715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pl-PL" sz="1800"/>
              <a:t>Startowanie kontenera</a:t>
            </a:r>
            <a:endParaRPr/>
          </a:p>
          <a:p>
            <a:pPr indent="-400050" lvl="0" marL="5143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/>
          </a:p>
          <a:p>
            <a:pPr indent="-51435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pl-PL" sz="1800"/>
              <a:t>Pobieranie kontenera z docker hub-a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l-PL" sz="2000">
                <a:latin typeface="Calibri"/>
                <a:ea typeface="Calibri"/>
                <a:cs typeface="Calibri"/>
                <a:sym typeface="Calibri"/>
              </a:rPr>
              <a:t>Docelowo zintegrowanie z srun-em i trybem wsadowym sbatch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5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011" name="Google Shape;1011;p51"/>
          <p:cNvSpPr txBox="1"/>
          <p:nvPr/>
        </p:nvSpPr>
        <p:spPr>
          <a:xfrm>
            <a:off x="1475656" y="2636205"/>
            <a:ext cx="6746736" cy="360747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ssh hpc.icm.edu.pl –l my_login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2" name="Google Shape;1012;p51"/>
          <p:cNvSpPr txBox="1"/>
          <p:nvPr/>
        </p:nvSpPr>
        <p:spPr>
          <a:xfrm>
            <a:off x="1475656" y="3933056"/>
            <a:ext cx="6746736" cy="360747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shifter; export SHIFTER=docker:julia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3" name="Google Shape;1013;p51"/>
          <p:cNvSpPr txBox="1"/>
          <p:nvPr/>
        </p:nvSpPr>
        <p:spPr>
          <a:xfrm>
            <a:off x="1475656" y="4581128"/>
            <a:ext cx="6746736" cy="360747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shifter 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4" name="Google Shape;1014;p51"/>
          <p:cNvSpPr txBox="1"/>
          <p:nvPr/>
        </p:nvSpPr>
        <p:spPr>
          <a:xfrm>
            <a:off x="1475656" y="3284277"/>
            <a:ext cx="6746736" cy="360747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srun –p hydra –n1 –A icm-szkolenia --pty bash –l</a:t>
            </a:r>
            <a:endParaRPr/>
          </a:p>
        </p:txBody>
      </p:sp>
      <p:sp>
        <p:nvSpPr>
          <p:cNvPr id="1015" name="Google Shape;1015;p51"/>
          <p:cNvSpPr txBox="1"/>
          <p:nvPr/>
        </p:nvSpPr>
        <p:spPr>
          <a:xfrm>
            <a:off x="1475656" y="5300501"/>
            <a:ext cx="6746736" cy="360747"/>
          </a:xfrm>
          <a:prstGeom prst="rect">
            <a:avLst/>
          </a:prstGeom>
          <a:solidFill>
            <a:srgbClr val="00B093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1450" lIns="82925" spcFirstLastPara="1" rIns="82925" wrap="square" tIns="41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shifterimg pull julia 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5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3240"/>
              <a:buFont typeface="Verdana"/>
              <a:buNone/>
            </a:pPr>
            <a:r>
              <a:rPr lang="pl-PL" sz="3240"/>
              <a:t>Niestandardowe środowisko użytkownika (2)</a:t>
            </a:r>
            <a:endParaRPr sz="3240"/>
          </a:p>
        </p:txBody>
      </p:sp>
      <p:sp>
        <p:nvSpPr>
          <p:cNvPr id="1021" name="Google Shape;1021;p5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l-PL" sz="2400"/>
              <a:t>W przypadku, gdy aplikacja która nas interesuje nie jest zainstalowana na systemach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l-PL" sz="2400"/>
              <a:t>Można użyć narzędzia </a:t>
            </a:r>
            <a:r>
              <a:rPr b="1" lang="pl-PL" sz="2400"/>
              <a:t>EasyBuild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l-PL" sz="2400"/>
              <a:t>Dostępne na systemie okeanos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l-PL" sz="2400"/>
              <a:t>Scenariusz użycia</a:t>
            </a:r>
            <a:endParaRPr/>
          </a:p>
          <a:p>
            <a:pPr indent="-4572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Odnalezienie odpowiedniej „recepty” instalacji (także na github-ie)</a:t>
            </a:r>
            <a:endParaRPr/>
          </a:p>
          <a:p>
            <a:pPr indent="-4572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Instalacja wybranej aplikacji w prywatnym drzewie katalogów</a:t>
            </a:r>
            <a:endParaRPr/>
          </a:p>
          <a:p>
            <a:pPr indent="-4572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l-PL" sz="2000"/>
              <a:t>Zależności zostaną zainstalowane automatycznie oraz wygenerowane moduły</a:t>
            </a:r>
            <a:endParaRPr sz="2000"/>
          </a:p>
        </p:txBody>
      </p:sp>
      <p:sp>
        <p:nvSpPr>
          <p:cNvPr id="1022" name="Google Shape;1022;p5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5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l-PL" sz="2400"/>
              <a:t>Cele</a:t>
            </a:r>
            <a:r>
              <a:rPr lang="pl-PL" sz="2400"/>
              <a:t>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l-PL" sz="2400"/>
              <a:t>Nauka logowania i przegrywania plików w środowisku Windows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pl-PL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Zapoznanie się z pracą zdalną na klastrze Hydra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l-PL" sz="2400">
                <a:latin typeface="Calibri"/>
                <a:ea typeface="Calibri"/>
                <a:cs typeface="Calibri"/>
                <a:sym typeface="Calibri"/>
              </a:rPr>
              <a:t>Uruchomienie obliczeń w trybie wsadowym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l-PL" sz="2400">
                <a:latin typeface="Calibri"/>
                <a:ea typeface="Calibri"/>
                <a:cs typeface="Calibri"/>
                <a:sym typeface="Calibri"/>
              </a:rPr>
              <a:t>Zapoznanie się z podstawami sytemu kolejkowego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l-PL" sz="2400">
                <a:latin typeface="Calibri"/>
                <a:ea typeface="Calibri"/>
                <a:cs typeface="Calibri"/>
                <a:sym typeface="Calibri"/>
              </a:rPr>
              <a:t>Wymagania</a:t>
            </a:r>
            <a:r>
              <a:rPr lang="pl-PL" sz="2400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l-PL" sz="2400">
                <a:latin typeface="Calibri"/>
                <a:ea typeface="Calibri"/>
                <a:cs typeface="Calibri"/>
                <a:sym typeface="Calibri"/>
              </a:rPr>
              <a:t>Putty, WinSCP, Molekel/jmol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5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8E77"/>
              </a:buClr>
              <a:buSzPts val="2800"/>
              <a:buFont typeface="Verdana"/>
              <a:buNone/>
            </a:pPr>
            <a:r>
              <a:rPr lang="pl-PL" sz="2800"/>
              <a:t>Ćwiczenie 1</a:t>
            </a:r>
            <a:endParaRPr sz="2800"/>
          </a:p>
        </p:txBody>
      </p:sp>
      <p:sp>
        <p:nvSpPr>
          <p:cNvPr id="1030" name="Google Shape;1030;p5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MotywUW2017">
  <a:themeElements>
    <a:clrScheme name="Niestandardowy 4">
      <a:dk1>
        <a:srgbClr val="000000"/>
      </a:dk1>
      <a:lt1>
        <a:srgbClr val="FFFFFF"/>
      </a:lt1>
      <a:dk2>
        <a:srgbClr val="00447A"/>
      </a:dk2>
      <a:lt2>
        <a:srgbClr val="FFFFFF"/>
      </a:lt2>
      <a:accent1>
        <a:srgbClr val="0092CE"/>
      </a:accent1>
      <a:accent2>
        <a:srgbClr val="F9B531"/>
      </a:accent2>
      <a:accent3>
        <a:srgbClr val="C4D121"/>
      </a:accent3>
      <a:accent4>
        <a:srgbClr val="E76153"/>
      </a:accent4>
      <a:accent5>
        <a:srgbClr val="34BCE5"/>
      </a:accent5>
      <a:accent6>
        <a:srgbClr val="A6DBF4"/>
      </a:accent6>
      <a:hlink>
        <a:srgbClr val="00589B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MotywUW2017">
  <a:themeElements>
    <a:clrScheme name="Niestandardowy 4">
      <a:dk1>
        <a:srgbClr val="000000"/>
      </a:dk1>
      <a:lt1>
        <a:srgbClr val="FFFFFF"/>
      </a:lt1>
      <a:dk2>
        <a:srgbClr val="00447A"/>
      </a:dk2>
      <a:lt2>
        <a:srgbClr val="FFFFFF"/>
      </a:lt2>
      <a:accent1>
        <a:srgbClr val="0092CE"/>
      </a:accent1>
      <a:accent2>
        <a:srgbClr val="F9B531"/>
      </a:accent2>
      <a:accent3>
        <a:srgbClr val="C4D121"/>
      </a:accent3>
      <a:accent4>
        <a:srgbClr val="E76153"/>
      </a:accent4>
      <a:accent5>
        <a:srgbClr val="34BCE5"/>
      </a:accent5>
      <a:accent6>
        <a:srgbClr val="A6DBF4"/>
      </a:accent6>
      <a:hlink>
        <a:srgbClr val="00589B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2014-11-19T09:41:05Z</dcterms:created>
  <dc:creator>mszpindl</dc:creator>
</cp:coreProperties>
</file>