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Montserrat" charset="1" panose="00000500000000000000"/>
      <p:regular r:id="rId18"/>
    </p:embeddedFont>
    <p:embeddedFont>
      <p:font typeface="Montserrat Bold" charset="1" panose="00000800000000000000"/>
      <p:regular r:id="rId19"/>
    </p:embeddedFont>
    <p:embeddedFont>
      <p:font typeface="Inter Bold" charset="1" panose="020B0802030000000004"/>
      <p:regular r:id="rId20"/>
    </p:embeddedFont>
    <p:embeddedFont>
      <p:font typeface="Inter" charset="1" panose="020B050203000000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Relationship Id="rId5" Target="../media/image7.png" Type="http://schemas.openxmlformats.org/officeDocument/2006/relationships/image"/><Relationship Id="rId6" Target="../media/image6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Relationship Id="rId5" Target="../media/image7.png" Type="http://schemas.openxmlformats.org/officeDocument/2006/relationships/image"/><Relationship Id="rId6" Target="../media/image6.pn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Relationship Id="rId5" Target="../media/image7.png" Type="http://schemas.openxmlformats.org/officeDocument/2006/relationships/image"/><Relationship Id="rId6" Target="../media/image6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Relationship Id="rId5" Target="../media/image7.png" Type="http://schemas.openxmlformats.org/officeDocument/2006/relationships/image"/><Relationship Id="rId6" Target="../media/image6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Relationship Id="rId5" Target="../media/image7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Relationship Id="rId5" Target="../media/image7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Relationship Id="rId5" Target="../media/image7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Relationship Id="rId5" Target="../media/image7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Relationship Id="rId5" Target="../media/image7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Relationship Id="rId5" Target="../media/image7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Relationship Id="rId5" Target="../media/image7.png" Type="http://schemas.openxmlformats.org/officeDocument/2006/relationships/image"/><Relationship Id="rId6" Target="../media/image6.png" Type="http://schemas.openxmlformats.org/officeDocument/2006/relationships/image"/><Relationship Id="rId7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0269129" cy="10492397"/>
            <a:chOff x="0" y="0"/>
            <a:chExt cx="1590957" cy="16255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90957" cy="1625547"/>
            </a:xfrm>
            <a:custGeom>
              <a:avLst/>
              <a:gdLst/>
              <a:ahLst/>
              <a:cxnLst/>
              <a:rect r="r" b="b" t="t" l="l"/>
              <a:pathLst>
                <a:path h="1625547" w="1590957">
                  <a:moveTo>
                    <a:pt x="0" y="0"/>
                  </a:moveTo>
                  <a:lnTo>
                    <a:pt x="1590957" y="0"/>
                  </a:lnTo>
                  <a:lnTo>
                    <a:pt x="1590957" y="1625547"/>
                  </a:lnTo>
                  <a:lnTo>
                    <a:pt x="0" y="1625547"/>
                  </a:lnTo>
                  <a:close/>
                </a:path>
              </a:pathLst>
            </a:custGeom>
            <a:blipFill>
              <a:blip r:embed="rId2"/>
              <a:stretch>
                <a:fillRect l="0" t="-68554" r="-244859" b="-68554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7846583" y="-16486"/>
            <a:ext cx="50609279" cy="1455017"/>
          </a:xfrm>
          <a:custGeom>
            <a:avLst/>
            <a:gdLst/>
            <a:ahLst/>
            <a:cxnLst/>
            <a:rect r="r" b="b" t="t" l="l"/>
            <a:pathLst>
              <a:path h="1455017" w="50609279">
                <a:moveTo>
                  <a:pt x="0" y="0"/>
                </a:moveTo>
                <a:lnTo>
                  <a:pt x="50609279" y="0"/>
                </a:lnTo>
                <a:lnTo>
                  <a:pt x="50609279" y="1455017"/>
                </a:lnTo>
                <a:lnTo>
                  <a:pt x="0" y="1455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9338376" y="8831145"/>
            <a:ext cx="55461145" cy="1455855"/>
          </a:xfrm>
          <a:custGeom>
            <a:avLst/>
            <a:gdLst/>
            <a:ahLst/>
            <a:cxnLst/>
            <a:rect r="r" b="b" t="t" l="l"/>
            <a:pathLst>
              <a:path h="1455855" w="55461145">
                <a:moveTo>
                  <a:pt x="0" y="0"/>
                </a:moveTo>
                <a:lnTo>
                  <a:pt x="55461146" y="0"/>
                </a:lnTo>
                <a:lnTo>
                  <a:pt x="55461146" y="1455855"/>
                </a:lnTo>
                <a:lnTo>
                  <a:pt x="0" y="1455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274365" y="-730431"/>
            <a:ext cx="10269129" cy="11496017"/>
            <a:chOff x="0" y="0"/>
            <a:chExt cx="1590957" cy="17810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90957" cy="1781034"/>
            </a:xfrm>
            <a:custGeom>
              <a:avLst/>
              <a:gdLst/>
              <a:ahLst/>
              <a:cxnLst/>
              <a:rect r="r" b="b" t="t" l="l"/>
              <a:pathLst>
                <a:path h="1781034" w="1590957">
                  <a:moveTo>
                    <a:pt x="0" y="0"/>
                  </a:moveTo>
                  <a:lnTo>
                    <a:pt x="1590957" y="0"/>
                  </a:lnTo>
                  <a:lnTo>
                    <a:pt x="1590957" y="1781034"/>
                  </a:lnTo>
                  <a:lnTo>
                    <a:pt x="0" y="178103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8143361" y="-16486"/>
            <a:ext cx="131004" cy="10341371"/>
            <a:chOff x="0" y="0"/>
            <a:chExt cx="15359" cy="12124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359" cy="1212402"/>
            </a:xfrm>
            <a:custGeom>
              <a:avLst/>
              <a:gdLst/>
              <a:ahLst/>
              <a:cxnLst/>
              <a:rect r="r" b="b" t="t" l="l"/>
              <a:pathLst>
                <a:path h="1212402" w="15359">
                  <a:moveTo>
                    <a:pt x="0" y="0"/>
                  </a:moveTo>
                  <a:lnTo>
                    <a:pt x="15359" y="0"/>
                  </a:lnTo>
                  <a:lnTo>
                    <a:pt x="15359" y="1212402"/>
                  </a:lnTo>
                  <a:lnTo>
                    <a:pt x="0" y="1212402"/>
                  </a:lnTo>
                  <a:close/>
                </a:path>
              </a:pathLst>
            </a:custGeom>
            <a:blipFill>
              <a:blip r:embed="rId5"/>
              <a:stretch>
                <a:fillRect l="-3896981" t="0" r="-3896981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095701" y="-16486"/>
            <a:ext cx="95698" cy="10327774"/>
            <a:chOff x="0" y="0"/>
            <a:chExt cx="14768" cy="1593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768" cy="1593725"/>
            </a:xfrm>
            <a:custGeom>
              <a:avLst/>
              <a:gdLst/>
              <a:ahLst/>
              <a:cxnLst/>
              <a:rect r="r" b="b" t="t" l="l"/>
              <a:pathLst>
                <a:path h="1593725" w="14768">
                  <a:moveTo>
                    <a:pt x="0" y="0"/>
                  </a:moveTo>
                  <a:lnTo>
                    <a:pt x="14768" y="0"/>
                  </a:lnTo>
                  <a:lnTo>
                    <a:pt x="14768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6"/>
              <a:stretch>
                <a:fillRect l="-5346032" t="0" r="-5346032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-2258034" y="1946385"/>
            <a:ext cx="9823881" cy="9222504"/>
            <a:chOff x="0" y="0"/>
            <a:chExt cx="865801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65801" cy="812800"/>
            </a:xfrm>
            <a:custGeom>
              <a:avLst/>
              <a:gdLst/>
              <a:ahLst/>
              <a:cxnLst/>
              <a:rect r="r" b="b" t="t" l="l"/>
              <a:pathLst>
                <a:path h="812800" w="865801">
                  <a:moveTo>
                    <a:pt x="0" y="0"/>
                  </a:moveTo>
                  <a:lnTo>
                    <a:pt x="865801" y="0"/>
                  </a:lnTo>
                  <a:lnTo>
                    <a:pt x="865801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-79" t="0" r="-79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9166306" y="8873709"/>
            <a:ext cx="4558246" cy="1229904"/>
            <a:chOff x="0" y="0"/>
            <a:chExt cx="6077662" cy="1639872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1750533" cy="1639872"/>
              <a:chOff x="0" y="0"/>
              <a:chExt cx="867649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6764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67649">
                    <a:moveTo>
                      <a:pt x="433824" y="0"/>
                    </a:moveTo>
                    <a:cubicBezTo>
                      <a:pt x="194230" y="0"/>
                      <a:pt x="0" y="181951"/>
                      <a:pt x="0" y="406400"/>
                    </a:cubicBezTo>
                    <a:cubicBezTo>
                      <a:pt x="0" y="630849"/>
                      <a:pt x="194230" y="812800"/>
                      <a:pt x="433824" y="812800"/>
                    </a:cubicBezTo>
                    <a:cubicBezTo>
                      <a:pt x="673419" y="812800"/>
                      <a:pt x="867649" y="630849"/>
                      <a:pt x="867649" y="406400"/>
                    </a:cubicBezTo>
                    <a:cubicBezTo>
                      <a:pt x="867649" y="181951"/>
                      <a:pt x="673419" y="0"/>
                      <a:pt x="433824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TextBox 17" id="17"/>
            <p:cNvSpPr txBox="true"/>
            <p:nvPr/>
          </p:nvSpPr>
          <p:spPr>
            <a:xfrm rot="0">
              <a:off x="1750533" y="79315"/>
              <a:ext cx="4327128" cy="447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1"/>
                </a:lnSpc>
              </a:pPr>
              <a:r>
                <a:rPr lang="en-US" sz="205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Juan Santana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750533" y="567672"/>
              <a:ext cx="4327128" cy="4475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81"/>
                </a:lnSpc>
              </a:pPr>
              <a:r>
                <a:rPr lang="en-US" sz="2057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/juan-santana-651951321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8984578" y="2183897"/>
            <a:ext cx="8618181" cy="329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9"/>
              </a:lnSpc>
            </a:pPr>
            <a:r>
              <a:rPr lang="en-US" sz="6242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Introdução a Machine learrning com Sckit Learn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128468" y="6257937"/>
            <a:ext cx="6330402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Aula 9 - Curso Python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432325" cy="10287000"/>
            <a:chOff x="0" y="0"/>
            <a:chExt cx="167923" cy="1206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923" cy="1206028"/>
            </a:xfrm>
            <a:custGeom>
              <a:avLst/>
              <a:gdLst/>
              <a:ahLst/>
              <a:cxnLst/>
              <a:rect r="r" b="b" t="t" l="l"/>
              <a:pathLst>
                <a:path h="1206028" w="167923">
                  <a:moveTo>
                    <a:pt x="0" y="0"/>
                  </a:moveTo>
                  <a:lnTo>
                    <a:pt x="167923" y="0"/>
                  </a:lnTo>
                  <a:lnTo>
                    <a:pt x="167923" y="1206028"/>
                  </a:lnTo>
                  <a:lnTo>
                    <a:pt x="0" y="1206028"/>
                  </a:lnTo>
                  <a:close/>
                </a:path>
              </a:pathLst>
            </a:custGeom>
            <a:blipFill>
              <a:blip r:embed="rId2"/>
              <a:stretch>
                <a:fillRect l="-309101" t="0" r="-30910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348981" cy="10287000"/>
            <a:chOff x="0" y="0"/>
            <a:chExt cx="208992" cy="1593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992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8992">
                  <a:moveTo>
                    <a:pt x="0" y="0"/>
                  </a:moveTo>
                  <a:lnTo>
                    <a:pt x="208992" y="0"/>
                  </a:lnTo>
                  <a:lnTo>
                    <a:pt x="208992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3"/>
              <a:stretch>
                <a:fillRect l="-331287" t="0" r="-331287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264002" cy="10287000"/>
            <a:chOff x="0" y="0"/>
            <a:chExt cx="195827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827" cy="1593725"/>
            </a:xfrm>
            <a:custGeom>
              <a:avLst/>
              <a:gdLst/>
              <a:ahLst/>
              <a:cxnLst/>
              <a:rect r="r" b="b" t="t" l="l"/>
              <a:pathLst>
                <a:path h="1593725" w="195827">
                  <a:moveTo>
                    <a:pt x="0" y="0"/>
                  </a:moveTo>
                  <a:lnTo>
                    <a:pt x="195827" y="0"/>
                  </a:lnTo>
                  <a:lnTo>
                    <a:pt x="195827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117966" t="0" r="-94052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81321" y="327340"/>
            <a:ext cx="701360" cy="7013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1480" t="0" r="-148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989292" y="0"/>
            <a:ext cx="13128879" cy="12305497"/>
          </a:xfrm>
          <a:custGeom>
            <a:avLst/>
            <a:gdLst/>
            <a:ahLst/>
            <a:cxnLst/>
            <a:rect r="r" b="b" t="t" l="l"/>
            <a:pathLst>
              <a:path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009715" y="4803518"/>
            <a:ext cx="6893450" cy="2698461"/>
          </a:xfrm>
          <a:custGeom>
            <a:avLst/>
            <a:gdLst/>
            <a:ahLst/>
            <a:cxnLst/>
            <a:rect r="r" b="b" t="t" l="l"/>
            <a:pathLst>
              <a:path h="2698461" w="6893450">
                <a:moveTo>
                  <a:pt x="0" y="0"/>
                </a:moveTo>
                <a:lnTo>
                  <a:pt x="6893449" y="0"/>
                </a:lnTo>
                <a:lnTo>
                  <a:pt x="6893449" y="2698461"/>
                </a:lnTo>
                <a:lnTo>
                  <a:pt x="0" y="269846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996843" y="2440123"/>
            <a:ext cx="8012872" cy="6223673"/>
          </a:xfrm>
          <a:custGeom>
            <a:avLst/>
            <a:gdLst/>
            <a:ahLst/>
            <a:cxnLst/>
            <a:rect r="r" b="b" t="t" l="l"/>
            <a:pathLst>
              <a:path h="6223673" w="8012872">
                <a:moveTo>
                  <a:pt x="0" y="0"/>
                </a:moveTo>
                <a:lnTo>
                  <a:pt x="8012872" y="0"/>
                </a:lnTo>
                <a:lnTo>
                  <a:pt x="8012872" y="6223672"/>
                </a:lnTo>
                <a:lnTo>
                  <a:pt x="0" y="622367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996843" y="914400"/>
            <a:ext cx="1117198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Métricas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432325" cy="10287000"/>
            <a:chOff x="0" y="0"/>
            <a:chExt cx="167923" cy="1206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923" cy="1206028"/>
            </a:xfrm>
            <a:custGeom>
              <a:avLst/>
              <a:gdLst/>
              <a:ahLst/>
              <a:cxnLst/>
              <a:rect r="r" b="b" t="t" l="l"/>
              <a:pathLst>
                <a:path h="1206028" w="167923">
                  <a:moveTo>
                    <a:pt x="0" y="0"/>
                  </a:moveTo>
                  <a:lnTo>
                    <a:pt x="167923" y="0"/>
                  </a:lnTo>
                  <a:lnTo>
                    <a:pt x="167923" y="1206028"/>
                  </a:lnTo>
                  <a:lnTo>
                    <a:pt x="0" y="1206028"/>
                  </a:lnTo>
                  <a:close/>
                </a:path>
              </a:pathLst>
            </a:custGeom>
            <a:blipFill>
              <a:blip r:embed="rId2"/>
              <a:stretch>
                <a:fillRect l="-309101" t="0" r="-30910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348981" cy="10287000"/>
            <a:chOff x="0" y="0"/>
            <a:chExt cx="208992" cy="1593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992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8992">
                  <a:moveTo>
                    <a:pt x="0" y="0"/>
                  </a:moveTo>
                  <a:lnTo>
                    <a:pt x="208992" y="0"/>
                  </a:lnTo>
                  <a:lnTo>
                    <a:pt x="208992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3"/>
              <a:stretch>
                <a:fillRect l="-331287" t="0" r="-331287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264002" cy="10287000"/>
            <a:chOff x="0" y="0"/>
            <a:chExt cx="195827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827" cy="1593725"/>
            </a:xfrm>
            <a:custGeom>
              <a:avLst/>
              <a:gdLst/>
              <a:ahLst/>
              <a:cxnLst/>
              <a:rect r="r" b="b" t="t" l="l"/>
              <a:pathLst>
                <a:path h="1593725" w="195827">
                  <a:moveTo>
                    <a:pt x="0" y="0"/>
                  </a:moveTo>
                  <a:lnTo>
                    <a:pt x="195827" y="0"/>
                  </a:lnTo>
                  <a:lnTo>
                    <a:pt x="195827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117966" t="0" r="-94052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81321" y="327340"/>
            <a:ext cx="701360" cy="7013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1480" t="0" r="-148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989292" y="0"/>
            <a:ext cx="13128879" cy="12305497"/>
          </a:xfrm>
          <a:custGeom>
            <a:avLst/>
            <a:gdLst/>
            <a:ahLst/>
            <a:cxnLst/>
            <a:rect r="r" b="b" t="t" l="l"/>
            <a:pathLst>
              <a:path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721618" y="2533743"/>
            <a:ext cx="7537682" cy="5628136"/>
          </a:xfrm>
          <a:custGeom>
            <a:avLst/>
            <a:gdLst/>
            <a:ahLst/>
            <a:cxnLst/>
            <a:rect r="r" b="b" t="t" l="l"/>
            <a:pathLst>
              <a:path h="5628136" w="7537682">
                <a:moveTo>
                  <a:pt x="0" y="0"/>
                </a:moveTo>
                <a:lnTo>
                  <a:pt x="7537682" y="0"/>
                </a:lnTo>
                <a:lnTo>
                  <a:pt x="7537682" y="5628136"/>
                </a:lnTo>
                <a:lnTo>
                  <a:pt x="0" y="562813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96843" y="914400"/>
            <a:ext cx="1117198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KNN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06606" y="2467068"/>
            <a:ext cx="6237394" cy="790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0393" indent="-325196" lvl="1">
              <a:lnSpc>
                <a:spcPts val="4217"/>
              </a:lnSpc>
              <a:buFont typeface="Arial"/>
              <a:buChar char="•"/>
            </a:pPr>
            <a:r>
              <a:rPr lang="en-US" sz="30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Classifica um novo ponto com base nos K vizinhos mais próximos do conjunto de treino.</a:t>
            </a:r>
          </a:p>
          <a:p>
            <a:pPr algn="l" marL="650393" indent="-325196" lvl="1">
              <a:lnSpc>
                <a:spcPts val="4217"/>
              </a:lnSpc>
              <a:buFont typeface="Arial"/>
              <a:buChar char="•"/>
            </a:pPr>
            <a:r>
              <a:rPr lang="en-US" sz="30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Usa uma métrica de distância (ex: Euclidiana) para medir a proximidade.</a:t>
            </a:r>
          </a:p>
          <a:p>
            <a:pPr algn="l" marL="650393" indent="-325196" lvl="1">
              <a:lnSpc>
                <a:spcPts val="4217"/>
              </a:lnSpc>
              <a:buFont typeface="Arial"/>
              <a:buChar char="•"/>
            </a:pPr>
            <a:r>
              <a:rPr lang="en-US" sz="30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Funciona bem com poucas dimensões e dados bem distribuídos.</a:t>
            </a:r>
          </a:p>
          <a:p>
            <a:pPr algn="l" marL="650393" indent="-325196" lvl="1">
              <a:lnSpc>
                <a:spcPts val="4217"/>
              </a:lnSpc>
              <a:buFont typeface="Arial"/>
              <a:buChar char="•"/>
            </a:pPr>
            <a:r>
              <a:rPr lang="en-US" sz="30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Problemas com muitas dimensões: distâncias perdem significado (maldição da dimensionalidade).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432325" cy="10287000"/>
            <a:chOff x="0" y="0"/>
            <a:chExt cx="167923" cy="1206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923" cy="1206028"/>
            </a:xfrm>
            <a:custGeom>
              <a:avLst/>
              <a:gdLst/>
              <a:ahLst/>
              <a:cxnLst/>
              <a:rect r="r" b="b" t="t" l="l"/>
              <a:pathLst>
                <a:path h="1206028" w="167923">
                  <a:moveTo>
                    <a:pt x="0" y="0"/>
                  </a:moveTo>
                  <a:lnTo>
                    <a:pt x="167923" y="0"/>
                  </a:lnTo>
                  <a:lnTo>
                    <a:pt x="167923" y="1206028"/>
                  </a:lnTo>
                  <a:lnTo>
                    <a:pt x="0" y="1206028"/>
                  </a:lnTo>
                  <a:close/>
                </a:path>
              </a:pathLst>
            </a:custGeom>
            <a:blipFill>
              <a:blip r:embed="rId2"/>
              <a:stretch>
                <a:fillRect l="-309101" t="0" r="-30910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348981" cy="10287000"/>
            <a:chOff x="0" y="0"/>
            <a:chExt cx="208992" cy="1593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992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8992">
                  <a:moveTo>
                    <a:pt x="0" y="0"/>
                  </a:moveTo>
                  <a:lnTo>
                    <a:pt x="208992" y="0"/>
                  </a:lnTo>
                  <a:lnTo>
                    <a:pt x="208992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3"/>
              <a:stretch>
                <a:fillRect l="-331287" t="0" r="-331287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264002" cy="10287000"/>
            <a:chOff x="0" y="0"/>
            <a:chExt cx="195827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827" cy="1593725"/>
            </a:xfrm>
            <a:custGeom>
              <a:avLst/>
              <a:gdLst/>
              <a:ahLst/>
              <a:cxnLst/>
              <a:rect r="r" b="b" t="t" l="l"/>
              <a:pathLst>
                <a:path h="1593725" w="195827">
                  <a:moveTo>
                    <a:pt x="0" y="0"/>
                  </a:moveTo>
                  <a:lnTo>
                    <a:pt x="195827" y="0"/>
                  </a:lnTo>
                  <a:lnTo>
                    <a:pt x="195827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117966" t="0" r="-94052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81321" y="327340"/>
            <a:ext cx="701360" cy="7013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1480" t="0" r="-148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989292" y="0"/>
            <a:ext cx="13128879" cy="12305497"/>
          </a:xfrm>
          <a:custGeom>
            <a:avLst/>
            <a:gdLst/>
            <a:ahLst/>
            <a:cxnLst/>
            <a:rect r="r" b="b" t="t" l="l"/>
            <a:pathLst>
              <a:path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09989" y="2533743"/>
            <a:ext cx="7249311" cy="5867478"/>
          </a:xfrm>
          <a:custGeom>
            <a:avLst/>
            <a:gdLst/>
            <a:ahLst/>
            <a:cxnLst/>
            <a:rect r="r" b="b" t="t" l="l"/>
            <a:pathLst>
              <a:path h="5867478" w="7249311">
                <a:moveTo>
                  <a:pt x="0" y="0"/>
                </a:moveTo>
                <a:lnTo>
                  <a:pt x="7249311" y="0"/>
                </a:lnTo>
                <a:lnTo>
                  <a:pt x="7249311" y="5867478"/>
                </a:lnTo>
                <a:lnTo>
                  <a:pt x="0" y="58674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96843" y="914400"/>
            <a:ext cx="1117198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Regressão Linear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06606" y="2467068"/>
            <a:ext cx="6237394" cy="6835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0393" indent="-325196" lvl="1">
              <a:lnSpc>
                <a:spcPts val="4217"/>
              </a:lnSpc>
              <a:buFont typeface="Arial"/>
              <a:buChar char="•"/>
            </a:pPr>
            <a:r>
              <a:rPr lang="en-US" sz="30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É um modelo supervisionado usado para prever valores contínuos.</a:t>
            </a:r>
          </a:p>
          <a:p>
            <a:pPr algn="l" marL="650393" indent="-325196" lvl="1">
              <a:lnSpc>
                <a:spcPts val="4217"/>
              </a:lnSpc>
              <a:buFont typeface="Arial"/>
              <a:buChar char="•"/>
            </a:pPr>
            <a:r>
              <a:rPr lang="en-US" sz="30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Aprende uma relação linear entre as features (X) e o target (Y).</a:t>
            </a:r>
          </a:p>
          <a:p>
            <a:pPr algn="l" marL="650393" indent="-325196" lvl="1">
              <a:lnSpc>
                <a:spcPts val="4217"/>
              </a:lnSpc>
              <a:buFont typeface="Arial"/>
              <a:buChar char="•"/>
            </a:pPr>
            <a:r>
              <a:rPr lang="en-US" sz="30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Y = Ax + b</a:t>
            </a:r>
          </a:p>
          <a:p>
            <a:pPr algn="l" marL="1300786" indent="-433595" lvl="2">
              <a:lnSpc>
                <a:spcPts val="4217"/>
              </a:lnSpc>
              <a:buFont typeface="Arial"/>
              <a:buChar char="⚬"/>
            </a:pPr>
            <a:r>
              <a:rPr lang="en-US" sz="30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- inclinação da reta</a:t>
            </a:r>
          </a:p>
          <a:p>
            <a:pPr algn="l" marL="1300786" indent="-433595" lvl="2">
              <a:lnSpc>
                <a:spcPts val="4217"/>
              </a:lnSpc>
              <a:buFont typeface="Arial"/>
              <a:buChar char="⚬"/>
            </a:pPr>
            <a:r>
              <a:rPr lang="en-US" sz="30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 - intercepto</a:t>
            </a:r>
          </a:p>
          <a:p>
            <a:pPr algn="l" marL="1300786" indent="-433595" lvl="2">
              <a:lnSpc>
                <a:spcPts val="4217"/>
              </a:lnSpc>
              <a:buFont typeface="Arial"/>
              <a:buChar char="⚬"/>
            </a:pPr>
            <a:r>
              <a:rPr lang="en-US" sz="3012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x -  a instância que queremosm prever</a:t>
            </a:r>
          </a:p>
          <a:p>
            <a:pPr algn="l">
              <a:lnSpc>
                <a:spcPts val="4217"/>
              </a:lnSpc>
            </a:pP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432325" cy="10287000"/>
            <a:chOff x="0" y="0"/>
            <a:chExt cx="167923" cy="1206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923" cy="1206028"/>
            </a:xfrm>
            <a:custGeom>
              <a:avLst/>
              <a:gdLst/>
              <a:ahLst/>
              <a:cxnLst/>
              <a:rect r="r" b="b" t="t" l="l"/>
              <a:pathLst>
                <a:path h="1206028" w="167923">
                  <a:moveTo>
                    <a:pt x="0" y="0"/>
                  </a:moveTo>
                  <a:lnTo>
                    <a:pt x="167923" y="0"/>
                  </a:lnTo>
                  <a:lnTo>
                    <a:pt x="167923" y="1206028"/>
                  </a:lnTo>
                  <a:lnTo>
                    <a:pt x="0" y="1206028"/>
                  </a:lnTo>
                  <a:close/>
                </a:path>
              </a:pathLst>
            </a:custGeom>
            <a:blipFill>
              <a:blip r:embed="rId2"/>
              <a:stretch>
                <a:fillRect l="-309101" t="0" r="-30910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348981" cy="10287000"/>
            <a:chOff x="0" y="0"/>
            <a:chExt cx="208992" cy="1593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992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8992">
                  <a:moveTo>
                    <a:pt x="0" y="0"/>
                  </a:moveTo>
                  <a:lnTo>
                    <a:pt x="208992" y="0"/>
                  </a:lnTo>
                  <a:lnTo>
                    <a:pt x="208992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3"/>
              <a:stretch>
                <a:fillRect l="-331287" t="0" r="-331287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264002" cy="10287000"/>
            <a:chOff x="0" y="0"/>
            <a:chExt cx="195827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827" cy="1593725"/>
            </a:xfrm>
            <a:custGeom>
              <a:avLst/>
              <a:gdLst/>
              <a:ahLst/>
              <a:cxnLst/>
              <a:rect r="r" b="b" t="t" l="l"/>
              <a:pathLst>
                <a:path h="1593725" w="195827">
                  <a:moveTo>
                    <a:pt x="0" y="0"/>
                  </a:moveTo>
                  <a:lnTo>
                    <a:pt x="195827" y="0"/>
                  </a:lnTo>
                  <a:lnTo>
                    <a:pt x="195827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117966" t="0" r="-94052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81321" y="327340"/>
            <a:ext cx="701360" cy="7013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1480" t="0" r="-148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309187" y="886040"/>
            <a:ext cx="9084668" cy="8514919"/>
          </a:xfrm>
          <a:custGeom>
            <a:avLst/>
            <a:gdLst/>
            <a:ahLst/>
            <a:cxnLst/>
            <a:rect r="r" b="b" t="t" l="l"/>
            <a:pathLst>
              <a:path h="8514919" w="9084668">
                <a:moveTo>
                  <a:pt x="0" y="0"/>
                </a:moveTo>
                <a:lnTo>
                  <a:pt x="9084668" y="0"/>
                </a:lnTo>
                <a:lnTo>
                  <a:pt x="9084668" y="8514920"/>
                </a:lnTo>
                <a:lnTo>
                  <a:pt x="0" y="85149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493371" y="1933676"/>
            <a:ext cx="11301259" cy="6102680"/>
          </a:xfrm>
          <a:custGeom>
            <a:avLst/>
            <a:gdLst/>
            <a:ahLst/>
            <a:cxnLst/>
            <a:rect r="r" b="b" t="t" l="l"/>
            <a:pathLst>
              <a:path h="6102680" w="11301259">
                <a:moveTo>
                  <a:pt x="0" y="0"/>
                </a:moveTo>
                <a:lnTo>
                  <a:pt x="11301258" y="0"/>
                </a:lnTo>
                <a:lnTo>
                  <a:pt x="11301258" y="6102680"/>
                </a:lnTo>
                <a:lnTo>
                  <a:pt x="0" y="61026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432325" cy="10287000"/>
            <a:chOff x="0" y="0"/>
            <a:chExt cx="167923" cy="1206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923" cy="1206028"/>
            </a:xfrm>
            <a:custGeom>
              <a:avLst/>
              <a:gdLst/>
              <a:ahLst/>
              <a:cxnLst/>
              <a:rect r="r" b="b" t="t" l="l"/>
              <a:pathLst>
                <a:path h="1206028" w="167923">
                  <a:moveTo>
                    <a:pt x="0" y="0"/>
                  </a:moveTo>
                  <a:lnTo>
                    <a:pt x="167923" y="0"/>
                  </a:lnTo>
                  <a:lnTo>
                    <a:pt x="167923" y="1206028"/>
                  </a:lnTo>
                  <a:lnTo>
                    <a:pt x="0" y="1206028"/>
                  </a:lnTo>
                  <a:close/>
                </a:path>
              </a:pathLst>
            </a:custGeom>
            <a:blipFill>
              <a:blip r:embed="rId2"/>
              <a:stretch>
                <a:fillRect l="-309101" t="0" r="-30910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348981" cy="10287000"/>
            <a:chOff x="0" y="0"/>
            <a:chExt cx="208992" cy="1593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992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8992">
                  <a:moveTo>
                    <a:pt x="0" y="0"/>
                  </a:moveTo>
                  <a:lnTo>
                    <a:pt x="208992" y="0"/>
                  </a:lnTo>
                  <a:lnTo>
                    <a:pt x="208992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3"/>
              <a:stretch>
                <a:fillRect l="-331287" t="0" r="-331287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264002" cy="10287000"/>
            <a:chOff x="0" y="0"/>
            <a:chExt cx="195827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827" cy="1593725"/>
            </a:xfrm>
            <a:custGeom>
              <a:avLst/>
              <a:gdLst/>
              <a:ahLst/>
              <a:cxnLst/>
              <a:rect r="r" b="b" t="t" l="l"/>
              <a:pathLst>
                <a:path h="1593725" w="195827">
                  <a:moveTo>
                    <a:pt x="0" y="0"/>
                  </a:moveTo>
                  <a:lnTo>
                    <a:pt x="195827" y="0"/>
                  </a:lnTo>
                  <a:lnTo>
                    <a:pt x="195827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117966" t="0" r="-94052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81321" y="327340"/>
            <a:ext cx="701360" cy="7013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1480" t="0" r="-148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989292" y="0"/>
            <a:ext cx="13128879" cy="12305497"/>
          </a:xfrm>
          <a:custGeom>
            <a:avLst/>
            <a:gdLst/>
            <a:ahLst/>
            <a:cxnLst/>
            <a:rect r="r" b="b" t="t" l="l"/>
            <a:pathLst>
              <a:path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96843" y="3544757"/>
            <a:ext cx="12047437" cy="412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8981" indent="-504490" lvl="1">
              <a:lnSpc>
                <a:spcPts val="6542"/>
              </a:lnSpc>
              <a:buFont typeface="Arial"/>
              <a:buChar char="•"/>
            </a:pPr>
            <a:r>
              <a:rPr lang="en-US" b="true" sz="467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 que é machine learning</a:t>
            </a:r>
          </a:p>
          <a:p>
            <a:pPr algn="l" marL="1008981" indent="-504490" lvl="1">
              <a:lnSpc>
                <a:spcPts val="6542"/>
              </a:lnSpc>
              <a:buFont typeface="Arial"/>
              <a:buChar char="•"/>
            </a:pPr>
            <a:r>
              <a:rPr lang="en-US" b="true" sz="467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Tipos de aprendizado de máquina</a:t>
            </a:r>
          </a:p>
          <a:p>
            <a:pPr algn="l" marL="1008981" indent="-504490" lvl="1">
              <a:lnSpc>
                <a:spcPts val="6542"/>
              </a:lnSpc>
              <a:buFont typeface="Arial"/>
              <a:buChar char="•"/>
            </a:pPr>
            <a:r>
              <a:rPr lang="en-US" b="true" sz="467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Conceitos chave</a:t>
            </a:r>
          </a:p>
          <a:p>
            <a:pPr algn="l" marL="1008981" indent="-504490" lvl="1">
              <a:lnSpc>
                <a:spcPts val="6542"/>
              </a:lnSpc>
              <a:buFont typeface="Arial"/>
              <a:buChar char="•"/>
            </a:pPr>
            <a:r>
              <a:rPr lang="en-US" b="true" sz="467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 knn</a:t>
            </a:r>
          </a:p>
          <a:p>
            <a:pPr algn="l" marL="1008981" indent="-504490" lvl="1">
              <a:lnSpc>
                <a:spcPts val="6542"/>
              </a:lnSpc>
              <a:buFont typeface="Arial"/>
              <a:buChar char="•"/>
            </a:pPr>
            <a:r>
              <a:rPr lang="en-US" b="true" sz="467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Usando o sckit learn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96843" y="885825"/>
            <a:ext cx="2966293" cy="131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39"/>
              </a:lnSpc>
            </a:pPr>
            <a:r>
              <a:rPr lang="en-US" sz="767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Sobre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432325" cy="10287000"/>
            <a:chOff x="0" y="0"/>
            <a:chExt cx="167923" cy="1206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923" cy="1206028"/>
            </a:xfrm>
            <a:custGeom>
              <a:avLst/>
              <a:gdLst/>
              <a:ahLst/>
              <a:cxnLst/>
              <a:rect r="r" b="b" t="t" l="l"/>
              <a:pathLst>
                <a:path h="1206028" w="167923">
                  <a:moveTo>
                    <a:pt x="0" y="0"/>
                  </a:moveTo>
                  <a:lnTo>
                    <a:pt x="167923" y="0"/>
                  </a:lnTo>
                  <a:lnTo>
                    <a:pt x="167923" y="1206028"/>
                  </a:lnTo>
                  <a:lnTo>
                    <a:pt x="0" y="1206028"/>
                  </a:lnTo>
                  <a:close/>
                </a:path>
              </a:pathLst>
            </a:custGeom>
            <a:blipFill>
              <a:blip r:embed="rId2"/>
              <a:stretch>
                <a:fillRect l="-309101" t="0" r="-30910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348981" cy="10287000"/>
            <a:chOff x="0" y="0"/>
            <a:chExt cx="208992" cy="1593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992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8992">
                  <a:moveTo>
                    <a:pt x="0" y="0"/>
                  </a:moveTo>
                  <a:lnTo>
                    <a:pt x="208992" y="0"/>
                  </a:lnTo>
                  <a:lnTo>
                    <a:pt x="208992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3"/>
              <a:stretch>
                <a:fillRect l="-331287" t="0" r="-331287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264002" cy="10287000"/>
            <a:chOff x="0" y="0"/>
            <a:chExt cx="195827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827" cy="1593725"/>
            </a:xfrm>
            <a:custGeom>
              <a:avLst/>
              <a:gdLst/>
              <a:ahLst/>
              <a:cxnLst/>
              <a:rect r="r" b="b" t="t" l="l"/>
              <a:pathLst>
                <a:path h="1593725" w="195827">
                  <a:moveTo>
                    <a:pt x="0" y="0"/>
                  </a:moveTo>
                  <a:lnTo>
                    <a:pt x="195827" y="0"/>
                  </a:lnTo>
                  <a:lnTo>
                    <a:pt x="195827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117966" t="0" r="-94052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81321" y="327340"/>
            <a:ext cx="701360" cy="7013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1480" t="0" r="-148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989292" y="0"/>
            <a:ext cx="13128879" cy="12305497"/>
          </a:xfrm>
          <a:custGeom>
            <a:avLst/>
            <a:gdLst/>
            <a:ahLst/>
            <a:cxnLst/>
            <a:rect r="r" b="b" t="t" l="l"/>
            <a:pathLst>
              <a:path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96843" y="2752338"/>
            <a:ext cx="14525548" cy="4129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2"/>
              </a:lnSpc>
            </a:pPr>
            <a:r>
              <a:rPr lang="en-US" sz="467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Machine Learning (Aprendizado de Máquina) é uma área da inteligência artificial que desenvolve algoritmos capazes de aprender padrões a partir de dados e fazer previsões ou tomar decisões sem serem explicitamente programados para isso.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96843" y="914400"/>
            <a:ext cx="1208916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Afinal, o que é machine learn?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432325" cy="10287000"/>
            <a:chOff x="0" y="0"/>
            <a:chExt cx="167923" cy="1206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923" cy="1206028"/>
            </a:xfrm>
            <a:custGeom>
              <a:avLst/>
              <a:gdLst/>
              <a:ahLst/>
              <a:cxnLst/>
              <a:rect r="r" b="b" t="t" l="l"/>
              <a:pathLst>
                <a:path h="1206028" w="167923">
                  <a:moveTo>
                    <a:pt x="0" y="0"/>
                  </a:moveTo>
                  <a:lnTo>
                    <a:pt x="167923" y="0"/>
                  </a:lnTo>
                  <a:lnTo>
                    <a:pt x="167923" y="1206028"/>
                  </a:lnTo>
                  <a:lnTo>
                    <a:pt x="0" y="1206028"/>
                  </a:lnTo>
                  <a:close/>
                </a:path>
              </a:pathLst>
            </a:custGeom>
            <a:blipFill>
              <a:blip r:embed="rId2"/>
              <a:stretch>
                <a:fillRect l="-309101" t="0" r="-30910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348981" cy="10287000"/>
            <a:chOff x="0" y="0"/>
            <a:chExt cx="208992" cy="1593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992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8992">
                  <a:moveTo>
                    <a:pt x="0" y="0"/>
                  </a:moveTo>
                  <a:lnTo>
                    <a:pt x="208992" y="0"/>
                  </a:lnTo>
                  <a:lnTo>
                    <a:pt x="208992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3"/>
              <a:stretch>
                <a:fillRect l="-331287" t="0" r="-331287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264002" cy="10287000"/>
            <a:chOff x="0" y="0"/>
            <a:chExt cx="195827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827" cy="1593725"/>
            </a:xfrm>
            <a:custGeom>
              <a:avLst/>
              <a:gdLst/>
              <a:ahLst/>
              <a:cxnLst/>
              <a:rect r="r" b="b" t="t" l="l"/>
              <a:pathLst>
                <a:path h="1593725" w="195827">
                  <a:moveTo>
                    <a:pt x="0" y="0"/>
                  </a:moveTo>
                  <a:lnTo>
                    <a:pt x="195827" y="0"/>
                  </a:lnTo>
                  <a:lnTo>
                    <a:pt x="195827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117966" t="0" r="-94052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81321" y="327340"/>
            <a:ext cx="701360" cy="7013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1480" t="0" r="-148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989292" y="0"/>
            <a:ext cx="13128879" cy="12305497"/>
          </a:xfrm>
          <a:custGeom>
            <a:avLst/>
            <a:gdLst/>
            <a:ahLst/>
            <a:cxnLst/>
            <a:rect r="r" b="b" t="t" l="l"/>
            <a:pathLst>
              <a:path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96843" y="4178453"/>
            <a:ext cx="6147157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Algoritmos aprendem a partir de dados com rótulos conhecidos (variável alvo).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Prever um valor ou categoria.</a:t>
            </a: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996843" y="914400"/>
            <a:ext cx="856803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Tipos de aprendizado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96843" y="2785949"/>
            <a:ext cx="523987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Supervisionado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42913" y="4178453"/>
            <a:ext cx="6327611" cy="5728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Algoritmos aprendem a partir de dados sem rótulos, descobrindo padrões ocultos.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Agrupar ou reduzir a dimensionalidade dos dados.</a:t>
            </a:r>
          </a:p>
          <a:p>
            <a:pPr algn="l">
              <a:lnSpc>
                <a:spcPts val="6542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842913" y="2785949"/>
            <a:ext cx="665182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Não supervisionado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432325" cy="10287000"/>
            <a:chOff x="0" y="0"/>
            <a:chExt cx="167923" cy="1206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923" cy="1206028"/>
            </a:xfrm>
            <a:custGeom>
              <a:avLst/>
              <a:gdLst/>
              <a:ahLst/>
              <a:cxnLst/>
              <a:rect r="r" b="b" t="t" l="l"/>
              <a:pathLst>
                <a:path h="1206028" w="167923">
                  <a:moveTo>
                    <a:pt x="0" y="0"/>
                  </a:moveTo>
                  <a:lnTo>
                    <a:pt x="167923" y="0"/>
                  </a:lnTo>
                  <a:lnTo>
                    <a:pt x="167923" y="1206028"/>
                  </a:lnTo>
                  <a:lnTo>
                    <a:pt x="0" y="1206028"/>
                  </a:lnTo>
                  <a:close/>
                </a:path>
              </a:pathLst>
            </a:custGeom>
            <a:blipFill>
              <a:blip r:embed="rId2"/>
              <a:stretch>
                <a:fillRect l="-309101" t="0" r="-30910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348981" cy="10287000"/>
            <a:chOff x="0" y="0"/>
            <a:chExt cx="208992" cy="1593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992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8992">
                  <a:moveTo>
                    <a:pt x="0" y="0"/>
                  </a:moveTo>
                  <a:lnTo>
                    <a:pt x="208992" y="0"/>
                  </a:lnTo>
                  <a:lnTo>
                    <a:pt x="208992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3"/>
              <a:stretch>
                <a:fillRect l="-331287" t="0" r="-331287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264002" cy="10287000"/>
            <a:chOff x="0" y="0"/>
            <a:chExt cx="195827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827" cy="1593725"/>
            </a:xfrm>
            <a:custGeom>
              <a:avLst/>
              <a:gdLst/>
              <a:ahLst/>
              <a:cxnLst/>
              <a:rect r="r" b="b" t="t" l="l"/>
              <a:pathLst>
                <a:path h="1593725" w="195827">
                  <a:moveTo>
                    <a:pt x="0" y="0"/>
                  </a:moveTo>
                  <a:lnTo>
                    <a:pt x="195827" y="0"/>
                  </a:lnTo>
                  <a:lnTo>
                    <a:pt x="195827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117966" t="0" r="-94052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81321" y="327340"/>
            <a:ext cx="701360" cy="7013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1480" t="0" r="-148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989292" y="0"/>
            <a:ext cx="13128879" cy="12305497"/>
          </a:xfrm>
          <a:custGeom>
            <a:avLst/>
            <a:gdLst/>
            <a:ahLst/>
            <a:cxnLst/>
            <a:rect r="r" b="b" t="t" l="l"/>
            <a:pathLst>
              <a:path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96843" y="4178453"/>
            <a:ext cx="5924197" cy="561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Atribuir um objeto a uma ou mais classes.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Ex - Prever se uma transação no cartão de crédito é fraude ou não fraude (binário)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96843" y="914400"/>
            <a:ext cx="1117198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Classificação vs Regressão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96843" y="2785949"/>
            <a:ext cx="523987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Classificação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42913" y="4149878"/>
            <a:ext cx="6327611" cy="5786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08981" indent="-504490" lvl="1">
              <a:lnSpc>
                <a:spcPts val="6542"/>
              </a:lnSpc>
              <a:buFont typeface="Arial"/>
              <a:buChar char="•"/>
            </a:pPr>
            <a:r>
              <a:rPr lang="en-US" sz="467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Prever um valor contínuo.</a:t>
            </a:r>
          </a:p>
          <a:p>
            <a:pPr algn="l" marL="1008981" indent="-504490" lvl="1">
              <a:lnSpc>
                <a:spcPts val="6542"/>
              </a:lnSpc>
              <a:buFont typeface="Arial"/>
              <a:buChar char="•"/>
            </a:pPr>
            <a:r>
              <a:rPr lang="en-US" sz="467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Prever o preço de uma casa com base em suas características.</a:t>
            </a:r>
          </a:p>
          <a:p>
            <a:pPr algn="l">
              <a:lnSpc>
                <a:spcPts val="6542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842913" y="2785949"/>
            <a:ext cx="665182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Regressão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432325" cy="10287000"/>
            <a:chOff x="0" y="0"/>
            <a:chExt cx="167923" cy="1206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923" cy="1206028"/>
            </a:xfrm>
            <a:custGeom>
              <a:avLst/>
              <a:gdLst/>
              <a:ahLst/>
              <a:cxnLst/>
              <a:rect r="r" b="b" t="t" l="l"/>
              <a:pathLst>
                <a:path h="1206028" w="167923">
                  <a:moveTo>
                    <a:pt x="0" y="0"/>
                  </a:moveTo>
                  <a:lnTo>
                    <a:pt x="167923" y="0"/>
                  </a:lnTo>
                  <a:lnTo>
                    <a:pt x="167923" y="1206028"/>
                  </a:lnTo>
                  <a:lnTo>
                    <a:pt x="0" y="1206028"/>
                  </a:lnTo>
                  <a:close/>
                </a:path>
              </a:pathLst>
            </a:custGeom>
            <a:blipFill>
              <a:blip r:embed="rId2"/>
              <a:stretch>
                <a:fillRect l="-309101" t="0" r="-30910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348981" cy="10287000"/>
            <a:chOff x="0" y="0"/>
            <a:chExt cx="208992" cy="1593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992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8992">
                  <a:moveTo>
                    <a:pt x="0" y="0"/>
                  </a:moveTo>
                  <a:lnTo>
                    <a:pt x="208992" y="0"/>
                  </a:lnTo>
                  <a:lnTo>
                    <a:pt x="208992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3"/>
              <a:stretch>
                <a:fillRect l="-331287" t="0" r="-331287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264002" cy="10287000"/>
            <a:chOff x="0" y="0"/>
            <a:chExt cx="195827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827" cy="1593725"/>
            </a:xfrm>
            <a:custGeom>
              <a:avLst/>
              <a:gdLst/>
              <a:ahLst/>
              <a:cxnLst/>
              <a:rect r="r" b="b" t="t" l="l"/>
              <a:pathLst>
                <a:path h="1593725" w="195827">
                  <a:moveTo>
                    <a:pt x="0" y="0"/>
                  </a:moveTo>
                  <a:lnTo>
                    <a:pt x="195827" y="0"/>
                  </a:lnTo>
                  <a:lnTo>
                    <a:pt x="195827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117966" t="0" r="-94052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81321" y="327340"/>
            <a:ext cx="701360" cy="7013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1480" t="0" r="-148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989292" y="0"/>
            <a:ext cx="13128879" cy="12305497"/>
          </a:xfrm>
          <a:custGeom>
            <a:avLst/>
            <a:gdLst/>
            <a:ahLst/>
            <a:cxnLst/>
            <a:rect r="r" b="b" t="t" l="l"/>
            <a:pathLst>
              <a:path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96843" y="4178453"/>
            <a:ext cx="6635219" cy="4908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 que usamos para fazer a predição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Número de quartos, tamanho da casa, etc..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Valor da compra, lugar da compra, o produto, etc...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96843" y="914400"/>
            <a:ext cx="1117198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 e Target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96843" y="2785949"/>
            <a:ext cx="5239874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Features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842913" y="4178453"/>
            <a:ext cx="6327611" cy="3498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 que queremos prever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 preço de uma casa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Se a compra é uma fraude ou não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842913" y="2785949"/>
            <a:ext cx="6651821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Target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432325" cy="10287000"/>
            <a:chOff x="0" y="0"/>
            <a:chExt cx="167923" cy="1206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923" cy="1206028"/>
            </a:xfrm>
            <a:custGeom>
              <a:avLst/>
              <a:gdLst/>
              <a:ahLst/>
              <a:cxnLst/>
              <a:rect r="r" b="b" t="t" l="l"/>
              <a:pathLst>
                <a:path h="1206028" w="167923">
                  <a:moveTo>
                    <a:pt x="0" y="0"/>
                  </a:moveTo>
                  <a:lnTo>
                    <a:pt x="167923" y="0"/>
                  </a:lnTo>
                  <a:lnTo>
                    <a:pt x="167923" y="1206028"/>
                  </a:lnTo>
                  <a:lnTo>
                    <a:pt x="0" y="1206028"/>
                  </a:lnTo>
                  <a:close/>
                </a:path>
              </a:pathLst>
            </a:custGeom>
            <a:blipFill>
              <a:blip r:embed="rId2"/>
              <a:stretch>
                <a:fillRect l="-309101" t="0" r="-30910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348981" cy="10287000"/>
            <a:chOff x="0" y="0"/>
            <a:chExt cx="208992" cy="1593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992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8992">
                  <a:moveTo>
                    <a:pt x="0" y="0"/>
                  </a:moveTo>
                  <a:lnTo>
                    <a:pt x="208992" y="0"/>
                  </a:lnTo>
                  <a:lnTo>
                    <a:pt x="208992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3"/>
              <a:stretch>
                <a:fillRect l="-331287" t="0" r="-331287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264002" cy="10287000"/>
            <a:chOff x="0" y="0"/>
            <a:chExt cx="195827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827" cy="1593725"/>
            </a:xfrm>
            <a:custGeom>
              <a:avLst/>
              <a:gdLst/>
              <a:ahLst/>
              <a:cxnLst/>
              <a:rect r="r" b="b" t="t" l="l"/>
              <a:pathLst>
                <a:path h="1593725" w="195827">
                  <a:moveTo>
                    <a:pt x="0" y="0"/>
                  </a:moveTo>
                  <a:lnTo>
                    <a:pt x="195827" y="0"/>
                  </a:lnTo>
                  <a:lnTo>
                    <a:pt x="195827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117966" t="0" r="-94052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81321" y="327340"/>
            <a:ext cx="701360" cy="7013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1480" t="0" r="-148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989292" y="0"/>
            <a:ext cx="13128879" cy="12305497"/>
          </a:xfrm>
          <a:custGeom>
            <a:avLst/>
            <a:gdLst/>
            <a:ahLst/>
            <a:cxnLst/>
            <a:rect r="r" b="b" t="t" l="l"/>
            <a:pathLst>
              <a:path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22122" y="2448244"/>
            <a:ext cx="13650670" cy="6391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Dividir os dados em dois conjuntos: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Treinamento: usado para o modelo aprender os padrões a partir dos dados.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Teste: usado para avaliar o desempenho do modelo com dados não vistos durante o treinamento.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Testar o modelo com dados novos (conjunto de teste) é essencial para verificar se ele generaliza bem e não apenas memoriza os dados de treinamento.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Um bom desempenho nos dados de treinamento não garante bom desempenho nos dados de teste.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Isso pode indicar overfitting, quando o modelo aprende os detalhes e ruídos dos dados de treino, mas falha com dados novos.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96843" y="914400"/>
            <a:ext cx="1117198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Treinamento e Teste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432325" cy="10287000"/>
            <a:chOff x="0" y="0"/>
            <a:chExt cx="167923" cy="12060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923" cy="1206028"/>
            </a:xfrm>
            <a:custGeom>
              <a:avLst/>
              <a:gdLst/>
              <a:ahLst/>
              <a:cxnLst/>
              <a:rect r="r" b="b" t="t" l="l"/>
              <a:pathLst>
                <a:path h="1206028" w="167923">
                  <a:moveTo>
                    <a:pt x="0" y="0"/>
                  </a:moveTo>
                  <a:lnTo>
                    <a:pt x="167923" y="0"/>
                  </a:lnTo>
                  <a:lnTo>
                    <a:pt x="167923" y="1206028"/>
                  </a:lnTo>
                  <a:lnTo>
                    <a:pt x="0" y="1206028"/>
                  </a:lnTo>
                  <a:close/>
                </a:path>
              </a:pathLst>
            </a:custGeom>
            <a:blipFill>
              <a:blip r:embed="rId2"/>
              <a:stretch>
                <a:fillRect l="-309101" t="0" r="-30910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348981" cy="10287000"/>
            <a:chOff x="0" y="0"/>
            <a:chExt cx="208992" cy="1593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8992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8992">
                  <a:moveTo>
                    <a:pt x="0" y="0"/>
                  </a:moveTo>
                  <a:lnTo>
                    <a:pt x="208992" y="0"/>
                  </a:lnTo>
                  <a:lnTo>
                    <a:pt x="208992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3"/>
              <a:stretch>
                <a:fillRect l="-331287" t="0" r="-331287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0"/>
            <a:ext cx="1264002" cy="10287000"/>
            <a:chOff x="0" y="0"/>
            <a:chExt cx="195827" cy="1593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5827" cy="1593725"/>
            </a:xfrm>
            <a:custGeom>
              <a:avLst/>
              <a:gdLst/>
              <a:ahLst/>
              <a:cxnLst/>
              <a:rect r="r" b="b" t="t" l="l"/>
              <a:pathLst>
                <a:path h="1593725" w="195827">
                  <a:moveTo>
                    <a:pt x="0" y="0"/>
                  </a:moveTo>
                  <a:lnTo>
                    <a:pt x="195827" y="0"/>
                  </a:lnTo>
                  <a:lnTo>
                    <a:pt x="195827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117966" t="0" r="-940529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281321" y="327340"/>
            <a:ext cx="701360" cy="70136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1480" t="0" r="-148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989292" y="0"/>
            <a:ext cx="13128879" cy="12305497"/>
          </a:xfrm>
          <a:custGeom>
            <a:avLst/>
            <a:gdLst/>
            <a:ahLst/>
            <a:cxnLst/>
            <a:rect r="r" b="b" t="t" l="l"/>
            <a:pathLst>
              <a:path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999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205936" y="2488548"/>
            <a:ext cx="13244136" cy="7002837"/>
          </a:xfrm>
          <a:custGeom>
            <a:avLst/>
            <a:gdLst/>
            <a:ahLst/>
            <a:cxnLst/>
            <a:rect r="r" b="b" t="t" l="l"/>
            <a:pathLst>
              <a:path h="7002837" w="13244136">
                <a:moveTo>
                  <a:pt x="0" y="0"/>
                </a:moveTo>
                <a:lnTo>
                  <a:pt x="13244136" y="0"/>
                </a:lnTo>
                <a:lnTo>
                  <a:pt x="13244136" y="7002837"/>
                </a:lnTo>
                <a:lnTo>
                  <a:pt x="0" y="700283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996843" y="914400"/>
            <a:ext cx="11171981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Overfitting e Underfitting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DAGT2Y9ACho</dc:identifier>
  <dcterms:modified xsi:type="dcterms:W3CDTF">2011-08-01T06:04:30Z</dcterms:modified>
  <cp:revision>1</cp:revision>
  <dc:title>Sckit Learn</dc:title>
</cp:coreProperties>
</file>