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10287000" cx="18288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Int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A1TkWBl4jiYpA3TAbE90PMwM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Inter-bold.fntdata"/><Relationship Id="rId14" Type="http://schemas.openxmlformats.org/officeDocument/2006/relationships/slide" Target="slides/slide8.xml"/><Relationship Id="rId36" Type="http://schemas.openxmlformats.org/officeDocument/2006/relationships/font" Target="fonts/Inter-regular.fntdata"/><Relationship Id="rId17" Type="http://schemas.openxmlformats.org/officeDocument/2006/relationships/slide" Target="slides/slide11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0.xml"/><Relationship Id="rId38" Type="http://schemas.openxmlformats.org/officeDocument/2006/relationships/font" Target="fonts/Int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bbd552118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5bbd552118_0_6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bbd552118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bbd552118_0_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bbd552118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5bbd552118_0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bbd55211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5bbd552118_0_6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bfb140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5bfb1400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bfb1400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5bfb1400f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bfb1400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5bfb1400f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bfb1400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5bfb1400fc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bfb1400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5bfb1400f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bbd55211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5bbd552118_0_7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bd552118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5bbd552118_0_5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bbd552118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bbd552118_0_7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bbd55211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5bbd552118_0_7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bbd552118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5bbd552118_0_7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bbd55211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5bbd552118_0_7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bbd552118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5bbd552118_0_7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bbd552118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5bbd552118_0_7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bd55211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5bbd552118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bbd55211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5bbd552118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bbd552118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bbd552118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bbd55211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bbd552118_0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bbd552118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bbd552118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bbd552118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bbd552118_0_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bbd55211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5bbd552118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bd552118_0_787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5bbd552118_0_787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5bbd552118_0_787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d552118_0_79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5bbd552118_0_79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5bbd552118_0_791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5bbd552118_0_791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5bbd552118_0_791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bd552118_0_7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5bbd552118_0_797"/>
          <p:cNvSpPr txBox="1"/>
          <p:nvPr>
            <p:ph idx="1" type="body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35bbd552118_0_797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5bbd552118_0_797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5bbd552118_0_797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bd552118_0_80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5bbd552118_0_803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35bbd552118_0_803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5bbd552118_0_803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5bbd552118_0_803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bd552118_0_8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5bbd552118_0_809"/>
          <p:cNvSpPr txBox="1"/>
          <p:nvPr>
            <p:ph idx="1" type="body"/>
          </p:nvPr>
        </p:nvSpPr>
        <p:spPr>
          <a:xfrm>
            <a:off x="457200" y="1600200"/>
            <a:ext cx="4038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35bbd552118_0_809"/>
          <p:cNvSpPr txBox="1"/>
          <p:nvPr>
            <p:ph idx="2" type="body"/>
          </p:nvPr>
        </p:nvSpPr>
        <p:spPr>
          <a:xfrm>
            <a:off x="4648200" y="1600200"/>
            <a:ext cx="4038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35bbd552118_0_809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5bbd552118_0_809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5bbd552118_0_809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bbd552118_0_8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5bbd552118_0_816"/>
          <p:cNvSpPr txBox="1"/>
          <p:nvPr>
            <p:ph idx="1" type="body"/>
          </p:nvPr>
        </p:nvSpPr>
        <p:spPr>
          <a:xfrm>
            <a:off x="457200" y="1535113"/>
            <a:ext cx="4040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35bbd552118_0_816"/>
          <p:cNvSpPr txBox="1"/>
          <p:nvPr>
            <p:ph idx="2" type="body"/>
          </p:nvPr>
        </p:nvSpPr>
        <p:spPr>
          <a:xfrm>
            <a:off x="457200" y="2174875"/>
            <a:ext cx="404040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35bbd552118_0_816"/>
          <p:cNvSpPr txBox="1"/>
          <p:nvPr>
            <p:ph idx="3" type="body"/>
          </p:nvPr>
        </p:nvSpPr>
        <p:spPr>
          <a:xfrm>
            <a:off x="4645025" y="1535113"/>
            <a:ext cx="4041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5bbd552118_0_816"/>
          <p:cNvSpPr txBox="1"/>
          <p:nvPr>
            <p:ph idx="4" type="body"/>
          </p:nvPr>
        </p:nvSpPr>
        <p:spPr>
          <a:xfrm>
            <a:off x="4645025" y="2174875"/>
            <a:ext cx="404160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810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5bbd552118_0_816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5bbd552118_0_816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5bbd552118_0_816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bd552118_0_8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5bbd552118_0_825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5bbd552118_0_825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5bbd552118_0_825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bbd552118_0_83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5bbd552118_0_830"/>
          <p:cNvSpPr txBox="1"/>
          <p:nvPr>
            <p:ph idx="1" type="body"/>
          </p:nvPr>
        </p:nvSpPr>
        <p:spPr>
          <a:xfrm>
            <a:off x="3575050" y="273050"/>
            <a:ext cx="51120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5bbd552118_0_830"/>
          <p:cNvSpPr txBox="1"/>
          <p:nvPr>
            <p:ph idx="2" type="body"/>
          </p:nvPr>
        </p:nvSpPr>
        <p:spPr>
          <a:xfrm>
            <a:off x="457200" y="1435100"/>
            <a:ext cx="300840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35bbd552118_0_830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5bbd552118_0_830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5bbd552118_0_830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bbd552118_0_837"/>
          <p:cNvSpPr txBox="1"/>
          <p:nvPr>
            <p:ph type="title"/>
          </p:nvPr>
        </p:nvSpPr>
        <p:spPr>
          <a:xfrm>
            <a:off x="1792288" y="4800600"/>
            <a:ext cx="5486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5bbd552118_0_8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5bbd552118_0_837"/>
          <p:cNvSpPr txBox="1"/>
          <p:nvPr>
            <p:ph idx="1" type="body"/>
          </p:nvPr>
        </p:nvSpPr>
        <p:spPr>
          <a:xfrm>
            <a:off x="1792288" y="5367338"/>
            <a:ext cx="5486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35bbd552118_0_837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5bbd552118_0_837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5bbd552118_0_837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bd552118_0_8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5bbd552118_0_844"/>
          <p:cNvSpPr txBox="1"/>
          <p:nvPr>
            <p:ph idx="1" type="body"/>
          </p:nvPr>
        </p:nvSpPr>
        <p:spPr>
          <a:xfrm rot="5400000">
            <a:off x="2309100" y="-251700"/>
            <a:ext cx="452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5bbd552118_0_844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5bbd552118_0_844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5bbd552118_0_844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bbd552118_0_850"/>
          <p:cNvSpPr txBox="1"/>
          <p:nvPr>
            <p:ph type="title"/>
          </p:nvPr>
        </p:nvSpPr>
        <p:spPr>
          <a:xfrm rot="5400000">
            <a:off x="4732200" y="2171838"/>
            <a:ext cx="585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5bbd552118_0_850"/>
          <p:cNvSpPr txBox="1"/>
          <p:nvPr>
            <p:ph idx="1" type="body"/>
          </p:nvPr>
        </p:nvSpPr>
        <p:spPr>
          <a:xfrm rot="5400000">
            <a:off x="541200" y="190638"/>
            <a:ext cx="5851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5bbd552118_0_850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5bbd552118_0_850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5bbd552118_0_850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bd552118_0_7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5bbd552118_0_781"/>
          <p:cNvSpPr txBox="1"/>
          <p:nvPr>
            <p:ph idx="1" type="body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rmAutofit/>
          </a:bodyPr>
          <a:lstStyle>
            <a:lvl1pPr indent="-431800" lvl="0" marL="4572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5bbd552118_0_781"/>
          <p:cNvSpPr txBox="1"/>
          <p:nvPr>
            <p:ph idx="10" type="dt"/>
          </p:nvPr>
        </p:nvSpPr>
        <p:spPr>
          <a:xfrm>
            <a:off x="457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5bbd552118_0_781"/>
          <p:cNvSpPr txBox="1"/>
          <p:nvPr>
            <p:ph idx="11" type="ftr"/>
          </p:nvPr>
        </p:nvSpPr>
        <p:spPr>
          <a:xfrm>
            <a:off x="3124200" y="6356350"/>
            <a:ext cx="2895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5bbd552118_0_781"/>
          <p:cNvSpPr txBox="1"/>
          <p:nvPr>
            <p:ph idx="12" type="sldNum"/>
          </p:nvPr>
        </p:nvSpPr>
        <p:spPr>
          <a:xfrm>
            <a:off x="6553200" y="6356350"/>
            <a:ext cx="2133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0269129" cy="10492397"/>
          </a:xfrm>
          <a:custGeom>
            <a:rect b="b" l="l" r="r" t="t"/>
            <a:pathLst>
              <a:path extrusionOk="0" h="1625547" w="1590957">
                <a:moveTo>
                  <a:pt x="0" y="0"/>
                </a:moveTo>
                <a:lnTo>
                  <a:pt x="1590957" y="0"/>
                </a:lnTo>
                <a:lnTo>
                  <a:pt x="1590957" y="1625547"/>
                </a:lnTo>
                <a:lnTo>
                  <a:pt x="0" y="162554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49" l="0" r="-244851" t="-68546"/>
            </a:stretch>
          </a:blipFill>
          <a:ln>
            <a:noFill/>
          </a:ln>
        </p:spPr>
      </p:sp>
      <p:sp>
        <p:nvSpPr>
          <p:cNvPr id="160" name="Google Shape;160;p1"/>
          <p:cNvSpPr/>
          <p:nvPr/>
        </p:nvSpPr>
        <p:spPr>
          <a:xfrm>
            <a:off x="-17846583" y="-16486"/>
            <a:ext cx="50609279" cy="1455017"/>
          </a:xfrm>
          <a:custGeom>
            <a:rect b="b" l="l" r="r" t="t"/>
            <a:pathLst>
              <a:path extrusionOk="0" h="1455017" w="50609279">
                <a:moveTo>
                  <a:pt x="0" y="0"/>
                </a:moveTo>
                <a:lnTo>
                  <a:pt x="50609279" y="0"/>
                </a:lnTo>
                <a:lnTo>
                  <a:pt x="50609279" y="1455017"/>
                </a:lnTo>
                <a:lnTo>
                  <a:pt x="0" y="14550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"/>
          <p:cNvSpPr/>
          <p:nvPr/>
        </p:nvSpPr>
        <p:spPr>
          <a:xfrm>
            <a:off x="-19338376" y="8831145"/>
            <a:ext cx="55461145" cy="1455855"/>
          </a:xfrm>
          <a:custGeom>
            <a:rect b="b" l="l" r="r" t="t"/>
            <a:pathLst>
              <a:path extrusionOk="0" h="1455855" w="55461145">
                <a:moveTo>
                  <a:pt x="0" y="0"/>
                </a:moveTo>
                <a:lnTo>
                  <a:pt x="55461146" y="0"/>
                </a:lnTo>
                <a:lnTo>
                  <a:pt x="55461146" y="1455855"/>
                </a:lnTo>
                <a:lnTo>
                  <a:pt x="0" y="145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"/>
          <p:cNvSpPr/>
          <p:nvPr/>
        </p:nvSpPr>
        <p:spPr>
          <a:xfrm>
            <a:off x="8274365" y="-730431"/>
            <a:ext cx="10269129" cy="11496017"/>
          </a:xfrm>
          <a:custGeom>
            <a:rect b="b" l="l" r="r" t="t"/>
            <a:pathLst>
              <a:path extrusionOk="0" h="1781034" w="1590957">
                <a:moveTo>
                  <a:pt x="0" y="0"/>
                </a:moveTo>
                <a:lnTo>
                  <a:pt x="1590957" y="0"/>
                </a:lnTo>
                <a:lnTo>
                  <a:pt x="1590957" y="1781034"/>
                </a:lnTo>
                <a:lnTo>
                  <a:pt x="0" y="1781034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"/>
          <p:cNvSpPr/>
          <p:nvPr/>
        </p:nvSpPr>
        <p:spPr>
          <a:xfrm>
            <a:off x="8143361" y="-16486"/>
            <a:ext cx="131004" cy="10341371"/>
          </a:xfrm>
          <a:custGeom>
            <a:rect b="b" l="l" r="r" t="t"/>
            <a:pathLst>
              <a:path extrusionOk="0" h="1212402" w="15359">
                <a:moveTo>
                  <a:pt x="0" y="0"/>
                </a:moveTo>
                <a:lnTo>
                  <a:pt x="15359" y="0"/>
                </a:lnTo>
                <a:lnTo>
                  <a:pt x="15359" y="1212402"/>
                </a:lnTo>
                <a:lnTo>
                  <a:pt x="0" y="1212402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3887019" r="-3887019" t="0"/>
            </a:stretch>
          </a:blipFill>
          <a:ln>
            <a:noFill/>
          </a:ln>
        </p:spPr>
      </p:sp>
      <p:sp>
        <p:nvSpPr>
          <p:cNvPr id="164" name="Google Shape;164;p1"/>
          <p:cNvSpPr/>
          <p:nvPr/>
        </p:nvSpPr>
        <p:spPr>
          <a:xfrm>
            <a:off x="8095701" y="-16486"/>
            <a:ext cx="95698" cy="10327774"/>
          </a:xfrm>
          <a:custGeom>
            <a:rect b="b" l="l" r="r" t="t"/>
            <a:pathLst>
              <a:path extrusionOk="0" h="1593725" w="14768">
                <a:moveTo>
                  <a:pt x="0" y="0"/>
                </a:moveTo>
                <a:lnTo>
                  <a:pt x="14768" y="0"/>
                </a:lnTo>
                <a:lnTo>
                  <a:pt x="14768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5332072" r="-5332179" t="0"/>
            </a:stretch>
          </a:blipFill>
          <a:ln>
            <a:noFill/>
          </a:ln>
        </p:spPr>
      </p:sp>
      <p:sp>
        <p:nvSpPr>
          <p:cNvPr id="165" name="Google Shape;165;p1"/>
          <p:cNvSpPr/>
          <p:nvPr/>
        </p:nvSpPr>
        <p:spPr>
          <a:xfrm>
            <a:off x="-2258034" y="1946385"/>
            <a:ext cx="9824677" cy="9223248"/>
          </a:xfrm>
          <a:custGeom>
            <a:rect b="b" l="l" r="r" t="t"/>
            <a:pathLst>
              <a:path extrusionOk="0" h="812800" w="865801">
                <a:moveTo>
                  <a:pt x="0" y="0"/>
                </a:moveTo>
                <a:lnTo>
                  <a:pt x="865801" y="0"/>
                </a:lnTo>
                <a:lnTo>
                  <a:pt x="865801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78" r="-77" t="0"/>
            </a:stretch>
          </a:blipFill>
          <a:ln>
            <a:noFill/>
          </a:ln>
        </p:spPr>
      </p:sp>
      <p:grpSp>
        <p:nvGrpSpPr>
          <p:cNvPr id="166" name="Google Shape;166;p1"/>
          <p:cNvGrpSpPr/>
          <p:nvPr/>
        </p:nvGrpSpPr>
        <p:grpSpPr>
          <a:xfrm>
            <a:off x="12041235" y="8247395"/>
            <a:ext cx="3040200" cy="682843"/>
            <a:chOff x="1639872" y="79315"/>
            <a:chExt cx="4053600" cy="910457"/>
          </a:xfrm>
        </p:grpSpPr>
        <p:sp>
          <p:nvSpPr>
            <p:cNvPr id="167" name="Google Shape;167;p1"/>
            <p:cNvSpPr txBox="1"/>
            <p:nvPr/>
          </p:nvSpPr>
          <p:spPr>
            <a:xfrm>
              <a:off x="1639872" y="79315"/>
              <a:ext cx="40536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57">
                  <a:latin typeface="Montserrat"/>
                  <a:ea typeface="Montserrat"/>
                  <a:cs typeface="Montserrat"/>
                  <a:sym typeface="Montserrat"/>
                </a:rPr>
                <a:t>Francisco Maian</a:t>
              </a:r>
              <a:endParaRPr/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1639872" y="567672"/>
              <a:ext cx="40536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57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</a:t>
              </a:r>
              <a:r>
                <a:rPr lang="en-US" sz="2057">
                  <a:latin typeface="Montserrat"/>
                  <a:ea typeface="Montserrat"/>
                  <a:cs typeface="Montserrat"/>
                  <a:sym typeface="Montserrat"/>
                </a:rPr>
                <a:t>franciscomaian</a:t>
              </a:r>
              <a:endParaRPr/>
            </a:p>
          </p:txBody>
        </p:sp>
      </p:grpSp>
      <p:sp>
        <p:nvSpPr>
          <p:cNvPr id="169" name="Google Shape;169;p1"/>
          <p:cNvSpPr txBox="1"/>
          <p:nvPr/>
        </p:nvSpPr>
        <p:spPr>
          <a:xfrm>
            <a:off x="8960854" y="1492893"/>
            <a:ext cx="85914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69">
                <a:latin typeface="Montserrat"/>
                <a:ea typeface="Montserrat"/>
                <a:cs typeface="Montserrat"/>
                <a:sym typeface="Montserrat"/>
              </a:rPr>
              <a:t>Análise e Pré Processamento de Dados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10091404" y="6339173"/>
            <a:ext cx="633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Montserrat"/>
                <a:ea typeface="Montserrat"/>
                <a:cs typeface="Montserrat"/>
                <a:sym typeface="Montserrat"/>
              </a:rPr>
              <a:t>Juntando TUDO!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bbd552118_0_65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79" name="Google Shape;279;g35bbd552118_0_65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80" name="Google Shape;280;g35bbd552118_0_65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81" name="Google Shape;281;g35bbd552118_0_658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82" name="Google Shape;282;g35bbd552118_0_658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g35bbd552118_0_658"/>
          <p:cNvSpPr txBox="1"/>
          <p:nvPr/>
        </p:nvSpPr>
        <p:spPr>
          <a:xfrm>
            <a:off x="2996701" y="2473850"/>
            <a:ext cx="138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Preenchendo idades faltantes baseado em Classe e Sexo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g35bbd552118_0_658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g35bbd552118_0_6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2900" y="3544500"/>
            <a:ext cx="7938799" cy="62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bbd552118_0_669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91" name="Google Shape;291;g35bbd552118_0_669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92" name="Google Shape;292;g35bbd552118_0_669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93" name="Google Shape;293;g35bbd552118_0_669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94" name="Google Shape;294;g35bbd552118_0_669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g35bbd552118_0_669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g35bbd552118_0_6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7800" y="3135300"/>
            <a:ext cx="15498103" cy="512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bbd552118_0_679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02" name="Google Shape;302;g35bbd552118_0_679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03" name="Google Shape;303;g35bbd552118_0_679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04" name="Google Shape;304;g35bbd552118_0_679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05" name="Google Shape;305;g35bbd552118_0_679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g35bbd552118_0_679"/>
          <p:cNvSpPr txBox="1"/>
          <p:nvPr/>
        </p:nvSpPr>
        <p:spPr>
          <a:xfrm>
            <a:off x="2996694" y="2473873"/>
            <a:ext cx="122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Excluindo Coluna Cabin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g35bbd552118_0_679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g35bbd552118_0_6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7300" y="2677950"/>
            <a:ext cx="10994002" cy="694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bbd552118_0_69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14" name="Google Shape;314;g35bbd552118_0_69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15" name="Google Shape;315;g35bbd552118_0_69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16" name="Google Shape;316;g35bbd552118_0_690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17" name="Google Shape;317;g35bbd552118_0_690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g35bbd552118_0_690"/>
          <p:cNvSpPr txBox="1"/>
          <p:nvPr/>
        </p:nvSpPr>
        <p:spPr>
          <a:xfrm>
            <a:off x="2996694" y="2473873"/>
            <a:ext cx="1229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Excluindo linhas vazias Embarked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g35bbd552118_0_690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g35bbd552118_0_6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6018" y="2685900"/>
            <a:ext cx="12674463" cy="694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bfb1400fc_0_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26" name="Google Shape;326;g35bfb1400fc_0_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27" name="Google Shape;327;g35bfb1400fc_0_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28" name="Google Shape;328;g35bfb1400fc_0_0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29" name="Google Shape;329;g35bfb1400fc_0_0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0" name="Google Shape;330;g35bfb1400fc_0_0"/>
          <p:cNvGrpSpPr/>
          <p:nvPr/>
        </p:nvGrpSpPr>
        <p:grpSpPr>
          <a:xfrm>
            <a:off x="11563474" y="4701876"/>
            <a:ext cx="3209850" cy="1036350"/>
            <a:chOff x="0" y="29"/>
            <a:chExt cx="4279800" cy="1381800"/>
          </a:xfrm>
        </p:grpSpPr>
        <p:cxnSp>
          <p:nvCxnSpPr>
            <p:cNvPr id="331" name="Google Shape;331;g35bfb1400fc_0_0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g35bfb1400fc_0_0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3" name="Google Shape;333;g35bfb1400fc_0_0"/>
          <p:cNvGrpSpPr/>
          <p:nvPr/>
        </p:nvGrpSpPr>
        <p:grpSpPr>
          <a:xfrm>
            <a:off x="4623387" y="3549847"/>
            <a:ext cx="3209850" cy="1036372"/>
            <a:chOff x="0" y="38100"/>
            <a:chExt cx="4279800" cy="1381829"/>
          </a:xfrm>
        </p:grpSpPr>
        <p:cxnSp>
          <p:nvCxnSpPr>
            <p:cNvPr id="334" name="Google Shape;334;g35bfb1400fc_0_0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g35bfb1400fc_0_0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6" name="Google Shape;336;g35bfb1400fc_0_0"/>
          <p:cNvSpPr txBox="1"/>
          <p:nvPr/>
        </p:nvSpPr>
        <p:spPr>
          <a:xfrm>
            <a:off x="4851975" y="3910900"/>
            <a:ext cx="9744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Categóricos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bfb1400fc_0_1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42" name="Google Shape;342;g35bfb1400fc_0_1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43" name="Google Shape;343;g35bfb1400fc_0_1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44" name="Google Shape;344;g35bfb1400fc_0_15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45" name="Google Shape;345;g35bfb1400fc_0_1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35bfb1400fc_0_15"/>
          <p:cNvSpPr txBox="1"/>
          <p:nvPr/>
        </p:nvSpPr>
        <p:spPr>
          <a:xfrm>
            <a:off x="2996694" y="3083473"/>
            <a:ext cx="122946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Muitos modelos não aceitam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Transformação em número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Dummies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7" name="Google Shape;347;g35bfb1400fc_0_15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Categóricos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bfb1400fc_0_3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53" name="Google Shape;353;g35bfb1400fc_0_3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54" name="Google Shape;354;g35bfb1400fc_0_3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55" name="Google Shape;355;g35bfb1400fc_0_35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56" name="Google Shape;356;g35bfb1400fc_0_3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g35bfb1400fc_0_35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Categóricos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g35bfb1400fc_0_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8737" y="2767277"/>
            <a:ext cx="13128876" cy="598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bfb1400fc_0_47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64" name="Google Shape;364;g35bfb1400fc_0_47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65" name="Google Shape;365;g35bfb1400fc_0_47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66" name="Google Shape;366;g35bfb1400fc_0_47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67" name="Google Shape;367;g35bfb1400fc_0_47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g35bfb1400fc_0_47"/>
          <p:cNvSpPr txBox="1"/>
          <p:nvPr/>
        </p:nvSpPr>
        <p:spPr>
          <a:xfrm>
            <a:off x="2996694" y="2473873"/>
            <a:ext cx="122946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Se houver mais de duas categorias transformar em numérico dará valor de ordem.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Solução: Dummies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g35bfb1400fc_0_47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Categóricos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g35bfb1400fc_0_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9675" y="4797450"/>
            <a:ext cx="12735301" cy="50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bfb1400fc_0_59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76" name="Google Shape;376;g35bfb1400fc_0_59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77" name="Google Shape;377;g35bfb1400fc_0_59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78" name="Google Shape;378;g35bfb1400fc_0_59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79" name="Google Shape;379;g35bfb1400fc_0_59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0" name="Google Shape;380;g35bfb1400fc_0_59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Categóricos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g35bfb1400fc_0_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2449" y="3362500"/>
            <a:ext cx="8230425" cy="50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bbd552118_0_701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387" name="Google Shape;387;g35bbd552118_0_701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388" name="Google Shape;388;g35bbd552118_0_701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389" name="Google Shape;389;g35bbd552118_0_701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90" name="Google Shape;390;g35bbd552118_0_701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1" name="Google Shape;391;g35bbd552118_0_701"/>
          <p:cNvGrpSpPr/>
          <p:nvPr/>
        </p:nvGrpSpPr>
        <p:grpSpPr>
          <a:xfrm>
            <a:off x="12096874" y="4701876"/>
            <a:ext cx="3209850" cy="1036350"/>
            <a:chOff x="0" y="29"/>
            <a:chExt cx="4279800" cy="1381800"/>
          </a:xfrm>
        </p:grpSpPr>
        <p:cxnSp>
          <p:nvCxnSpPr>
            <p:cNvPr id="392" name="Google Shape;392;g35bbd552118_0_701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g35bbd552118_0_701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4" name="Google Shape;394;g35bbd552118_0_701"/>
          <p:cNvGrpSpPr/>
          <p:nvPr/>
        </p:nvGrpSpPr>
        <p:grpSpPr>
          <a:xfrm>
            <a:off x="4242387" y="3549847"/>
            <a:ext cx="3209850" cy="1036372"/>
            <a:chOff x="0" y="38100"/>
            <a:chExt cx="4279800" cy="1381829"/>
          </a:xfrm>
        </p:grpSpPr>
        <p:cxnSp>
          <p:nvCxnSpPr>
            <p:cNvPr id="395" name="Google Shape;395;g35bbd552118_0_701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g35bbd552118_0_701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7" name="Google Shape;397;g35bbd552118_0_701"/>
          <p:cNvSpPr txBox="1"/>
          <p:nvPr/>
        </p:nvSpPr>
        <p:spPr>
          <a:xfrm>
            <a:off x="4972550" y="3910900"/>
            <a:ext cx="972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Análises: Heatmap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bbd552118_0_56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176" name="Google Shape;176;g35bbd552118_0_56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177" name="Google Shape;177;g35bbd552118_0_56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78" name="Google Shape;178;g35bbd552118_0_563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79" name="Google Shape;179;g35bbd552118_0_563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g35bbd552118_0_563"/>
          <p:cNvSpPr txBox="1"/>
          <p:nvPr/>
        </p:nvSpPr>
        <p:spPr>
          <a:xfrm>
            <a:off x="2996694" y="3083473"/>
            <a:ext cx="122946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Unir os conteúdos das outras aulas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Numpy + Pandas + Matplotlib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Aplicar os conhecimentos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Interagir com um dataset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g35bbd552118_0_563"/>
          <p:cNvSpPr txBox="1"/>
          <p:nvPr/>
        </p:nvSpPr>
        <p:spPr>
          <a:xfrm>
            <a:off x="2996851" y="885850"/>
            <a:ext cx="8251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O que faremos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bbd552118_0_71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03" name="Google Shape;403;g35bbd552118_0_71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04" name="Google Shape;404;g35bbd552118_0_71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05" name="Google Shape;405;g35bbd552118_0_716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06" name="Google Shape;406;g35bbd552118_0_71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7" name="Google Shape;407;g35bbd552118_0_716"/>
          <p:cNvSpPr txBox="1"/>
          <p:nvPr/>
        </p:nvSpPr>
        <p:spPr>
          <a:xfrm>
            <a:off x="2996694" y="3083473"/>
            <a:ext cx="122946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Olhar a correlação entre variáveis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Variáveis numéricas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Dados muito correlacionados: Duplicados?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g35bbd552118_0_716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Heatmap de Correlação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bbd552118_0_72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14" name="Google Shape;414;g35bbd552118_0_72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15" name="Google Shape;415;g35bbd552118_0_72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16" name="Google Shape;416;g35bbd552118_0_726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17" name="Google Shape;417;g35bbd552118_0_72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g35bbd552118_0_726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Heatmap de Correlação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g35bbd552118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6500" y="2073675"/>
            <a:ext cx="8375000" cy="8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bbd552118_0_73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25" name="Google Shape;425;g35bbd552118_0_73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26" name="Google Shape;426;g35bbd552118_0_73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27" name="Google Shape;427;g35bbd552118_0_736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28" name="Google Shape;428;g35bbd552118_0_736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9" name="Google Shape;429;g35bbd552118_0_736"/>
          <p:cNvGrpSpPr/>
          <p:nvPr/>
        </p:nvGrpSpPr>
        <p:grpSpPr>
          <a:xfrm>
            <a:off x="11944474" y="4701876"/>
            <a:ext cx="3209850" cy="1036350"/>
            <a:chOff x="0" y="29"/>
            <a:chExt cx="4279800" cy="1381800"/>
          </a:xfrm>
        </p:grpSpPr>
        <p:cxnSp>
          <p:nvCxnSpPr>
            <p:cNvPr id="430" name="Google Shape;430;g35bbd552118_0_736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g35bbd552118_0_736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2" name="Google Shape;432;g35bbd552118_0_736"/>
          <p:cNvGrpSpPr/>
          <p:nvPr/>
        </p:nvGrpSpPr>
        <p:grpSpPr>
          <a:xfrm>
            <a:off x="4394787" y="3549847"/>
            <a:ext cx="3209850" cy="1036372"/>
            <a:chOff x="0" y="38100"/>
            <a:chExt cx="4279800" cy="1381829"/>
          </a:xfrm>
        </p:grpSpPr>
        <p:cxnSp>
          <p:nvCxnSpPr>
            <p:cNvPr id="433" name="Google Shape;433;g35bbd552118_0_736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g35bbd552118_0_736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5" name="Google Shape;435;g35bbd552118_0_736"/>
          <p:cNvSpPr txBox="1"/>
          <p:nvPr/>
        </p:nvSpPr>
        <p:spPr>
          <a:xfrm>
            <a:off x="4820150" y="3910900"/>
            <a:ext cx="972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Análises: Boxplot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bbd552118_0_751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41" name="Google Shape;441;g35bbd552118_0_751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42" name="Google Shape;442;g35bbd552118_0_751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43" name="Google Shape;443;g35bbd552118_0_751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44" name="Google Shape;444;g35bbd552118_0_751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5" name="Google Shape;445;g35bbd552118_0_751"/>
          <p:cNvSpPr txBox="1"/>
          <p:nvPr/>
        </p:nvSpPr>
        <p:spPr>
          <a:xfrm>
            <a:off x="2996694" y="3083473"/>
            <a:ext cx="122946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Olhar a distribuição das variáveis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Variáveis numéricas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Separado em quartis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Dados muito longe: Outliers?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g35bbd552118_0_751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bbd552118_0_761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52" name="Google Shape;452;g35bbd552118_0_761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53" name="Google Shape;453;g35bbd552118_0_761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54" name="Google Shape;454;g35bbd552118_0_761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55" name="Google Shape;455;g35bbd552118_0_761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g35bbd552118_0_761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Boxplot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g35bbd552118_0_7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6853" y="2486725"/>
            <a:ext cx="4823199" cy="733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5bbd552118_0_7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43000" y="2486725"/>
            <a:ext cx="4876800" cy="7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bbd552118_0_772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464" name="Google Shape;464;g35bbd552118_0_772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465" name="Google Shape;465;g35bbd552118_0_772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466" name="Google Shape;466;g35bbd552118_0_772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67" name="Google Shape;467;g35bbd552118_0_772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g35bbd552118_0_772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Vamos para a prática!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g35bbd552118_0_772"/>
          <p:cNvSpPr txBox="1"/>
          <p:nvPr/>
        </p:nvSpPr>
        <p:spPr>
          <a:xfrm>
            <a:off x="6820497" y="2524550"/>
            <a:ext cx="666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https://tinyurl.com/46suhmjr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0" name="Google Shape;470;g35bbd552118_0_772" title="46suhmjr-40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1289" y="3521048"/>
            <a:ext cx="6309425" cy="63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bbd552118_0_57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187" name="Google Shape;187;g35bbd552118_0_57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188" name="Google Shape;188;g35bbd552118_0_57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89" name="Google Shape;189;g35bbd552118_0_573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190" name="Google Shape;190;g35bbd552118_0_573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1" name="Google Shape;191;g35bbd552118_0_573"/>
          <p:cNvGrpSpPr/>
          <p:nvPr/>
        </p:nvGrpSpPr>
        <p:grpSpPr>
          <a:xfrm>
            <a:off x="11487274" y="4701876"/>
            <a:ext cx="3209850" cy="1036350"/>
            <a:chOff x="0" y="29"/>
            <a:chExt cx="4279800" cy="1381800"/>
          </a:xfrm>
        </p:grpSpPr>
        <p:cxnSp>
          <p:nvCxnSpPr>
            <p:cNvPr id="192" name="Google Shape;192;g35bbd552118_0_573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g35bbd552118_0_573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4" name="Google Shape;194;g35bbd552118_0_573"/>
          <p:cNvGrpSpPr/>
          <p:nvPr/>
        </p:nvGrpSpPr>
        <p:grpSpPr>
          <a:xfrm>
            <a:off x="4851987" y="3549847"/>
            <a:ext cx="3209850" cy="1036372"/>
            <a:chOff x="0" y="38100"/>
            <a:chExt cx="4279800" cy="1381829"/>
          </a:xfrm>
        </p:grpSpPr>
        <p:cxnSp>
          <p:nvCxnSpPr>
            <p:cNvPr id="195" name="Google Shape;195;g35bbd552118_0_573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g35bbd552118_0_573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7" name="Google Shape;197;g35bbd552118_0_573"/>
          <p:cNvSpPr txBox="1"/>
          <p:nvPr/>
        </p:nvSpPr>
        <p:spPr>
          <a:xfrm>
            <a:off x="5741399" y="3910900"/>
            <a:ext cx="81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Dataset: Titanic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bbd552118_0_58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03" name="Google Shape;203;g35bbd552118_0_58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04" name="Google Shape;204;g35bbd552118_0_58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05" name="Google Shape;205;g35bbd552118_0_588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06" name="Google Shape;206;g35bbd552118_0_588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7" name="Google Shape;207;g35bbd552118_0_5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6100" y="693400"/>
            <a:ext cx="11690201" cy="91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bd552118_0_597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13" name="Google Shape;213;g35bbd552118_0_597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14" name="Google Shape;214;g35bbd552118_0_597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15" name="Google Shape;215;g35bbd552118_0_597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16" name="Google Shape;216;g35bbd552118_0_597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7" name="Google Shape;217;g35bbd552118_0_597"/>
          <p:cNvGrpSpPr/>
          <p:nvPr/>
        </p:nvGrpSpPr>
        <p:grpSpPr>
          <a:xfrm>
            <a:off x="14687674" y="4701876"/>
            <a:ext cx="3209850" cy="1036350"/>
            <a:chOff x="0" y="29"/>
            <a:chExt cx="4279800" cy="1381800"/>
          </a:xfrm>
        </p:grpSpPr>
        <p:cxnSp>
          <p:nvCxnSpPr>
            <p:cNvPr id="218" name="Google Shape;218;g35bbd552118_0_597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g35bbd552118_0_597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0" name="Google Shape;220;g35bbd552118_0_597"/>
          <p:cNvGrpSpPr/>
          <p:nvPr/>
        </p:nvGrpSpPr>
        <p:grpSpPr>
          <a:xfrm>
            <a:off x="1956387" y="3549847"/>
            <a:ext cx="3209850" cy="1036372"/>
            <a:chOff x="0" y="38100"/>
            <a:chExt cx="4279800" cy="1381829"/>
          </a:xfrm>
        </p:grpSpPr>
        <p:cxnSp>
          <p:nvCxnSpPr>
            <p:cNvPr id="221" name="Google Shape;221;g35bbd552118_0_597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g35bbd552118_0_597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3" name="Google Shape;223;g35bbd552118_0_597"/>
          <p:cNvSpPr txBox="1"/>
          <p:nvPr/>
        </p:nvSpPr>
        <p:spPr>
          <a:xfrm>
            <a:off x="2533850" y="3910900"/>
            <a:ext cx="1486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Análise e Pré Processamento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bbd552118_0_612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29" name="Google Shape;229;g35bbd552118_0_612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30" name="Google Shape;230;g35bbd552118_0_612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31" name="Google Shape;231;g35bbd552118_0_612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32" name="Google Shape;232;g35bbd552118_0_612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5bbd552118_0_612"/>
          <p:cNvSpPr txBox="1"/>
          <p:nvPr/>
        </p:nvSpPr>
        <p:spPr>
          <a:xfrm>
            <a:off x="2996694" y="3083473"/>
            <a:ext cx="122946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“Arrumar” o dataset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Retirar dados não utilizáveis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Tirar as primeiras impressões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Tratar dados “errados”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g35bbd552118_0_612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Análise e Pré Processamento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bbd552118_0_622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40" name="Google Shape;240;g35bbd552118_0_622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41" name="Google Shape;241;g35bbd552118_0_622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42" name="Google Shape;242;g35bbd552118_0_622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43" name="Google Shape;243;g35bbd552118_0_622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g35bbd552118_0_622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Análise e Pré Processamento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35bbd552118_0_6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7450" y="2896450"/>
            <a:ext cx="12433201" cy="65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5bbd552118_0_622"/>
          <p:cNvSpPr txBox="1"/>
          <p:nvPr/>
        </p:nvSpPr>
        <p:spPr>
          <a:xfrm>
            <a:off x="2996701" y="2473850"/>
            <a:ext cx="138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Excluindo coluna de ID (dado artificial)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bbd552118_0_63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52" name="Google Shape;252;g35bbd552118_0_63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53" name="Google Shape;253;g35bbd552118_0_63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54" name="Google Shape;254;g35bbd552118_0_633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55" name="Google Shape;255;g35bbd552118_0_633"/>
          <p:cNvSpPr/>
          <p:nvPr/>
        </p:nvSpPr>
        <p:spPr>
          <a:xfrm>
            <a:off x="51567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6" name="Google Shape;256;g35bbd552118_0_633"/>
          <p:cNvGrpSpPr/>
          <p:nvPr/>
        </p:nvGrpSpPr>
        <p:grpSpPr>
          <a:xfrm>
            <a:off x="11487274" y="4701876"/>
            <a:ext cx="3209850" cy="1036350"/>
            <a:chOff x="0" y="29"/>
            <a:chExt cx="4279800" cy="1381800"/>
          </a:xfrm>
        </p:grpSpPr>
        <p:cxnSp>
          <p:nvCxnSpPr>
            <p:cNvPr id="257" name="Google Shape;257;g35bbd552118_0_633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g35bbd552118_0_633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9" name="Google Shape;259;g35bbd552118_0_633"/>
          <p:cNvGrpSpPr/>
          <p:nvPr/>
        </p:nvGrpSpPr>
        <p:grpSpPr>
          <a:xfrm>
            <a:off x="4851987" y="3549847"/>
            <a:ext cx="3209850" cy="1036372"/>
            <a:chOff x="0" y="38100"/>
            <a:chExt cx="4279800" cy="1381829"/>
          </a:xfrm>
        </p:grpSpPr>
        <p:cxnSp>
          <p:nvCxnSpPr>
            <p:cNvPr id="260" name="Google Shape;260;g35bbd552118_0_633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g35bbd552118_0_633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2" name="Google Shape;262;g35bbd552118_0_633"/>
          <p:cNvSpPr txBox="1"/>
          <p:nvPr/>
        </p:nvSpPr>
        <p:spPr>
          <a:xfrm>
            <a:off x="5741399" y="3910900"/>
            <a:ext cx="81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Dados Nulos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bbd552118_0_64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268" name="Google Shape;268;g35bbd552118_0_64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213" r="-331213" t="0"/>
            </a:stretch>
          </a:blipFill>
          <a:ln>
            <a:noFill/>
          </a:ln>
        </p:spPr>
      </p:sp>
      <p:sp>
        <p:nvSpPr>
          <p:cNvPr id="269" name="Google Shape;269;g35bbd552118_0_64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270" name="Google Shape;270;g35bbd552118_0_648"/>
          <p:cNvSpPr/>
          <p:nvPr/>
        </p:nvSpPr>
        <p:spPr>
          <a:xfrm>
            <a:off x="281321" y="327340"/>
            <a:ext cx="703072" cy="703072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71" name="Google Shape;271;g35bbd552118_0_648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g35bbd552118_0_648"/>
          <p:cNvSpPr txBox="1"/>
          <p:nvPr/>
        </p:nvSpPr>
        <p:spPr>
          <a:xfrm>
            <a:off x="2996694" y="3083473"/>
            <a:ext cx="122946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Substituindo por valores (médias, medianas)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Excluindo colunas</a:t>
            </a:r>
            <a:endParaRPr sz="3600">
              <a:latin typeface="Inter"/>
              <a:ea typeface="Inter"/>
              <a:cs typeface="Inter"/>
              <a:sym typeface="Inter"/>
            </a:endParaRPr>
          </a:p>
          <a:p>
            <a:pPr indent="-685800" lvl="0" marL="9144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SzPts val="3600"/>
              <a:buFont typeface="Inter"/>
              <a:buChar char="●"/>
            </a:pPr>
            <a:r>
              <a:rPr lang="en-US" sz="3600">
                <a:latin typeface="Inter"/>
                <a:ea typeface="Inter"/>
                <a:cs typeface="Inter"/>
                <a:sym typeface="Inter"/>
              </a:rPr>
              <a:t>Excluindo linhas</a:t>
            </a:r>
            <a:endParaRPr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g35bbd552118_0_648"/>
          <p:cNvSpPr txBox="1"/>
          <p:nvPr/>
        </p:nvSpPr>
        <p:spPr>
          <a:xfrm>
            <a:off x="2996850" y="885850"/>
            <a:ext cx="1612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 sz="7600">
                <a:latin typeface="Montserrat"/>
                <a:ea typeface="Montserrat"/>
                <a:cs typeface="Montserrat"/>
                <a:sym typeface="Montserrat"/>
              </a:rPr>
              <a:t>Cuidando de Dados Nulos</a:t>
            </a:r>
            <a:endParaRPr b="1" sz="7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