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10287000" cx="18288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Inter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45" roundtripDataSignature="AMtx7mg+J32P6jfZSysciati3sQJCYCg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Inter-bold.fntdata"/><Relationship Id="rId41" Type="http://schemas.openxmlformats.org/officeDocument/2006/relationships/font" Target="fonts/Inter-regular.fntdata"/><Relationship Id="rId22" Type="http://schemas.openxmlformats.org/officeDocument/2006/relationships/slide" Target="slides/slide17.xml"/><Relationship Id="rId44" Type="http://schemas.openxmlformats.org/officeDocument/2006/relationships/font" Target="fonts/Inter-boldItalic.fntdata"/><Relationship Id="rId21" Type="http://schemas.openxmlformats.org/officeDocument/2006/relationships/slide" Target="slides/slide16.xml"/><Relationship Id="rId43" Type="http://schemas.openxmlformats.org/officeDocument/2006/relationships/font" Target="fonts/Inter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387a4a9a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36387a4a9ab_0_1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3491c28f2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363491c28f2_1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4cb8393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364cb839380_0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3491c28f2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363491c28f2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387a4a9a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0" name="Google Shape;240;g36387a4a9a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64cb83938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364cb839380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6387a4a9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g36387a4a9ab_0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387a4a9ab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36387a4a9ab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64cb839380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g364cb839380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3491c28f2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9" name="Google Shape;299;g363491c28f2_1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4cb83938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2" name="Google Shape;312;g364cb839380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6387a4a9a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5" name="Google Shape;325;g36387a4a9ab_0_1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64d0083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7" name="Google Shape;337;g364d0083d4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64d0083d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8" name="Google Shape;348;g364d0083d4f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64d0083d4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1" name="Google Shape;361;g364d0083d4f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64d0083d4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4" name="Google Shape;374;g364d0083d4f_0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64d0083d4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7" name="Google Shape;387;g364d0083d4f_0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64d0083d4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0" name="Google Shape;400;g364d0083d4f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64d0083d4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2" name="Google Shape;412;g364d0083d4f_0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64d0083d4f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g364d0083d4f_0_1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3491c28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363491c28f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64d0083d4f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6" name="Google Shape;436;g364d0083d4f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3491c28f2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8" name="Google Shape;448;g363491c28f2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3491c28f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7" name="Google Shape;117;g363491c28f2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3491c28f2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363491c28f2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3491c28f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63491c28f2_1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3491c28f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63491c28f2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3491c28f2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63491c28f2_1_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3491c28f2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363491c28f2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10.png"/><Relationship Id="rId8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15.png"/><Relationship Id="rId8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3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5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29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3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3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3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3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11" Type="http://schemas.openxmlformats.org/officeDocument/2006/relationships/image" Target="../media/image31.png"/><Relationship Id="rId10" Type="http://schemas.openxmlformats.org/officeDocument/2006/relationships/image" Target="../media/image34.png"/><Relationship Id="rId12" Type="http://schemas.openxmlformats.org/officeDocument/2006/relationships/image" Target="../media/image33.png"/><Relationship Id="rId9" Type="http://schemas.openxmlformats.org/officeDocument/2006/relationships/image" Target="../media/image32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5.png"/><Relationship Id="rId6" Type="http://schemas.openxmlformats.org/officeDocument/2006/relationships/image" Target="../media/image21.png"/><Relationship Id="rId7" Type="http://schemas.openxmlformats.org/officeDocument/2006/relationships/image" Target="../media/image7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0269129" cy="10492397"/>
          </a:xfrm>
          <a:custGeom>
            <a:rect b="b" l="l" r="r" t="t"/>
            <a:pathLst>
              <a:path extrusionOk="0" h="1625547" w="1590957">
                <a:moveTo>
                  <a:pt x="0" y="0"/>
                </a:moveTo>
                <a:lnTo>
                  <a:pt x="1590957" y="0"/>
                </a:lnTo>
                <a:lnTo>
                  <a:pt x="1590957" y="1625547"/>
                </a:lnTo>
                <a:lnTo>
                  <a:pt x="0" y="1625547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68543" l="0" r="-244839" t="-68541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-17846583" y="-16486"/>
            <a:ext cx="50609279" cy="1455017"/>
          </a:xfrm>
          <a:custGeom>
            <a:rect b="b" l="l" r="r" t="t"/>
            <a:pathLst>
              <a:path extrusionOk="0" h="1455017" w="50609279">
                <a:moveTo>
                  <a:pt x="0" y="0"/>
                </a:moveTo>
                <a:lnTo>
                  <a:pt x="50609279" y="0"/>
                </a:lnTo>
                <a:lnTo>
                  <a:pt x="50609279" y="1455017"/>
                </a:lnTo>
                <a:lnTo>
                  <a:pt x="0" y="14550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28428176" y="8546695"/>
            <a:ext cx="55461145" cy="1455855"/>
          </a:xfrm>
          <a:custGeom>
            <a:rect b="b" l="l" r="r" t="t"/>
            <a:pathLst>
              <a:path extrusionOk="0" h="1455855" w="55461145">
                <a:moveTo>
                  <a:pt x="0" y="0"/>
                </a:moveTo>
                <a:lnTo>
                  <a:pt x="55461146" y="0"/>
                </a:lnTo>
                <a:lnTo>
                  <a:pt x="55461146" y="1455855"/>
                </a:lnTo>
                <a:lnTo>
                  <a:pt x="0" y="14558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8274365" y="-730431"/>
            <a:ext cx="10269627" cy="11496574"/>
          </a:xfrm>
          <a:custGeom>
            <a:rect b="b" l="l" r="r" t="t"/>
            <a:pathLst>
              <a:path extrusionOk="0" h="1781034" w="1590957">
                <a:moveTo>
                  <a:pt x="0" y="0"/>
                </a:moveTo>
                <a:lnTo>
                  <a:pt x="1590957" y="0"/>
                </a:lnTo>
                <a:lnTo>
                  <a:pt x="1590957" y="1781034"/>
                </a:lnTo>
                <a:lnTo>
                  <a:pt x="0" y="1781034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"/>
          <p:cNvSpPr/>
          <p:nvPr/>
        </p:nvSpPr>
        <p:spPr>
          <a:xfrm>
            <a:off x="8143361" y="-16486"/>
            <a:ext cx="131004" cy="10341371"/>
          </a:xfrm>
          <a:custGeom>
            <a:rect b="b" l="l" r="r" t="t"/>
            <a:pathLst>
              <a:path extrusionOk="0" h="1212402" w="15359">
                <a:moveTo>
                  <a:pt x="0" y="0"/>
                </a:moveTo>
                <a:lnTo>
                  <a:pt x="15359" y="0"/>
                </a:lnTo>
                <a:lnTo>
                  <a:pt x="15359" y="1212402"/>
                </a:lnTo>
                <a:lnTo>
                  <a:pt x="0" y="1212402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3887019" r="-3887019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>
            <a:off x="8095701" y="-16486"/>
            <a:ext cx="95698" cy="10327774"/>
          </a:xfrm>
          <a:custGeom>
            <a:rect b="b" l="l" r="r" t="t"/>
            <a:pathLst>
              <a:path extrusionOk="0" h="1593725" w="14768">
                <a:moveTo>
                  <a:pt x="0" y="0"/>
                </a:moveTo>
                <a:lnTo>
                  <a:pt x="14768" y="0"/>
                </a:lnTo>
                <a:lnTo>
                  <a:pt x="14768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5332072" r="-5332179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-2258034" y="1946385"/>
            <a:ext cx="9824677" cy="9223248"/>
          </a:xfrm>
          <a:custGeom>
            <a:rect b="b" l="l" r="r" t="t"/>
            <a:pathLst>
              <a:path extrusionOk="0" h="812800" w="865801">
                <a:moveTo>
                  <a:pt x="0" y="0"/>
                </a:moveTo>
                <a:lnTo>
                  <a:pt x="865801" y="0"/>
                </a:lnTo>
                <a:lnTo>
                  <a:pt x="865801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-77" r="-75" t="0"/>
            </a:stretch>
          </a:blipFill>
          <a:ln>
            <a:noFill/>
          </a:ln>
        </p:spPr>
      </p:sp>
      <p:sp>
        <p:nvSpPr>
          <p:cNvPr id="91" name="Google Shape;91;p1"/>
          <p:cNvSpPr txBox="1"/>
          <p:nvPr/>
        </p:nvSpPr>
        <p:spPr>
          <a:xfrm>
            <a:off x="9113179" y="3032518"/>
            <a:ext cx="85914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69"/>
              <a:buFont typeface="Arial"/>
              <a:buNone/>
            </a:pPr>
            <a:r>
              <a:rPr b="1" lang="en-US" sz="7669">
                <a:latin typeface="Montserrat"/>
                <a:ea typeface="Montserrat"/>
                <a:cs typeface="Montserrat"/>
                <a:sym typeface="Montserrat"/>
              </a:rPr>
              <a:t>PostgreSQL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10243729" y="4341723"/>
            <a:ext cx="6330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387a4a9ab_0_123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193" name="Google Shape;193;g36387a4a9ab_0_123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194" name="Google Shape;194;g36387a4a9ab_0_123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195" name="Google Shape;195;g36387a4a9ab_0_123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196" name="Google Shape;196;g36387a4a9ab_0_123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g36387a4a9ab_0_123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Chaves Primárias e Estrangeiras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36387a4a9ab_0_123"/>
          <p:cNvSpPr txBox="1"/>
          <p:nvPr/>
        </p:nvSpPr>
        <p:spPr>
          <a:xfrm>
            <a:off x="2816751" y="2633605"/>
            <a:ext cx="140682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Chave Primária: identifica unicamente cada registro.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Não pode ser nula, deve ser única.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Chave Estrangeira: conecta tabelas e mantém integridade.</a:t>
            </a:r>
            <a:endParaRPr b="0" i="0" sz="46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99" name="Google Shape;199;g36387a4a9ab_0_12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8650" y="6256676"/>
            <a:ext cx="9410700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3491c28f2_1_75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205" name="Google Shape;205;g363491c28f2_1_75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206" name="Google Shape;206;g363491c28f2_1_75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207" name="Google Shape;207;g363491c28f2_1_75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208" name="Google Shape;208;g363491c28f2_1_75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9" name="Google Shape;209;g363491c28f2_1_75"/>
          <p:cNvSpPr txBox="1"/>
          <p:nvPr/>
        </p:nvSpPr>
        <p:spPr>
          <a:xfrm>
            <a:off x="1855900" y="2809550"/>
            <a:ext cx="7977900" cy="58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53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4200"/>
              <a:buFont typeface="Calibri"/>
              <a:buChar char="●"/>
            </a:pPr>
            <a:r>
              <a:rPr lang="en-US" sz="42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Utilizam a Linguagem de Consulta Estruturada (SQL) como padrão.</a:t>
            </a:r>
            <a:endParaRPr sz="42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200"/>
              <a:buFont typeface="Calibri"/>
              <a:buChar char="●"/>
            </a:pPr>
            <a:r>
              <a:rPr lang="en-US" sz="42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SQL: estrutura fixa, predefinida (esquema), baseada em tabelas, linhas e colunas.</a:t>
            </a:r>
            <a:endParaRPr sz="42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200"/>
              <a:buFont typeface="Calibri"/>
              <a:buChar char="●"/>
            </a:pPr>
            <a:r>
              <a:rPr lang="en-US" sz="42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Integridade dos dados (ACID: Atomicidade, Consistência, Isolamento e Durabilidade)</a:t>
            </a:r>
            <a:endParaRPr b="0" i="0" sz="54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0" name="Google Shape;210;g363491c28f2_1_75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Bancos Relacionais vs Não Relacionais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363491c28f2_1_75"/>
          <p:cNvSpPr txBox="1"/>
          <p:nvPr/>
        </p:nvSpPr>
        <p:spPr>
          <a:xfrm>
            <a:off x="10706875" y="3121850"/>
            <a:ext cx="67806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sz="3646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g363491c28f2_1_75"/>
          <p:cNvSpPr txBox="1"/>
          <p:nvPr/>
        </p:nvSpPr>
        <p:spPr>
          <a:xfrm>
            <a:off x="10425625" y="2771000"/>
            <a:ext cx="7343100" cy="6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953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4200"/>
              <a:buFont typeface="Calibri"/>
              <a:buChar char="●"/>
            </a:pPr>
            <a:r>
              <a:rPr lang="en-US" sz="42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NoSQL: flexíveis, escaláveis, formatos variados (JSON, XML, grafos, etc).</a:t>
            </a:r>
            <a:endParaRPr sz="42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200"/>
              <a:buFont typeface="Calibri"/>
              <a:buChar char="●"/>
            </a:pPr>
            <a:r>
              <a:rPr lang="en-US" sz="42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Escalam horizontalmente (dados em múltiplos servidores)</a:t>
            </a:r>
            <a:endParaRPr sz="42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200"/>
              <a:buFont typeface="Calibri"/>
              <a:buChar char="●"/>
            </a:pPr>
            <a:r>
              <a:rPr lang="en-US" sz="42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NoSQL possui linguagem própria de consulta</a:t>
            </a:r>
            <a:endParaRPr sz="42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2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64cb839380_0_26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218" name="Google Shape;218;g364cb839380_0_26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219" name="Google Shape;219;g364cb839380_0_26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220" name="Google Shape;220;g364cb839380_0_26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21" name="Google Shape;221;g364cb839380_0_26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g364cb839380_0_26"/>
          <p:cNvSpPr txBox="1"/>
          <p:nvPr/>
        </p:nvSpPr>
        <p:spPr>
          <a:xfrm>
            <a:off x="1855900" y="2809550"/>
            <a:ext cx="7977900" cy="4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EXEMPLOS: </a:t>
            </a:r>
            <a:r>
              <a:rPr b="1"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PostgreSQL</a:t>
            </a: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,  MySQL, SQL Server, Oracle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Use SQL: dados estruturados, integridade crítica.</a:t>
            </a:r>
            <a:endParaRPr b="0" i="0" sz="46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g364cb839380_0_26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Bancos Relacionais vs Não Relacionais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g364cb839380_0_26"/>
          <p:cNvSpPr txBox="1"/>
          <p:nvPr/>
        </p:nvSpPr>
        <p:spPr>
          <a:xfrm>
            <a:off x="10706875" y="3121850"/>
            <a:ext cx="67806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sz="3646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5" name="Google Shape;225;g364cb839380_0_26"/>
          <p:cNvSpPr txBox="1"/>
          <p:nvPr/>
        </p:nvSpPr>
        <p:spPr>
          <a:xfrm>
            <a:off x="10425625" y="2771000"/>
            <a:ext cx="7343100" cy="56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EXEMPLOS: MongoDB, Cassandra, Redis, Neo4j.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Use NoSQL: grandes volumes, dados não estruturados, escalabilidade.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2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3491c28f2_1_86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231" name="Google Shape;231;g363491c28f2_1_86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232" name="Google Shape;232;g363491c28f2_1_86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233" name="Google Shape;233;g363491c28f2_1_86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234" name="Google Shape;234;g363491c28f2_1_86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5" name="Google Shape;235;g363491c28f2_1_86"/>
          <p:cNvSpPr txBox="1"/>
          <p:nvPr/>
        </p:nvSpPr>
        <p:spPr>
          <a:xfrm>
            <a:off x="2546825" y="2059955"/>
            <a:ext cx="13128900" cy="29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de Relação de Alunos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46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6" name="Google Shape;236;g363491c28f2_1_86"/>
          <p:cNvSpPr txBox="1"/>
          <p:nvPr/>
        </p:nvSpPr>
        <p:spPr>
          <a:xfrm>
            <a:off x="2996850" y="885825"/>
            <a:ext cx="15081300" cy="2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Primeiras Consultas SQL</a:t>
            </a:r>
            <a:endParaRPr sz="60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t/>
            </a:r>
            <a:endParaRPr b="1" sz="607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g363491c28f2_1_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066287" y="2789192"/>
            <a:ext cx="8089975" cy="743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387a4a9ab_0_15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243" name="Google Shape;243;g36387a4a9ab_0_15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244" name="Google Shape;244;g36387a4a9ab_0_15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245" name="Google Shape;245;g36387a4a9ab_0_15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246" name="Google Shape;246;g36387a4a9ab_0_15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Primeiras Consultas SQL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36387a4a9ab_0_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8958" y="3769567"/>
            <a:ext cx="12230100" cy="525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36387a4a9ab_0_15"/>
          <p:cNvSpPr txBox="1"/>
          <p:nvPr/>
        </p:nvSpPr>
        <p:spPr>
          <a:xfrm>
            <a:off x="2816751" y="2633605"/>
            <a:ext cx="1406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 FROM: selecionam relações e atributos.</a:t>
            </a:r>
            <a:endParaRPr b="0" i="0" sz="46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64cb839380_0_48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254" name="Google Shape;254;g364cb839380_0_48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255" name="Google Shape;255;g364cb839380_0_48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256" name="Google Shape;256;g364cb839380_0_48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57" name="Google Shape;257;g364cb839380_0_48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Primeiras Consultas SQL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64cb839380_0_48"/>
          <p:cNvSpPr txBox="1"/>
          <p:nvPr/>
        </p:nvSpPr>
        <p:spPr>
          <a:xfrm>
            <a:off x="2816751" y="2633605"/>
            <a:ext cx="1406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e FROM: selecionam relações e atributos.</a:t>
            </a:r>
            <a:endParaRPr b="0" i="0" sz="4600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59" name="Google Shape;259;g364cb839380_0_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6858" y="4158180"/>
            <a:ext cx="886777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364cb839380_0_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597408" y="3429005"/>
            <a:ext cx="3738143" cy="6640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387a4a9ab_0_68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266" name="Google Shape;266;g36387a4a9ab_0_68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267" name="Google Shape;267;g36387a4a9ab_0_68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268" name="Google Shape;268;g36387a4a9ab_0_68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269" name="Google Shape;269;g36387a4a9ab_0_68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Consulta com LIMIT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g36387a4a9ab_0_6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28958" y="4398725"/>
            <a:ext cx="12230100" cy="5743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g36387a4a9ab_0_68"/>
          <p:cNvSpPr txBox="1"/>
          <p:nvPr/>
        </p:nvSpPr>
        <p:spPr>
          <a:xfrm>
            <a:off x="2816751" y="2633605"/>
            <a:ext cx="1406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LIMIT: restringe número de registros retornados.</a:t>
            </a:r>
            <a:endParaRPr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387a4a9ab_0_86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277" name="Google Shape;277;g36387a4a9ab_0_86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278" name="Google Shape;278;g36387a4a9ab_0_86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279" name="Google Shape;279;g36387a4a9ab_0_86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280" name="Google Shape;280;g36387a4a9ab_0_86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g36387a4a9ab_0_86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Filtros com WHERE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g36387a4a9ab_0_8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06987" y="3895094"/>
            <a:ext cx="13794574" cy="624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g36387a4a9ab_0_86"/>
          <p:cNvSpPr txBox="1"/>
          <p:nvPr/>
        </p:nvSpPr>
        <p:spPr>
          <a:xfrm>
            <a:off x="2816751" y="2633605"/>
            <a:ext cx="1406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WHERE: aplica condições (&gt;, &lt;, =, AND, OR).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4cb839380_0_69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289" name="Google Shape;289;g364cb839380_0_69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290" name="Google Shape;290;g364cb839380_0_69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291" name="Google Shape;291;g364cb839380_0_69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292" name="Google Shape;292;g364cb839380_0_69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3" name="Google Shape;293;g364cb839380_0_69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Filtros com WHERE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364cb839380_0_69"/>
          <p:cNvSpPr txBox="1"/>
          <p:nvPr/>
        </p:nvSpPr>
        <p:spPr>
          <a:xfrm>
            <a:off x="2816751" y="1853833"/>
            <a:ext cx="1406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WHERE: aplica condições (&gt;, &lt;, =, AND, OR).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g364cb839380_0_6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369274" y="2772030"/>
            <a:ext cx="12064200" cy="19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g364cb839380_0_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19917" y="4678151"/>
            <a:ext cx="7248168" cy="554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3491c28f2_1_65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302" name="Google Shape;302;g363491c28f2_1_65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303" name="Google Shape;303;g363491c28f2_1_65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304" name="Google Shape;304;g363491c28f2_1_65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305" name="Google Shape;305;g363491c28f2_1_65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g363491c28f2_1_65"/>
          <p:cNvSpPr txBox="1"/>
          <p:nvPr/>
        </p:nvSpPr>
        <p:spPr>
          <a:xfrm>
            <a:off x="2996701" y="2543632"/>
            <a:ext cx="14668200" cy="22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LIKE: busca por padrões em textos.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>
                <a:solidFill>
                  <a:schemeClr val="dk1"/>
                </a:solidFill>
              </a:rPr>
              <a:t>–	</a:t>
            </a: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Uso do símbolo</a:t>
            </a: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 : representa zero ou mais caracteres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sz="3646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07" name="Google Shape;307;g363491c28f2_1_65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Buscas Avançadas com LIKE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8" name="Google Shape;308;g363491c28f2_1_6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6700" y="4521075"/>
            <a:ext cx="13727362" cy="32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363491c28f2_1_6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15775" y="8273905"/>
            <a:ext cx="1163002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0" y="0"/>
            <a:ext cx="1432325" cy="10287000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9040" r="-309040" t="0"/>
            </a:stretch>
          </a:blipFill>
          <a:ln>
            <a:noFill/>
          </a:ln>
        </p:spPr>
      </p:sp>
      <p:sp>
        <p:nvSpPr>
          <p:cNvPr id="98" name="Google Shape;98;p3"/>
          <p:cNvSpPr/>
          <p:nvPr/>
        </p:nvSpPr>
        <p:spPr>
          <a:xfrm>
            <a:off x="0" y="0"/>
            <a:ext cx="1348981" cy="10287000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88" r="-331180" t="0"/>
            </a:stretch>
          </a:blipFill>
          <a:ln>
            <a:noFill/>
          </a:ln>
        </p:spPr>
      </p:sp>
      <p:sp>
        <p:nvSpPr>
          <p:cNvPr id="99" name="Google Shape;99;p3"/>
          <p:cNvSpPr/>
          <p:nvPr/>
        </p:nvSpPr>
        <p:spPr>
          <a:xfrm>
            <a:off x="0" y="0"/>
            <a:ext cx="1264002" cy="10287000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917" r="-940293" t="0"/>
            </a:stretch>
          </a:blipFill>
          <a:ln>
            <a:noFill/>
          </a:ln>
        </p:spPr>
      </p:sp>
      <p:sp>
        <p:nvSpPr>
          <p:cNvPr id="100" name="Google Shape;100;p3"/>
          <p:cNvSpPr/>
          <p:nvPr/>
        </p:nvSpPr>
        <p:spPr>
          <a:xfrm>
            <a:off x="281321" y="327340"/>
            <a:ext cx="701360" cy="70136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101" name="Google Shape;101;p3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9999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2" name="Google Shape;102;p3"/>
          <p:cNvSpPr txBox="1"/>
          <p:nvPr/>
        </p:nvSpPr>
        <p:spPr>
          <a:xfrm>
            <a:off x="2996694" y="3083473"/>
            <a:ext cx="12294600" cy="44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572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Inter"/>
              <a:buChar char="●"/>
            </a:pPr>
            <a:r>
              <a:rPr b="0" i="0" lang="en-US" sz="3646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Linktree: Presente na bio do nosso instagram</a:t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Inter"/>
              <a:buChar char="●"/>
            </a:pPr>
            <a:r>
              <a:rPr b="0" i="0" lang="en-US" sz="3646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Presença ficará disponível até 1 hora antes da próxima aula</a:t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45720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Inter"/>
              <a:buChar char="●"/>
            </a:pPr>
            <a:r>
              <a:rPr b="0" i="0" lang="en-US" sz="3646" u="none" cap="none" strike="noStrik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É necessário 70% de presença para obter o certificado </a:t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2996843" y="885825"/>
            <a:ext cx="76107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69"/>
              <a:buFont typeface="Arial"/>
              <a:buNone/>
            </a:pPr>
            <a:r>
              <a:rPr b="1" i="0" lang="en-US" sz="766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4cb839380_0_88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315" name="Google Shape;315;g364cb839380_0_88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316" name="Google Shape;316;g364cb839380_0_88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317" name="Google Shape;317;g364cb839380_0_88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18" name="Google Shape;318;g364cb839380_0_88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9" name="Google Shape;319;g364cb839380_0_88"/>
          <p:cNvSpPr txBox="1"/>
          <p:nvPr/>
        </p:nvSpPr>
        <p:spPr>
          <a:xfrm>
            <a:off x="2996700" y="2543625"/>
            <a:ext cx="150813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LIKE: busca por padrões em textos.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>
                <a:solidFill>
                  <a:schemeClr val="dk1"/>
                </a:solidFill>
              </a:rPr>
              <a:t>–	</a:t>
            </a: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Uso do símbolo </a:t>
            </a:r>
            <a:r>
              <a:rPr b="1"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_</a:t>
            </a: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 : para completar uma string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>
                <a:solidFill>
                  <a:schemeClr val="dk1"/>
                </a:solidFill>
              </a:rPr>
              <a:t>•</a:t>
            </a: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Exemplo: se quisermos obter alunos com nome inicial “João”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sz="3646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0" name="Google Shape;320;g364cb839380_0_88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Buscas Avançadas com LIKE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1" name="Google Shape;321;g364cb839380_0_8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60477" y="5277677"/>
            <a:ext cx="13772149" cy="31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g364cb839380_0_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90543" y="8712650"/>
            <a:ext cx="7312019" cy="9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6387a4a9ab_0_133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328" name="Google Shape;328;g36387a4a9ab_0_133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329" name="Google Shape;329;g36387a4a9ab_0_133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330" name="Google Shape;330;g36387a4a9ab_0_133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331" name="Google Shape;331;g36387a4a9ab_0_133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2" name="Google Shape;332;g36387a4a9ab_0_133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Verificando Valores Nulos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36387a4a9ab_0_133"/>
          <p:cNvSpPr txBox="1"/>
          <p:nvPr/>
        </p:nvSpPr>
        <p:spPr>
          <a:xfrm>
            <a:off x="2996701" y="2543632"/>
            <a:ext cx="146682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600">
                <a:solidFill>
                  <a:schemeClr val="dk1"/>
                </a:solidFill>
              </a:rPr>
              <a:t>•</a:t>
            </a: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IS NULL / IS NOT NULL: verifica valores inexistentes.</a:t>
            </a:r>
            <a:endParaRPr sz="4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34" name="Google Shape;334;g36387a4a9ab_0_13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3726" y="3690951"/>
            <a:ext cx="13490674" cy="32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4d0083d4f_0_0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340" name="Google Shape;340;g364d0083d4f_0_0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341" name="Google Shape;341;g364d0083d4f_0_0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342" name="Google Shape;342;g364d0083d4f_0_0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43" name="Google Shape;343;g364d0083d4f_0_0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4" name="Google Shape;344;g364d0083d4f_0_0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4320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Tipos de Dados em SQL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g364d0083d4f_0_0"/>
          <p:cNvSpPr txBox="1"/>
          <p:nvPr/>
        </p:nvSpPr>
        <p:spPr>
          <a:xfrm>
            <a:off x="2996701" y="2543632"/>
            <a:ext cx="146682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Definem o que cada coluna pode armazenar.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Garantem integridade dos dados.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Otimizam espaço e eficiência do SGBD.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Exemplo: Coluna Idade deve armazenar apenas números.</a:t>
            </a:r>
            <a:endParaRPr sz="7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64d0083d4f_0_14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351" name="Google Shape;351;g364d0083d4f_0_14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352" name="Google Shape;352;g364d0083d4f_0_14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353" name="Google Shape;353;g364d0083d4f_0_14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54" name="Google Shape;354;g364d0083d4f_0_14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5" name="Google Shape;355;g364d0083d4f_0_14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4320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Tipos de Dados em SQL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g364d0083d4f_0_14"/>
          <p:cNvSpPr txBox="1"/>
          <p:nvPr/>
        </p:nvSpPr>
        <p:spPr>
          <a:xfrm>
            <a:off x="1977125" y="3713300"/>
            <a:ext cx="15957600" cy="23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 CHAR(n): tamanho fixo, útil para siglas (ex: CHAR(2) para 'SP').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VARCHAR(n): tamanho variável, mais comum (nomes, e-mails).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TEXT: textos longos, como descrições ou postagens.</a:t>
            </a:r>
            <a:endParaRPr sz="72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g364d0083d4f_0_14"/>
          <p:cNvSpPr txBox="1"/>
          <p:nvPr/>
        </p:nvSpPr>
        <p:spPr>
          <a:xfrm>
            <a:off x="2996850" y="2497800"/>
            <a:ext cx="1508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Texto (Strings)</a:t>
            </a:r>
            <a:endParaRPr b="0" i="0" sz="66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g364d0083d4f_0_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3700" y="6780038"/>
            <a:ext cx="122205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64d0083d4f_0_28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364" name="Google Shape;364;g364d0083d4f_0_28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365" name="Google Shape;365;g364d0083d4f_0_28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366" name="Google Shape;366;g364d0083d4f_0_28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67" name="Google Shape;367;g364d0083d4f_0_28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8" name="Google Shape;368;g364d0083d4f_0_28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4320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Tipos de Dados em SQL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364d0083d4f_0_28"/>
          <p:cNvSpPr txBox="1"/>
          <p:nvPr/>
        </p:nvSpPr>
        <p:spPr>
          <a:xfrm>
            <a:off x="1977125" y="3713300"/>
            <a:ext cx="15957600" cy="4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INTEGER / INT: números inteiros (ex: ID, Idade, Quantidade).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DECIMAL(p,s): números com precisão exata (ex: valores monetários).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FLOAT / REAL: números de ponto flutuante (aproximações).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g364d0083d4f_0_28"/>
          <p:cNvSpPr txBox="1"/>
          <p:nvPr/>
        </p:nvSpPr>
        <p:spPr>
          <a:xfrm>
            <a:off x="2996850" y="2497800"/>
            <a:ext cx="1508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50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Tipos Numéricos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g364d0083d4f_0_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96838" y="7139938"/>
            <a:ext cx="122205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64d0083d4f_0_43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377" name="Google Shape;377;g364d0083d4f_0_43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378" name="Google Shape;378;g364d0083d4f_0_43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379" name="Google Shape;379;g364d0083d4f_0_43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80" name="Google Shape;380;g364d0083d4f_0_43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1" name="Google Shape;381;g364d0083d4f_0_43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4320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Tipos de Dados em SQL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g364d0083d4f_0_43"/>
          <p:cNvSpPr txBox="1"/>
          <p:nvPr/>
        </p:nvSpPr>
        <p:spPr>
          <a:xfrm>
            <a:off x="1977125" y="3563344"/>
            <a:ext cx="15957600" cy="4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DATE: apenas a data (ex: 2023-10-26).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TIME: apenas a hora (ex: 14:30:00).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DATETIME / TIMESTAMP: data e hora juntas.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TIMESTAMP: útil para registrar criação/modificação.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g364d0083d4f_0_43"/>
          <p:cNvSpPr txBox="1"/>
          <p:nvPr/>
        </p:nvSpPr>
        <p:spPr>
          <a:xfrm>
            <a:off x="2996850" y="2497800"/>
            <a:ext cx="1508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50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Tipos de Data e Hora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g364d0083d4f_0_4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3713" y="7049938"/>
            <a:ext cx="122205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64d0083d4f_0_61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390" name="Google Shape;390;g364d0083d4f_0_61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391" name="Google Shape;391;g364d0083d4f_0_61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392" name="Google Shape;392;g364d0083d4f_0_61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393" name="Google Shape;393;g364d0083d4f_0_61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4" name="Google Shape;394;g364d0083d4f_0_61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74320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Tipos de Dados em SQL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g364d0083d4f_0_61"/>
          <p:cNvSpPr txBox="1"/>
          <p:nvPr/>
        </p:nvSpPr>
        <p:spPr>
          <a:xfrm>
            <a:off x="1977125" y="3563344"/>
            <a:ext cx="159576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BOOLEAN: valores verdadeiro (TRUE) ou falso (FALSE).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BIT: em alguns sistemas, 1 = verdadeiro e 0 = falso.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g364d0083d4f_0_61"/>
          <p:cNvSpPr txBox="1"/>
          <p:nvPr/>
        </p:nvSpPr>
        <p:spPr>
          <a:xfrm>
            <a:off x="2996850" y="2497800"/>
            <a:ext cx="1508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50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Tipos Lógicos (Booleanos)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7" name="Google Shape;397;g364d0083d4f_0_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3700" y="6259988"/>
            <a:ext cx="12220575" cy="29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64d0083d4f_0_76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403" name="Google Shape;403;g364d0083d4f_0_76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404" name="Google Shape;404;g364d0083d4f_0_76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405" name="Google Shape;405;g364d0083d4f_0_76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406" name="Google Shape;406;g364d0083d4f_0_76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07" name="Google Shape;407;g364d0083d4f_0_76"/>
          <p:cNvSpPr txBox="1"/>
          <p:nvPr/>
        </p:nvSpPr>
        <p:spPr>
          <a:xfrm>
            <a:off x="2546981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Manipulação de Tabelas e Dados (DDL e DML)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g364d0083d4f_0_76"/>
          <p:cNvSpPr txBox="1"/>
          <p:nvPr/>
        </p:nvSpPr>
        <p:spPr>
          <a:xfrm>
            <a:off x="1977125" y="4073201"/>
            <a:ext cx="16167600" cy="48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DDL (Data Definition Language): define a estrutura do banco.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DML (Data Manipulation Language): manipula os dados já armazenados.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Exemplo: Antes de consultar dados, precisamos criar tabelas com DDL.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364d0083d4f_0_76"/>
          <p:cNvSpPr txBox="1"/>
          <p:nvPr/>
        </p:nvSpPr>
        <p:spPr>
          <a:xfrm>
            <a:off x="2456995" y="2575359"/>
            <a:ext cx="1508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Criação e gerenciamento de tabelas em SQL: </a:t>
            </a:r>
            <a:r>
              <a:rPr b="1" lang="en-US" sz="50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DDL e DML</a:t>
            </a:r>
            <a:endParaRPr b="1" sz="5000">
              <a:solidFill>
                <a:srgbClr val="0033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64d0083d4f_0_92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415" name="Google Shape;415;g364d0083d4f_0_92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416" name="Google Shape;416;g364d0083d4f_0_92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417" name="Google Shape;417;g364d0083d4f_0_92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418" name="Google Shape;418;g364d0083d4f_0_92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9" name="Google Shape;419;g364d0083d4f_0_92"/>
          <p:cNvSpPr txBox="1"/>
          <p:nvPr/>
        </p:nvSpPr>
        <p:spPr>
          <a:xfrm>
            <a:off x="2546981" y="885825"/>
            <a:ext cx="1508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274320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50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CREATE TABLE - Estrutura Básica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g364d0083d4f_0_92"/>
          <p:cNvSpPr txBox="1"/>
          <p:nvPr/>
        </p:nvSpPr>
        <p:spPr>
          <a:xfrm>
            <a:off x="1977125" y="2513656"/>
            <a:ext cx="161676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Usado para criar novas tabelas.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Define nome da tabela e colunas.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Cada coluna precisa de um tipo de dado.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g364d0083d4f_0_9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3700" y="5728750"/>
            <a:ext cx="122205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64d0083d4f_0_106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427" name="Google Shape;427;g364d0083d4f_0_106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428" name="Google Shape;428;g364d0083d4f_0_106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429" name="Google Shape;429;g364d0083d4f_0_106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430" name="Google Shape;430;g364d0083d4f_0_106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31" name="Google Shape;431;g364d0083d4f_0_106"/>
          <p:cNvSpPr txBox="1"/>
          <p:nvPr/>
        </p:nvSpPr>
        <p:spPr>
          <a:xfrm>
            <a:off x="2546981" y="885825"/>
            <a:ext cx="15081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274320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500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Exemplo: Criando Tabela Alunos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g364d0083d4f_0_106"/>
          <p:cNvSpPr txBox="1"/>
          <p:nvPr/>
        </p:nvSpPr>
        <p:spPr>
          <a:xfrm>
            <a:off x="1977125" y="2513656"/>
            <a:ext cx="16167600" cy="2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Criamos colunas para ID, Nome, Idade e Curso.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ID definido como PRIMARY KEY (único e não nulo).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3" name="Google Shape;433;g364d0083d4f_0_10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22000" y="5308450"/>
            <a:ext cx="12844001" cy="38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3491c28f2_0_0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109" name="Google Shape;109;g363491c28f2_0_0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110" name="Google Shape;110;g363491c28f2_0_0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111" name="Google Shape;111;g363491c28f2_0_0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112" name="Google Shape;112;g363491c28f2_0_0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g363491c28f2_0_0"/>
          <p:cNvSpPr txBox="1"/>
          <p:nvPr/>
        </p:nvSpPr>
        <p:spPr>
          <a:xfrm>
            <a:off x="2996843" y="885825"/>
            <a:ext cx="7610700" cy="11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669"/>
              <a:buFont typeface="Arial"/>
              <a:buNone/>
            </a:pPr>
            <a:r>
              <a:rPr b="1" i="0" lang="en-US" sz="766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Presença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363491c28f2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02738" y="2657138"/>
            <a:ext cx="7282525" cy="699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64d0083d4f_0_120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88" r="-308988" t="0"/>
            </a:stretch>
          </a:blipFill>
          <a:ln>
            <a:noFill/>
          </a:ln>
        </p:spPr>
      </p:sp>
      <p:sp>
        <p:nvSpPr>
          <p:cNvPr id="439" name="Google Shape;439;g364d0083d4f_0_120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440" name="Google Shape;440;g364d0083d4f_0_120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67" r="-940076" t="0"/>
            </a:stretch>
          </a:blipFill>
          <a:ln>
            <a:noFill/>
          </a:ln>
        </p:spPr>
      </p:sp>
      <p:sp>
        <p:nvSpPr>
          <p:cNvPr id="441" name="Google Shape;441;g364d0083d4f_0_120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9" r="-1479" t="0"/>
            </a:stretch>
          </a:blipFill>
          <a:ln>
            <a:noFill/>
          </a:ln>
        </p:spPr>
      </p:sp>
      <p:sp>
        <p:nvSpPr>
          <p:cNvPr id="442" name="Google Shape;442;g364d0083d4f_0_120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43" name="Google Shape;443;g364d0083d4f_0_120"/>
          <p:cNvSpPr txBox="1"/>
          <p:nvPr/>
        </p:nvSpPr>
        <p:spPr>
          <a:xfrm>
            <a:off x="2546981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457200" lvl="0" marL="91440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Adicionando Restrições (Constraints)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g364d0083d4f_0_120"/>
          <p:cNvSpPr txBox="1"/>
          <p:nvPr/>
        </p:nvSpPr>
        <p:spPr>
          <a:xfrm>
            <a:off x="1977125" y="2513656"/>
            <a:ext cx="16167600" cy="32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PRIMARY KEY: identificador exclusivo.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NOT NULL: impede valores nulos.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4600"/>
              <a:buFont typeface="Calibri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UNIQUE: garante valores distintos (ex: e-mail, CPF).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g364d0083d4f_0_1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33700" y="5728750"/>
            <a:ext cx="12220575" cy="361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63491c28f2_0_85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451" name="Google Shape;451;g363491c28f2_0_85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452" name="Google Shape;452;g363491c28f2_0_85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453" name="Google Shape;453;g363491c28f2_0_85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454" name="Google Shape;454;g363491c28f2_0_85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455" name="Google Shape;455;g363491c28f2_0_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974226" y="7019349"/>
            <a:ext cx="851500" cy="851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itHub Logos and Usage · GitHub" id="456" name="Google Shape;456;g363491c28f2_0_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874447" y="5699670"/>
            <a:ext cx="1051102" cy="1051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363491c28f2_0_8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874426" y="4492525"/>
            <a:ext cx="1051098" cy="105109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363491c28f2_0_85"/>
          <p:cNvSpPr txBox="1"/>
          <p:nvPr/>
        </p:nvSpPr>
        <p:spPr>
          <a:xfrm>
            <a:off x="11976031" y="6867398"/>
            <a:ext cx="6033900" cy="14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64550" lIns="164550" spcFirstLastPara="1" rIns="164550" wrap="square" tIns="164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79"/>
              <a:buFont typeface="Arial"/>
              <a:buNone/>
            </a:pPr>
            <a:r>
              <a:rPr b="0" i="0" lang="en-US" sz="6479" u="none" cap="none" strike="noStrike">
                <a:solidFill>
                  <a:srgbClr val="666666"/>
                </a:solidFill>
                <a:latin typeface="Cambria"/>
                <a:ea typeface="Cambria"/>
                <a:cs typeface="Cambria"/>
                <a:sym typeface="Cambria"/>
              </a:rPr>
              <a:t>obrigado!</a:t>
            </a:r>
            <a:endParaRPr b="0" i="0" sz="6479" u="none" cap="none" strike="noStrike">
              <a:solidFill>
                <a:srgbClr val="666666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459" name="Google Shape;459;g363491c28f2_0_85"/>
          <p:cNvCxnSpPr/>
          <p:nvPr/>
        </p:nvCxnSpPr>
        <p:spPr>
          <a:xfrm rot="10800000">
            <a:off x="12836979" y="7145301"/>
            <a:ext cx="0" cy="851400"/>
          </a:xfrm>
          <a:prstGeom prst="straightConnector1">
            <a:avLst/>
          </a:prstGeom>
          <a:noFill/>
          <a:ln cap="flat" cmpd="sng" w="68575">
            <a:solidFill>
              <a:srgbClr val="00A9E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g363491c28f2_0_85"/>
          <p:cNvCxnSpPr/>
          <p:nvPr/>
        </p:nvCxnSpPr>
        <p:spPr>
          <a:xfrm rot="10800000">
            <a:off x="12677604" y="7145301"/>
            <a:ext cx="0" cy="851400"/>
          </a:xfrm>
          <a:prstGeom prst="straightConnector1">
            <a:avLst/>
          </a:prstGeom>
          <a:noFill/>
          <a:ln cap="flat" cmpd="sng" w="68575">
            <a:solidFill>
              <a:srgbClr val="E3007B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1" name="Google Shape;461;g363491c28f2_0_85"/>
          <p:cNvSpPr txBox="1"/>
          <p:nvPr/>
        </p:nvSpPr>
        <p:spPr>
          <a:xfrm>
            <a:off x="2989621" y="2134750"/>
            <a:ext cx="5501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4550" lIns="164550" spcFirstLastPara="1" rIns="164550" wrap="square" tIns="164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499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data@icmc.usp.br</a:t>
            </a:r>
            <a:endParaRPr b="0" i="0" sz="4499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2" name="Google Shape;462;g363491c28f2_0_85"/>
          <p:cNvSpPr txBox="1"/>
          <p:nvPr/>
        </p:nvSpPr>
        <p:spPr>
          <a:xfrm>
            <a:off x="2989621" y="3313886"/>
            <a:ext cx="3756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4550" lIns="164550" spcFirstLastPara="1" rIns="164550" wrap="square" tIns="164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499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@data.icmc</a:t>
            </a:r>
            <a:endParaRPr b="0" i="0" sz="4499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3" name="Google Shape;463;g363491c28f2_0_85"/>
          <p:cNvSpPr txBox="1"/>
          <p:nvPr/>
        </p:nvSpPr>
        <p:spPr>
          <a:xfrm>
            <a:off x="2989621" y="4493043"/>
            <a:ext cx="37563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4550" lIns="164550" spcFirstLastPara="1" rIns="164550" wrap="square" tIns="164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499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/c/DataICMC</a:t>
            </a:r>
            <a:endParaRPr b="0" i="0" sz="4499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4" name="Google Shape;464;g363491c28f2_0_85"/>
          <p:cNvSpPr txBox="1"/>
          <p:nvPr/>
        </p:nvSpPr>
        <p:spPr>
          <a:xfrm>
            <a:off x="2989621" y="5728197"/>
            <a:ext cx="4531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4550" lIns="164550" spcFirstLastPara="1" rIns="164550" wrap="square" tIns="164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499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/icmc-data</a:t>
            </a:r>
            <a:endParaRPr b="0" i="0" sz="4499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65" name="Google Shape;465;g363491c28f2_0_85"/>
          <p:cNvSpPr txBox="1"/>
          <p:nvPr/>
        </p:nvSpPr>
        <p:spPr>
          <a:xfrm>
            <a:off x="2989621" y="6963329"/>
            <a:ext cx="4531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64550" lIns="164550" spcFirstLastPara="1" rIns="164550" wrap="square" tIns="164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b="0" i="0" lang="en-US" sz="4499" u="none" cap="none" strike="noStrike">
                <a:solidFill>
                  <a:srgbClr val="434343"/>
                </a:solidFill>
                <a:latin typeface="Cambria"/>
                <a:ea typeface="Cambria"/>
                <a:cs typeface="Cambria"/>
                <a:sym typeface="Cambria"/>
              </a:rPr>
              <a:t>data.icmc.usp.br</a:t>
            </a:r>
            <a:endParaRPr b="0" i="0" sz="4499" u="none" cap="none" strike="noStrike">
              <a:solidFill>
                <a:srgbClr val="434343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66" name="Google Shape;466;g363491c28f2_0_8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923471" y="2302017"/>
            <a:ext cx="953053" cy="714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363491c28f2_0_8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974248" y="3484981"/>
            <a:ext cx="851496" cy="851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3491c28f2_1_0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120" name="Google Shape;120;g363491c28f2_1_0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121" name="Google Shape;121;g363491c28f2_1_0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122" name="Google Shape;122;g363491c28f2_1_0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123" name="Google Shape;123;g363491c28f2_1_0"/>
          <p:cNvSpPr/>
          <p:nvPr/>
        </p:nvSpPr>
        <p:spPr>
          <a:xfrm>
            <a:off x="5309187" y="886040"/>
            <a:ext cx="9084668" cy="8514919"/>
          </a:xfrm>
          <a:custGeom>
            <a:rect b="b" l="l" r="r" t="t"/>
            <a:pathLst>
              <a:path extrusionOk="0" h="8514919" w="9084668">
                <a:moveTo>
                  <a:pt x="0" y="0"/>
                </a:moveTo>
                <a:lnTo>
                  <a:pt x="9084668" y="0"/>
                </a:lnTo>
                <a:lnTo>
                  <a:pt x="9084668" y="8514920"/>
                </a:lnTo>
                <a:lnTo>
                  <a:pt x="0" y="8514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24" name="Google Shape;124;g363491c28f2_1_0"/>
          <p:cNvGrpSpPr/>
          <p:nvPr/>
        </p:nvGrpSpPr>
        <p:grpSpPr>
          <a:xfrm>
            <a:off x="11182474" y="4701876"/>
            <a:ext cx="3209850" cy="1036350"/>
            <a:chOff x="0" y="29"/>
            <a:chExt cx="4279800" cy="1381800"/>
          </a:xfrm>
        </p:grpSpPr>
        <p:cxnSp>
          <p:nvCxnSpPr>
            <p:cNvPr id="125" name="Google Shape;125;g363491c28f2_1_0"/>
            <p:cNvCxnSpPr/>
            <p:nvPr/>
          </p:nvCxnSpPr>
          <p:spPr>
            <a:xfrm>
              <a:off x="0" y="1346332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g363491c28f2_1_0"/>
            <p:cNvCxnSpPr/>
            <p:nvPr/>
          </p:nvCxnSpPr>
          <p:spPr>
            <a:xfrm rot="10800000">
              <a:off x="4240441" y="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EC90C5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7" name="Google Shape;127;g363491c28f2_1_0"/>
          <p:cNvGrpSpPr/>
          <p:nvPr/>
        </p:nvGrpSpPr>
        <p:grpSpPr>
          <a:xfrm>
            <a:off x="5309187" y="3549847"/>
            <a:ext cx="3209850" cy="1036372"/>
            <a:chOff x="0" y="38100"/>
            <a:chExt cx="4279800" cy="1381829"/>
          </a:xfrm>
        </p:grpSpPr>
        <p:cxnSp>
          <p:nvCxnSpPr>
            <p:cNvPr id="128" name="Google Shape;128;g363491c28f2_1_0"/>
            <p:cNvCxnSpPr/>
            <p:nvPr/>
          </p:nvCxnSpPr>
          <p:spPr>
            <a:xfrm>
              <a:off x="0" y="38100"/>
              <a:ext cx="4279800" cy="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9" name="Google Shape;129;g363491c28f2_1_0"/>
            <p:cNvCxnSpPr/>
            <p:nvPr/>
          </p:nvCxnSpPr>
          <p:spPr>
            <a:xfrm rot="10800000">
              <a:off x="38248" y="38129"/>
              <a:ext cx="3300" cy="1381800"/>
            </a:xfrm>
            <a:prstGeom prst="straightConnector1">
              <a:avLst/>
            </a:prstGeom>
            <a:noFill/>
            <a:ln cap="flat" cmpd="sng" w="76200">
              <a:solidFill>
                <a:srgbClr val="8CD1F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30" name="Google Shape;130;g363491c28f2_1_0"/>
          <p:cNvSpPr txBox="1"/>
          <p:nvPr/>
        </p:nvSpPr>
        <p:spPr>
          <a:xfrm>
            <a:off x="5934112" y="4150753"/>
            <a:ext cx="7834800" cy="35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70"/>
              <a:buFont typeface="Arial"/>
              <a:buNone/>
            </a:pPr>
            <a:r>
              <a:rPr b="1" lang="en-US" sz="607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SQL </a:t>
            </a:r>
            <a:endParaRPr b="1" sz="607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70"/>
              <a:buFont typeface="Arial"/>
              <a:buNone/>
            </a:pPr>
            <a:r>
              <a:rPr b="1" lang="en-US" sz="607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(Structured Query Language)</a:t>
            </a:r>
            <a:endParaRPr b="1" sz="547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3491c28f2_1_15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136" name="Google Shape;136;g363491c28f2_1_15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137" name="Google Shape;137;g363491c28f2_1_15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138" name="Google Shape;138;g363491c28f2_1_15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139" name="Google Shape;139;g363491c28f2_1_15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g363491c28f2_1_15"/>
          <p:cNvSpPr txBox="1"/>
          <p:nvPr/>
        </p:nvSpPr>
        <p:spPr>
          <a:xfrm>
            <a:off x="2996701" y="3083475"/>
            <a:ext cx="134985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sz="3846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b="0" i="0" sz="38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1" name="Google Shape;141;g363491c28f2_1_15"/>
          <p:cNvSpPr txBox="1"/>
          <p:nvPr/>
        </p:nvSpPr>
        <p:spPr>
          <a:xfrm>
            <a:off x="2996855" y="885825"/>
            <a:ext cx="12611100" cy="9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70">
                <a:latin typeface="Montserrat"/>
                <a:ea typeface="Montserrat"/>
                <a:cs typeface="Montserrat"/>
                <a:sym typeface="Montserrat"/>
              </a:rPr>
              <a:t>Introdução à Análise de Dados </a:t>
            </a:r>
            <a:endParaRPr b="0" i="0" sz="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g363491c28f2_1_15"/>
          <p:cNvSpPr txBox="1"/>
          <p:nvPr/>
        </p:nvSpPr>
        <p:spPr>
          <a:xfrm>
            <a:off x="2579550" y="2663600"/>
            <a:ext cx="13128900" cy="34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4421" lvl="0" marL="4572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Conjunto de técnicas para explorar e modelar dados.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442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Objetivo: extrair insights e apoiar decisões.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442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Envolve limpeza, visualização e interpretação.</a:t>
            </a:r>
            <a:endParaRPr sz="5446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3491c28f2_1_25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148" name="Google Shape;148;g363491c28f2_1_25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149" name="Google Shape;149;g363491c28f2_1_25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150" name="Google Shape;150;g363491c28f2_1_25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151" name="Google Shape;151;g363491c28f2_1_25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g363491c28f2_1_25"/>
          <p:cNvSpPr txBox="1"/>
          <p:nvPr/>
        </p:nvSpPr>
        <p:spPr>
          <a:xfrm>
            <a:off x="2996700" y="3083475"/>
            <a:ext cx="13128900" cy="52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4421" lvl="0" marL="4572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Dados são ativos estratégicos.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442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Apoiam decisões precisas e acompanham negócios.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442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Exemplos: marketing digital, recomendações em redes sociais.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442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Fundamentais para inteligência artificial.</a:t>
            </a:r>
            <a:endParaRPr sz="5446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3" name="Google Shape;153;g363491c28f2_1_25"/>
          <p:cNvSpPr txBox="1"/>
          <p:nvPr/>
        </p:nvSpPr>
        <p:spPr>
          <a:xfrm>
            <a:off x="2996855" y="885825"/>
            <a:ext cx="126111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Importância da Análise de Dados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3491c28f2_1_35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159" name="Google Shape;159;g363491c28f2_1_35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160" name="Google Shape;160;g363491c28f2_1_35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161" name="Google Shape;161;g363491c28f2_1_35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162" name="Google Shape;162;g363491c28f2_1_35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3" name="Google Shape;163;g363491c28f2_1_35"/>
          <p:cNvSpPr txBox="1"/>
          <p:nvPr/>
        </p:nvSpPr>
        <p:spPr>
          <a:xfrm>
            <a:off x="2996700" y="3083475"/>
            <a:ext cx="14248200" cy="52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4421" lvl="0" marL="4572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SQL = Linguagem padrão para bancos relacionais.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442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Permite criar, gerenciar e consultar dados.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442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Essencial na análise de dados em aplicações modernas.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442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Alta demanda no mercado (60% das vagas exigem SQL).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46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g363491c28f2_1_35"/>
          <p:cNvSpPr txBox="1"/>
          <p:nvPr/>
        </p:nvSpPr>
        <p:spPr>
          <a:xfrm>
            <a:off x="2996855" y="885825"/>
            <a:ext cx="126111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SQL no Contexto da Análise de Dados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3491c28f2_1_45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170" name="Google Shape;170;g363491c28f2_1_45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171" name="Google Shape;171;g363491c28f2_1_45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172" name="Google Shape;172;g363491c28f2_1_45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173" name="Google Shape;173;g363491c28f2_1_45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g363491c28f2_1_45"/>
          <p:cNvSpPr txBox="1"/>
          <p:nvPr/>
        </p:nvSpPr>
        <p:spPr>
          <a:xfrm>
            <a:off x="2996701" y="3083475"/>
            <a:ext cx="14068200" cy="634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4421" lvl="0" marL="4572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Coleção organizada de informações estruturadas.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442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Controlado por um SGBD (Sistema de Gerenciamento de Banco de Dados).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442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Armazena e gerencia grandes volumes de dados.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74421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446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Exemplos: redes sociais, bancos, e-commerce, streaming.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46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b="0" i="0" sz="45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5" name="Google Shape;175;g363491c28f2_1_45"/>
          <p:cNvSpPr txBox="1"/>
          <p:nvPr/>
        </p:nvSpPr>
        <p:spPr>
          <a:xfrm>
            <a:off x="2996850" y="885825"/>
            <a:ext cx="138522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O que é um Banco de Dados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3491c28f2_1_55"/>
          <p:cNvSpPr/>
          <p:nvPr/>
        </p:nvSpPr>
        <p:spPr>
          <a:xfrm>
            <a:off x="0" y="0"/>
            <a:ext cx="1432383" cy="10287419"/>
          </a:xfrm>
          <a:custGeom>
            <a:rect b="b" l="l" r="r" t="t"/>
            <a:pathLst>
              <a:path extrusionOk="0" h="1206028" w="167923">
                <a:moveTo>
                  <a:pt x="0" y="0"/>
                </a:moveTo>
                <a:lnTo>
                  <a:pt x="167923" y="0"/>
                </a:lnTo>
                <a:lnTo>
                  <a:pt x="167923" y="1206028"/>
                </a:lnTo>
                <a:lnTo>
                  <a:pt x="0" y="1206028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308966" r="-308959" t="0"/>
            </a:stretch>
          </a:blipFill>
          <a:ln>
            <a:noFill/>
          </a:ln>
        </p:spPr>
      </p:sp>
      <p:sp>
        <p:nvSpPr>
          <p:cNvPr id="181" name="Google Shape;181;g363491c28f2_1_55"/>
          <p:cNvSpPr/>
          <p:nvPr/>
        </p:nvSpPr>
        <p:spPr>
          <a:xfrm>
            <a:off x="0" y="0"/>
            <a:ext cx="1349043" cy="10287495"/>
          </a:xfrm>
          <a:custGeom>
            <a:rect b="b" l="l" r="r" t="t"/>
            <a:pathLst>
              <a:path extrusionOk="0" h="1593725" w="208992">
                <a:moveTo>
                  <a:pt x="0" y="0"/>
                </a:moveTo>
                <a:lnTo>
                  <a:pt x="208992" y="0"/>
                </a:lnTo>
                <a:lnTo>
                  <a:pt x="208992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31130" r="-331122" t="0"/>
            </a:stretch>
          </a:blipFill>
          <a:ln>
            <a:noFill/>
          </a:ln>
        </p:spPr>
      </p:sp>
      <p:sp>
        <p:nvSpPr>
          <p:cNvPr id="182" name="Google Shape;182;g363491c28f2_1_55"/>
          <p:cNvSpPr/>
          <p:nvPr/>
        </p:nvSpPr>
        <p:spPr>
          <a:xfrm>
            <a:off x="0" y="0"/>
            <a:ext cx="1264063" cy="10287495"/>
          </a:xfrm>
          <a:custGeom>
            <a:rect b="b" l="l" r="r" t="t"/>
            <a:pathLst>
              <a:path extrusionOk="0" h="1593725" w="195827">
                <a:moveTo>
                  <a:pt x="0" y="0"/>
                </a:moveTo>
                <a:lnTo>
                  <a:pt x="195827" y="0"/>
                </a:lnTo>
                <a:lnTo>
                  <a:pt x="195827" y="1593725"/>
                </a:lnTo>
                <a:lnTo>
                  <a:pt x="0" y="1593725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17892" r="-940185" t="0"/>
            </a:stretch>
          </a:blipFill>
          <a:ln>
            <a:noFill/>
          </a:ln>
        </p:spPr>
      </p:sp>
      <p:sp>
        <p:nvSpPr>
          <p:cNvPr id="183" name="Google Shape;183;g363491c28f2_1_55"/>
          <p:cNvSpPr/>
          <p:nvPr/>
        </p:nvSpPr>
        <p:spPr>
          <a:xfrm>
            <a:off x="281321" y="327340"/>
            <a:ext cx="701040" cy="70104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477" r="-1478" t="0"/>
            </a:stretch>
          </a:blipFill>
          <a:ln>
            <a:noFill/>
          </a:ln>
        </p:spPr>
      </p:sp>
      <p:sp>
        <p:nvSpPr>
          <p:cNvPr id="184" name="Google Shape;184;g363491c28f2_1_55"/>
          <p:cNvSpPr/>
          <p:nvPr/>
        </p:nvSpPr>
        <p:spPr>
          <a:xfrm>
            <a:off x="5989292" y="0"/>
            <a:ext cx="13128879" cy="12305497"/>
          </a:xfrm>
          <a:custGeom>
            <a:rect b="b" l="l" r="r" t="t"/>
            <a:pathLst>
              <a:path extrusionOk="0" h="12305497" w="13128879">
                <a:moveTo>
                  <a:pt x="0" y="0"/>
                </a:moveTo>
                <a:lnTo>
                  <a:pt x="13128879" y="0"/>
                </a:lnTo>
                <a:lnTo>
                  <a:pt x="13128879" y="12305497"/>
                </a:lnTo>
                <a:lnTo>
                  <a:pt x="0" y="123054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 amt="1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g363491c28f2_1_55"/>
          <p:cNvSpPr txBox="1"/>
          <p:nvPr/>
        </p:nvSpPr>
        <p:spPr>
          <a:xfrm>
            <a:off x="2996694" y="1973797"/>
            <a:ext cx="12294600" cy="5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20700" lvl="0" marL="457200" rtl="0" algn="just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Tabelas: representam entidades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Inter"/>
              <a:buChar char="○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(Alunos, Professores).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Colunas: atributos de uma entidade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Inter"/>
              <a:buChar char="○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(Nome, Data de Nascimento).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Inter"/>
              <a:buChar char="●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Linhas: registros individuais</a:t>
            </a:r>
            <a:endParaRPr sz="4600">
              <a:solidFill>
                <a:srgbClr val="505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20700" lvl="4" marL="2286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600"/>
              <a:buFont typeface="Inter"/>
              <a:buChar char="○"/>
            </a:pPr>
            <a:r>
              <a:rPr lang="en-US" sz="4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rPr>
              <a:t>(João Silva, 2005-03-15).</a:t>
            </a:r>
            <a:endParaRPr sz="3646"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46"/>
              <a:buFont typeface="Arial"/>
              <a:buNone/>
            </a:pPr>
            <a:r>
              <a:t/>
            </a:r>
            <a:endParaRPr b="0" i="0" sz="3646" u="none" cap="none" strike="noStrik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6" name="Google Shape;186;g363491c28f2_1_55"/>
          <p:cNvSpPr txBox="1"/>
          <p:nvPr/>
        </p:nvSpPr>
        <p:spPr>
          <a:xfrm>
            <a:off x="2996850" y="885825"/>
            <a:ext cx="150813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70"/>
              <a:buFont typeface="Arial"/>
              <a:buNone/>
            </a:pPr>
            <a:r>
              <a:rPr b="1" lang="en-US" sz="6050">
                <a:solidFill>
                  <a:srgbClr val="003366"/>
                </a:solidFill>
                <a:latin typeface="Calibri"/>
                <a:ea typeface="Calibri"/>
                <a:cs typeface="Calibri"/>
                <a:sym typeface="Calibri"/>
              </a:rPr>
              <a:t>Estrutura de Bancos Relacionais</a:t>
            </a:r>
            <a:endParaRPr b="0" i="0" sz="6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363491c28f2_1_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43175" y="6860873"/>
            <a:ext cx="13001625" cy="33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