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Comforta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Comfortaa-bold.fntdata"/><Relationship Id="rId14" Type="http://schemas.openxmlformats.org/officeDocument/2006/relationships/slide" Target="slides/slide10.xml"/><Relationship Id="rId36" Type="http://schemas.openxmlformats.org/officeDocument/2006/relationships/font" Target="fonts/Comfortaa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89d92f8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89d92f8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d4e0e8b7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d4e0e8b7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d473719d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d473719d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a396873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ba396873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d4e0e8b7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d4e0e8b7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d4e0e8b7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d4e0e8b7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d4e0e8b7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d4e0e8b7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d4e0e8b71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d4e0e8b7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d4e0e8b7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d4e0e8b7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d473719d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d473719d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2c899903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2c899903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50007317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50007317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d4e0e8b71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fd4e0e8b71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d4e0e8b71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fd4e0e8b71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d4e0e8b71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fd4e0e8b71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ba39687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4ba39687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fd4e0e8b71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fd4e0e8b71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fd4e0e8b71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fd4e0e8b71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fd4e0e8b71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fd4e0e8b71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fd4e0e8b71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fd4e0e8b71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d2d06a801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d2d06a801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4ba396873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4ba396873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d473719d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d473719d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fd473719d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fd473719d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50007317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50007317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d473719d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d473719d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d473719d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d473719d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d4e0e8b71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d4e0e8b7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ba39687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ba39687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ba39687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ba39687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d473719d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d473719d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333875" y="-51650"/>
            <a:ext cx="342900" cy="54621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248150" y="-42125"/>
            <a:ext cx="342900" cy="54621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381000" y="-223100"/>
            <a:ext cx="4867200" cy="54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850" y="814025"/>
            <a:ext cx="3515475" cy="3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mbria"/>
              <a:buNone/>
              <a:defRPr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" name="Google Shape;3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" name="Google Shape;36;p5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idx="3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rtl="0">
              <a:buNone/>
              <a:defRPr b="1" sz="1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8" name="Google Shape;4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Cambria"/>
              <a:buNone/>
              <a:defRPr sz="12000">
                <a:latin typeface="Cambria"/>
                <a:ea typeface="Cambria"/>
                <a:cs typeface="Cambria"/>
                <a:sym typeface="Cambri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2" name="Google Shape;52;p7"/>
          <p:cNvSpPr txBox="1"/>
          <p:nvPr/>
        </p:nvSpPr>
        <p:spPr>
          <a:xfrm>
            <a:off x="4258425" y="5165775"/>
            <a:ext cx="3206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ítulo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8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8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8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8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59" name="Google Shape;59;p8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" name="Google Shape;63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Cambria"/>
              <a:buNone/>
              <a:defRPr sz="3500">
                <a:latin typeface="Cambria"/>
                <a:ea typeface="Cambria"/>
                <a:cs typeface="Cambria"/>
                <a:sym typeface="Cambri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lab.research.google.com/drive/1kcQ-KGYznyMlmCbpNxICnW8Qun7dYZQN?usp=sharing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sam2.metademolab.com/demo" TargetMode="External"/><Relationship Id="rId4" Type="http://schemas.openxmlformats.org/officeDocument/2006/relationships/image" Target="../media/image1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youtube.com/watch?v=7cAH0AbyZrc&amp;list=PLQ7b--ynwIXiZ6wc92nCdtdfeqrl_veEQ&amp;index=21" TargetMode="External"/><Relationship Id="rId4" Type="http://schemas.openxmlformats.org/officeDocument/2006/relationships/hyperlink" Target="https://www.youtube.com/watch?v=2iRsHbRZC_4" TargetMode="External"/><Relationship Id="rId5" Type="http://schemas.openxmlformats.org/officeDocument/2006/relationships/hyperlink" Target="https://youtu.be/cpXrXDVRkYE?si=Ig9jGZxfr0qASmsd" TargetMode="External"/><Relationship Id="rId6" Type="http://schemas.openxmlformats.org/officeDocument/2006/relationships/hyperlink" Target="https://youtu.be/5QUmlXBb0MY?si=vZKAFeQKZbsBXCW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Visão Computacional</a:t>
            </a:r>
            <a:endParaRPr sz="2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Segmentação de Imagens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Gabriel Abreu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Thresholding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11700" y="1148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025" y="1148425"/>
            <a:ext cx="635994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2942700" y="2209100"/>
            <a:ext cx="31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3129750" y="2167550"/>
            <a:ext cx="2743200" cy="77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latin typeface="Comfortaa"/>
                <a:ea typeface="Comfortaa"/>
                <a:cs typeface="Comfortaa"/>
                <a:sym typeface="Comfortaa"/>
              </a:rPr>
              <a:t>Segmentação por Agrupamento - Clustering	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Clustering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Junta pixels com cores parecidas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cada cluster representa uma região distinta da imagem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“Clustering é um método de aprendizado não supervisionado que visa agrupar dados em subconjuntos (clusters)”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Clustering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1378" r="869" t="1244"/>
          <a:stretch/>
        </p:blipFill>
        <p:spPr>
          <a:xfrm>
            <a:off x="1571625" y="1153513"/>
            <a:ext cx="6000749" cy="33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/>
        </p:nvSpPr>
        <p:spPr>
          <a:xfrm>
            <a:off x="2942700" y="2209100"/>
            <a:ext cx="31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129750" y="2167550"/>
            <a:ext cx="2743200" cy="77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latin typeface="Comfortaa"/>
                <a:ea typeface="Comfortaa"/>
                <a:cs typeface="Comfortaa"/>
                <a:sym typeface="Comfortaa"/>
              </a:rPr>
              <a:t>Segmentação por Cor	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Segmentação por cor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Mesma ideia do Thresholding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representa as informações referentes à cor (matiz) em um único canal.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limite inferior corresponde à tonalidade mais clara da cor do objeto de interesse, já o limite superior corresponde à mais forte ou escura.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Segmentação por cor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1449825"/>
            <a:ext cx="63246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Segmentação por cor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860" y="1171075"/>
            <a:ext cx="5902275" cy="33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2942700" y="2209100"/>
            <a:ext cx="31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3129750" y="2167550"/>
            <a:ext cx="2743200" cy="77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latin typeface="Comfortaa"/>
                <a:ea typeface="Comfortaa"/>
                <a:cs typeface="Comfortaa"/>
                <a:sym typeface="Comfortaa"/>
              </a:rPr>
              <a:t>Dúvidas</a:t>
            </a:r>
            <a:r>
              <a:rPr b="1" lang="pt-BR" sz="2100"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2180175" y="3672425"/>
            <a:ext cx="4635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Colab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/>
        </p:nvSpPr>
        <p:spPr>
          <a:xfrm>
            <a:off x="2942700" y="2209100"/>
            <a:ext cx="31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3129750" y="2167550"/>
            <a:ext cx="2743200" cy="77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latin typeface="Comfortaa"/>
                <a:ea typeface="Comfortaa"/>
                <a:cs typeface="Comfortaa"/>
                <a:sym typeface="Comfortaa"/>
              </a:rPr>
              <a:t>Segmentação Contextual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segmentação?</a:t>
            </a:r>
            <a:endParaRPr/>
          </a:p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“Partição de uma imagem em regiões distintas, tipicamente associadas a objetos ou elementos encontrados na imagem”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“Processo de agrupamento de pixels que exibem atributos similares”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a primeira etapa no processo de analisar automaticamente uma imagem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uma tarefa </a:t>
            </a:r>
            <a:r>
              <a:rPr lang="pt-BR"/>
              <a:t>difícil!!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 objetivo da segmentação não é apenas identificar o objeto, mas também descrever sua forma.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Segmentação Semântica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0" y="3995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Cada pixel pertence a uma classe!</a:t>
            </a: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 rotWithShape="1">
          <a:blip r:embed="rId3">
            <a:alphaModFix/>
          </a:blip>
          <a:srcRect b="20841" l="0" r="0" t="26071"/>
          <a:stretch/>
        </p:blipFill>
        <p:spPr>
          <a:xfrm>
            <a:off x="345525" y="1160375"/>
            <a:ext cx="8452950" cy="269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Segmentação por Instância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 rotWithShape="1">
          <a:blip r:embed="rId3">
            <a:alphaModFix/>
          </a:blip>
          <a:srcRect b="19597" l="0" r="0" t="27807"/>
          <a:stretch/>
        </p:blipFill>
        <p:spPr>
          <a:xfrm>
            <a:off x="466850" y="1354575"/>
            <a:ext cx="821027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Segmentação </a:t>
            </a:r>
            <a:r>
              <a:rPr lang="pt-BR"/>
              <a:t>panóptica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311700" y="4110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Combinação da segmentação semântica e por instância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b="18617" l="0" r="0" t="26073"/>
          <a:stretch/>
        </p:blipFill>
        <p:spPr>
          <a:xfrm>
            <a:off x="457963" y="1246475"/>
            <a:ext cx="8228074" cy="273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funciona?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Técnicas</a:t>
            </a:r>
            <a:r>
              <a:rPr lang="pt-BR"/>
              <a:t> de Deep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Conditional Random Fields (CRFS)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Markov Random Fields (MRFs)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Fully Convolutional Networks (FCNS)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38" y="1339062"/>
            <a:ext cx="8240924" cy="30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Exemplos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156225" y="4202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exemplo de FCNs</a:t>
            </a:r>
            <a:endParaRPr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900" y="1055550"/>
            <a:ext cx="6063549" cy="31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Exemplos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130300" y="4138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Baseado em redes neurais </a:t>
            </a:r>
            <a:r>
              <a:rPr lang="pt-BR"/>
              <a:t>convolucionais </a:t>
            </a:r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638" y="1132277"/>
            <a:ext cx="7148724" cy="3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Modelo de Segmentação Recente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195275" y="4153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https://sam2.metademolab.com/demo</a:t>
            </a:r>
            <a:endParaRPr/>
          </a:p>
        </p:txBody>
      </p:sp>
      <p:pic>
        <p:nvPicPr>
          <p:cNvPr id="242" name="Google Shape;242;p35"/>
          <p:cNvPicPr preferRelativeResize="0"/>
          <p:nvPr/>
        </p:nvPicPr>
        <p:blipFill rotWithShape="1">
          <a:blip r:embed="rId4">
            <a:alphaModFix/>
          </a:blip>
          <a:srcRect b="21331" l="0" r="0" t="19789"/>
          <a:stretch/>
        </p:blipFill>
        <p:spPr>
          <a:xfrm>
            <a:off x="285750" y="1171962"/>
            <a:ext cx="8572499" cy="30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/>
        </p:nvSpPr>
        <p:spPr>
          <a:xfrm>
            <a:off x="2942700" y="2209100"/>
            <a:ext cx="31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6"/>
          <p:cNvSpPr/>
          <p:nvPr/>
        </p:nvSpPr>
        <p:spPr>
          <a:xfrm>
            <a:off x="3129750" y="2167550"/>
            <a:ext cx="2743200" cy="77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latin typeface="Comfortaa"/>
                <a:ea typeface="Comfortaa"/>
                <a:cs typeface="Comfortaa"/>
                <a:sym typeface="Comfortaa"/>
              </a:rPr>
              <a:t>Dúvidas?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Outras Técnicas de Segmentação</a:t>
            </a:r>
            <a:endParaRPr/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Bordas: Detecção de bordas com base em mudanças abruptas de intensidade.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Crescimento de Regiões: Agrupa pixels vizinhos semelhantes.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Divisão e Fu</a:t>
            </a:r>
            <a:r>
              <a:rPr lang="pt-BR" sz="1700"/>
              <a:t>s</a:t>
            </a:r>
            <a:r>
              <a:rPr lang="pt-BR" sz="1700"/>
              <a:t>ão: Divide a imagem em partes e funde regiões semelhantes.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Superpixels: Grupos de pixels pré-processados para facilitar a segmentação.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Watershed: Baseado em “preencher” bacias topográficas.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Contornos Ativos: Modelos de deformação de curvas para encontrar contornos de objetos.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segmentação?</a:t>
            </a:r>
            <a:endParaRPr/>
          </a:p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Detecção x Segmentação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 objetivo da segmentação não é apenas identificar o objeto, mas também descrever sua forma.</a:t>
            </a:r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838" y="1577974"/>
            <a:ext cx="6666325" cy="21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Bibliografia</a:t>
            </a:r>
            <a:endParaRPr/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311700" y="1132275"/>
            <a:ext cx="8520600" cy="3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chemeClr val="hlink"/>
                </a:solidFill>
                <a:hlinkClick r:id="rId3"/>
              </a:rPr>
              <a:t>https://www.youtube.com/watch?v=7cAH0AbyZrc&amp;list=PLQ7b--ynwIXiZ6wc92nCdtdfeqrl_veEQ&amp;index=21</a:t>
            </a:r>
            <a:endParaRPr sz="17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/>
              <a:t>	</a:t>
            </a:r>
            <a:r>
              <a:rPr lang="pt-BR" sz="1700" u="sng">
                <a:solidFill>
                  <a:schemeClr val="hlink"/>
                </a:solidFill>
                <a:hlinkClick r:id="rId4"/>
              </a:rPr>
              <a:t>https://www.youtube.com/watch?v=2iRsHbRZC_4</a:t>
            </a:r>
            <a:endParaRPr sz="1700"/>
          </a:p>
          <a:p>
            <a:pPr indent="45720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chemeClr val="hlink"/>
                </a:solidFill>
                <a:hlinkClick r:id="rId5"/>
              </a:rPr>
              <a:t>https://youtu.be/cpXrXDVRkYE?si=Ig9jGZxfr0qASmsd</a:t>
            </a:r>
            <a:endParaRPr sz="1700"/>
          </a:p>
          <a:p>
            <a:pPr indent="45720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chemeClr val="hlink"/>
                </a:solidFill>
                <a:hlinkClick r:id="rId6"/>
              </a:rPr>
              <a:t>https://youtu.be/5QUmlXBb0MY?si=vZKAFeQKZbsBXCWS</a:t>
            </a:r>
            <a:endParaRPr sz="1700"/>
          </a:p>
          <a:p>
            <a:pPr indent="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Livro: Introdução à Visão Computacional: Uma abordagem prática com Python e OpenCV - Felipe Barelli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	Livro: Computer Vision: Algorithms and Applications 2nd Edition Richard Szeliski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/>
          <p:nvPr/>
        </p:nvSpPr>
        <p:spPr>
          <a:xfrm>
            <a:off x="2842350" y="2063400"/>
            <a:ext cx="3459300" cy="101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obrigado</a:t>
            </a:r>
            <a:endParaRPr sz="37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6" name="Google Shape;266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</a:t>
            </a:r>
            <a:endParaRPr/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311700" y="1147400"/>
            <a:ext cx="26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Veículos</a:t>
            </a:r>
            <a:r>
              <a:rPr lang="pt-BR"/>
              <a:t> </a:t>
            </a:r>
            <a:r>
              <a:rPr lang="pt-BR"/>
              <a:t>autônomos</a:t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 rotWithShape="1">
          <a:blip r:embed="rId3">
            <a:alphaModFix/>
          </a:blip>
          <a:srcRect b="14944" l="0" r="0" t="0"/>
          <a:stretch/>
        </p:blipFill>
        <p:spPr>
          <a:xfrm>
            <a:off x="487800" y="1629325"/>
            <a:ext cx="8168400" cy="24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</a:t>
            </a:r>
            <a:endParaRPr/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311700" y="1147400"/>
            <a:ext cx="26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Imagens médicas</a:t>
            </a:r>
            <a:endParaRPr/>
          </a:p>
        </p:txBody>
      </p:sp>
      <p:pic>
        <p:nvPicPr>
          <p:cNvPr id="96" name="Google Shape;9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" y="1720098"/>
            <a:ext cx="7565425" cy="24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</a:t>
            </a:r>
            <a:endParaRPr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311700" y="1147400"/>
            <a:ext cx="262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Indústria</a:t>
            </a:r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3612" l="3382" r="2668" t="6741"/>
          <a:stretch/>
        </p:blipFill>
        <p:spPr>
          <a:xfrm>
            <a:off x="1456363" y="1720100"/>
            <a:ext cx="6231275" cy="28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2942700" y="2209100"/>
            <a:ext cx="31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3129750" y="2167550"/>
            <a:ext cx="2743200" cy="77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latin typeface="Comfortaa"/>
                <a:ea typeface="Comfortaa"/>
                <a:cs typeface="Comfortaa"/>
                <a:sym typeface="Comfortaa"/>
              </a:rPr>
              <a:t>Segmentação por Limiarização - thresholding</a:t>
            </a:r>
            <a:endParaRPr b="1" sz="21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Thresholding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11700" y="1148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Forma de segmentação não contextual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segmentação por limiarização transforma a imagem em uma imagem binária com base em um valor de limiar.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Thresholding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11700" y="1148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775" y="1070400"/>
            <a:ext cx="6702825" cy="357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