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701" r:id="rId4"/>
    <p:sldMasterId id="2147483702" r:id="rId5"/>
    <p:sldMasterId id="2147483703" r:id="rId6"/>
    <p:sldMasterId id="214748370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0032c71a3a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30032c71a3a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0034611cd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30034611cd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0034611cd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30034611cd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003e36748c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3003e36748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003e36748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003e36748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0034611cd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0034611cd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003e36748c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3003e36748c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003e36748c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3003e36748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0034611cd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g30034611cd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0034611cd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30034611cd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0034611cda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g30034611cda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0032c71a3a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30032c71a3a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0034611cda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30034611cda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0034611cda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g30034611cda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0034611cda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g30034611cda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0034611cda_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g30034611cda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0034611cda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g30034611cda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d31fd362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g2d31fd362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0032c71a3a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g30032c71a3a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03e3674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3003e3674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003e36748c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3003e36748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0034611cd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30034611cd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0034611cd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30034611cd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0034611cd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30034611cd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0034611cd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30034611cd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0034611cd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30034611cd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4333875" y="-51650"/>
            <a:ext cx="342900" cy="54621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4248150" y="-42125"/>
            <a:ext cx="342900" cy="54621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-381000" y="-223100"/>
            <a:ext cx="4867200" cy="54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3850" y="814025"/>
            <a:ext cx="3515475" cy="3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mbria"/>
              <a:buNone/>
              <a:defRPr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64" name="Google Shape;64;p15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 1">
  <p:cSld name="CUSTOM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1" name="Google Shape;71;p16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16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16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16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6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0" name="Google Shape;90;p19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 txBox="1"/>
          <p:nvPr>
            <p:ph idx="3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8" name="Google Shape;98;p20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7" name="Google Shape;107;p21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9" name="Google Shape;11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8" name="Google Shape;128;p25"/>
          <p:cNvSpPr txBox="1"/>
          <p:nvPr/>
        </p:nvSpPr>
        <p:spPr>
          <a:xfrm>
            <a:off x="4258425" y="5165775"/>
            <a:ext cx="3206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dúvidas?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33" name="Google Shape;133;p27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27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27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27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2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7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7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/>
          <p:nvPr/>
        </p:nvSpPr>
        <p:spPr>
          <a:xfrm>
            <a:off x="4333875" y="-51650"/>
            <a:ext cx="342900" cy="5462100"/>
          </a:xfrm>
          <a:prstGeom prst="rect">
            <a:avLst/>
          </a:prstGeom>
          <a:solidFill>
            <a:srgbClr val="00A9EC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9"/>
          <p:cNvSpPr/>
          <p:nvPr/>
        </p:nvSpPr>
        <p:spPr>
          <a:xfrm>
            <a:off x="4248150" y="-42125"/>
            <a:ext cx="342900" cy="5462100"/>
          </a:xfrm>
          <a:prstGeom prst="rect">
            <a:avLst/>
          </a:prstGeom>
          <a:solidFill>
            <a:srgbClr val="E3007B">
              <a:alpha val="4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9"/>
          <p:cNvSpPr/>
          <p:nvPr/>
        </p:nvSpPr>
        <p:spPr>
          <a:xfrm>
            <a:off x="-381000" y="-223100"/>
            <a:ext cx="4867200" cy="54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3850" y="814025"/>
            <a:ext cx="3515475" cy="3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9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2" name="Google Shape;152;p29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mbria"/>
              <a:buNone/>
              <a:defRPr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56" name="Google Shape;156;p30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0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0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0" name="Google Shape;16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64" name="Google Shape;164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65" name="Google Shape;16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6" name="Google Shape;166;p31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1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1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1"/>
          <p:cNvSpPr txBox="1"/>
          <p:nvPr>
            <p:ph idx="3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 1">
  <p:cSld name="CUSTOM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73" name="Google Shape;173;p32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32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32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32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32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84" name="Google Shape;18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dúvidas?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87" name="Google Shape;187;p34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34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34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34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3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4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4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4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0" name="Google Shape;20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1" name="Google Shape;201;p36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6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6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6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5" name="Google Shape;205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9" name="Google Shape;20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0" name="Google Shape;210;p37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7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7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7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4" name="Google Shape;214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7" name="Google Shape;21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1" name="Google Shape;221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2" name="Google Shape;222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3" name="Google Shape;22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26" name="Google Shape;22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0" name="Google Shape;23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1" name="Google Shape;231;p41"/>
          <p:cNvSpPr txBox="1"/>
          <p:nvPr/>
        </p:nvSpPr>
        <p:spPr>
          <a:xfrm>
            <a:off x="4258425" y="5165775"/>
            <a:ext cx="3206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 1">
  <p:cSld name="CUSTOM_1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40" name="Google Shape;240;p44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44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44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p44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p4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4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4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4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" name="Google Shape;251;p45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52" name="Google Shape;252;p45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5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5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5"/>
          <p:cNvSpPr txBox="1"/>
          <p:nvPr>
            <p:ph idx="1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6" name="Google Shape;25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/>
          <p:nvPr/>
        </p:nvSpPr>
        <p:spPr>
          <a:xfrm>
            <a:off x="4333875" y="-51650"/>
            <a:ext cx="342900" cy="5462100"/>
          </a:xfrm>
          <a:prstGeom prst="rect">
            <a:avLst/>
          </a:prstGeom>
          <a:solidFill>
            <a:srgbClr val="00A9EC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6"/>
          <p:cNvSpPr/>
          <p:nvPr/>
        </p:nvSpPr>
        <p:spPr>
          <a:xfrm>
            <a:off x="4248150" y="-42125"/>
            <a:ext cx="342900" cy="5462100"/>
          </a:xfrm>
          <a:prstGeom prst="rect">
            <a:avLst/>
          </a:prstGeom>
          <a:solidFill>
            <a:srgbClr val="E3007B">
              <a:alpha val="4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6"/>
          <p:cNvSpPr/>
          <p:nvPr/>
        </p:nvSpPr>
        <p:spPr>
          <a:xfrm>
            <a:off x="-381000" y="-223100"/>
            <a:ext cx="4867200" cy="54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3850" y="814025"/>
            <a:ext cx="3515475" cy="3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6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3" name="Google Shape;263;p46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mbria"/>
              <a:buNone/>
              <a:defRPr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66" name="Google Shape;26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1" name="Google Shape;271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72" name="Google Shape;272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73" name="Google Shape;273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4" name="Google Shape;274;p49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9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9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9"/>
          <p:cNvSpPr txBox="1"/>
          <p:nvPr>
            <p:ph idx="3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8" name="Google Shape;278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1" name="Google Shape;28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2" name="Google Shape;282;p50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0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0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50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6" name="Google Shape;286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9" name="Google Shape;289;p5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0" name="Google Shape;29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1" name="Google Shape;291;p51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1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51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1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5" name="Google Shape;295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8" name="Google Shape;29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2" name="Google Shape;302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3" name="Google Shape;303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4" name="Google Shape;30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07" name="Google Shape;30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0" name="Google Shape;310;p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2" name="Google Shape;312;p55"/>
          <p:cNvSpPr txBox="1"/>
          <p:nvPr/>
        </p:nvSpPr>
        <p:spPr>
          <a:xfrm>
            <a:off x="4258425" y="5165775"/>
            <a:ext cx="3206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1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7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dúvidas?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17" name="Google Shape;317;p57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8" name="Google Shape;318;p57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57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p57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1" name="Google Shape;321;p5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7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7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7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Google Shape;23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layground.tensorflow.org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ytorch.org/" TargetMode="External"/><Relationship Id="rId4" Type="http://schemas.openxmlformats.org/officeDocument/2006/relationships/hyperlink" Target="https://www.projectpro.io/article/exploring-mnist-dataset-using-pytorch-to-train-an-mlp/408" TargetMode="External"/><Relationship Id="rId5" Type="http://schemas.openxmlformats.org/officeDocument/2006/relationships/hyperlink" Target="https://github.com/CSCfi/machine-learning-scripts/blob/master/notebooks/pytorch-mnist-mlp.ipynb" TargetMode="External"/><Relationship Id="rId6" Type="http://schemas.openxmlformats.org/officeDocument/2006/relationships/hyperlink" Target="https://www.youtube.com/watch?v=CqOfi41LfDw&amp;list=PLblh5JKOoLUIxGDQs4LFFD--41Vzf-ME1&amp;index=2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8"/>
          <p:cNvSpPr txBox="1"/>
          <p:nvPr>
            <p:ph type="title"/>
          </p:nvPr>
        </p:nvSpPr>
        <p:spPr>
          <a:xfrm>
            <a:off x="4851825" y="2388775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Redes Neurais, MLP e Pytorch</a:t>
            </a:r>
            <a:endParaRPr/>
          </a:p>
        </p:txBody>
      </p:sp>
      <p:sp>
        <p:nvSpPr>
          <p:cNvPr id="331" name="Google Shape;331;p58"/>
          <p:cNvSpPr txBox="1"/>
          <p:nvPr>
            <p:ph idx="2" type="title"/>
          </p:nvPr>
        </p:nvSpPr>
        <p:spPr>
          <a:xfrm>
            <a:off x="4915525" y="4025850"/>
            <a:ext cx="40440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t-BR"/>
              <a:t>Henrique Drago, </a:t>
            </a:r>
            <a:r>
              <a:rPr lang="pt-BR"/>
              <a:t>@Henrique_Drago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t-BR"/>
              <a:t>Arthur </a:t>
            </a:r>
            <a:r>
              <a:rPr lang="pt-BR"/>
              <a:t>Trottmann</a:t>
            </a:r>
            <a:r>
              <a:rPr lang="pt-BR"/>
              <a:t> Ramos, @ArthurTRamos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Função de Ativação: Degrau</a:t>
            </a:r>
            <a:endParaRPr/>
          </a:p>
        </p:txBody>
      </p:sp>
      <p:sp>
        <p:nvSpPr>
          <p:cNvPr id="402" name="Google Shape;402;p67"/>
          <p:cNvSpPr txBox="1"/>
          <p:nvPr>
            <p:ph idx="1" type="body"/>
          </p:nvPr>
        </p:nvSpPr>
        <p:spPr>
          <a:xfrm>
            <a:off x="311700" y="1132275"/>
            <a:ext cx="518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Converge os dados gerados para apenas 2 valores. Amplamente utilizada para a classificação binária com um perceptron.</a:t>
            </a:r>
            <a:endParaRPr sz="2200"/>
          </a:p>
        </p:txBody>
      </p:sp>
      <p:pic>
        <p:nvPicPr>
          <p:cNvPr id="403" name="Google Shape;40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50" y="2813975"/>
            <a:ext cx="449580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7722" y="916363"/>
            <a:ext cx="3122150" cy="33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Treinamento</a:t>
            </a:r>
            <a:endParaRPr/>
          </a:p>
        </p:txBody>
      </p:sp>
      <p:sp>
        <p:nvSpPr>
          <p:cNvPr id="410" name="Google Shape;410;p68"/>
          <p:cNvSpPr txBox="1"/>
          <p:nvPr>
            <p:ph idx="1" type="body"/>
          </p:nvPr>
        </p:nvSpPr>
        <p:spPr>
          <a:xfrm>
            <a:off x="311700" y="1132275"/>
            <a:ext cx="862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Processo no qual os </a:t>
            </a:r>
            <a:r>
              <a:rPr lang="pt-BR" sz="2200"/>
              <a:t>parâmetros</a:t>
            </a:r>
            <a:r>
              <a:rPr lang="pt-BR" sz="2200"/>
              <a:t> livres da Rede Neural (Pesos e Bias) são adaptados para melhor responderem ao problema.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Ao final de cada ciclo de treinamento, é calculado o erro com base no valor gerado pela MLP e o valor esperado. Em seguida, os valores dos pesos são ajustados de acordo com o erro e a taxa de aprendizado.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9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69"/>
          <p:cNvSpPr txBox="1"/>
          <p:nvPr/>
        </p:nvSpPr>
        <p:spPr>
          <a:xfrm>
            <a:off x="3491775" y="2238450"/>
            <a:ext cx="208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MLP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MLP - Multi-Layer Perceptron</a:t>
            </a:r>
            <a:endParaRPr/>
          </a:p>
        </p:txBody>
      </p:sp>
      <p:sp>
        <p:nvSpPr>
          <p:cNvPr id="422" name="Google Shape;422;p70"/>
          <p:cNvSpPr txBox="1"/>
          <p:nvPr>
            <p:ph idx="1" type="body"/>
          </p:nvPr>
        </p:nvSpPr>
        <p:spPr>
          <a:xfrm>
            <a:off x="327600" y="1132275"/>
            <a:ext cx="8488800" cy="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Um Multi-Layer Perceptron ou Deep Feed Forward Network é uma extensão do conceito do perceptron. Sendo uma composição de diversos perceptrons, </a:t>
            </a:r>
            <a:r>
              <a:rPr lang="pt-BR" sz="1600"/>
              <a:t>organizados</a:t>
            </a:r>
            <a:r>
              <a:rPr lang="pt-BR" sz="1600"/>
              <a:t> como demonstrado abaixo: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70"/>
          <p:cNvPicPr preferRelativeResize="0"/>
          <p:nvPr/>
        </p:nvPicPr>
        <p:blipFill rotWithShape="1">
          <a:blip r:embed="rId3">
            <a:alphaModFix/>
          </a:blip>
          <a:srcRect b="0" l="0" r="75907" t="0"/>
          <a:stretch/>
        </p:blipFill>
        <p:spPr>
          <a:xfrm>
            <a:off x="2777250" y="1976500"/>
            <a:ext cx="718525" cy="25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70"/>
          <p:cNvPicPr preferRelativeResize="0"/>
          <p:nvPr/>
        </p:nvPicPr>
        <p:blipFill rotWithShape="1">
          <a:blip r:embed="rId3">
            <a:alphaModFix/>
          </a:blip>
          <a:srcRect b="-6609" l="-113362" r="161908" t="4453"/>
          <a:stretch/>
        </p:blipFill>
        <p:spPr>
          <a:xfrm>
            <a:off x="2777250" y="1976500"/>
            <a:ext cx="1534449" cy="26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70"/>
          <p:cNvPicPr preferRelativeResize="0"/>
          <p:nvPr/>
        </p:nvPicPr>
        <p:blipFill rotWithShape="1">
          <a:blip r:embed="rId3">
            <a:alphaModFix/>
          </a:blip>
          <a:srcRect b="1700" l="23591" r="24954" t="0"/>
          <a:stretch/>
        </p:blipFill>
        <p:spPr>
          <a:xfrm>
            <a:off x="3479875" y="1976488"/>
            <a:ext cx="1534449" cy="254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70"/>
          <p:cNvPicPr preferRelativeResize="0"/>
          <p:nvPr/>
        </p:nvPicPr>
        <p:blipFill rotWithShape="1">
          <a:blip r:embed="rId3">
            <a:alphaModFix/>
          </a:blip>
          <a:srcRect b="0" l="74781" r="0" t="0"/>
          <a:stretch/>
        </p:blipFill>
        <p:spPr>
          <a:xfrm>
            <a:off x="5014325" y="1976475"/>
            <a:ext cx="752075" cy="25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MLP - Multi-Layer Perceptron</a:t>
            </a:r>
            <a:endParaRPr/>
          </a:p>
        </p:txBody>
      </p:sp>
      <p:sp>
        <p:nvSpPr>
          <p:cNvPr id="432" name="Google Shape;432;p71"/>
          <p:cNvSpPr txBox="1"/>
          <p:nvPr>
            <p:ph idx="1" type="body"/>
          </p:nvPr>
        </p:nvSpPr>
        <p:spPr>
          <a:xfrm>
            <a:off x="327600" y="1132275"/>
            <a:ext cx="5179200" cy="32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Input Layer: Entradas, os dados recebidos na MLP.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Hidden Layers: Camadas de Perceptrons responsáveis pelo funcionamento da MLP.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Output Layers: Saídas, os dados produzidos pela MLP</a:t>
            </a:r>
            <a:endParaRPr/>
          </a:p>
        </p:txBody>
      </p:sp>
      <p:pic>
        <p:nvPicPr>
          <p:cNvPr id="433" name="Google Shape;433;p71"/>
          <p:cNvPicPr preferRelativeResize="0"/>
          <p:nvPr/>
        </p:nvPicPr>
        <p:blipFill rotWithShape="1">
          <a:blip r:embed="rId3">
            <a:alphaModFix/>
          </a:blip>
          <a:srcRect b="0" l="0" r="75907" t="0"/>
          <a:stretch/>
        </p:blipFill>
        <p:spPr>
          <a:xfrm>
            <a:off x="5843150" y="1248863"/>
            <a:ext cx="718525" cy="25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71"/>
          <p:cNvPicPr preferRelativeResize="0"/>
          <p:nvPr/>
        </p:nvPicPr>
        <p:blipFill rotWithShape="1">
          <a:blip r:embed="rId3">
            <a:alphaModFix/>
          </a:blip>
          <a:srcRect b="-6609" l="-113362" r="161908" t="4453"/>
          <a:stretch/>
        </p:blipFill>
        <p:spPr>
          <a:xfrm>
            <a:off x="5843150" y="1248862"/>
            <a:ext cx="1534449" cy="26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71"/>
          <p:cNvPicPr preferRelativeResize="0"/>
          <p:nvPr/>
        </p:nvPicPr>
        <p:blipFill rotWithShape="1">
          <a:blip r:embed="rId3">
            <a:alphaModFix/>
          </a:blip>
          <a:srcRect b="1700" l="23591" r="24954" t="0"/>
          <a:stretch/>
        </p:blipFill>
        <p:spPr>
          <a:xfrm>
            <a:off x="6545775" y="1248850"/>
            <a:ext cx="1534449" cy="254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71"/>
          <p:cNvPicPr preferRelativeResize="0"/>
          <p:nvPr/>
        </p:nvPicPr>
        <p:blipFill rotWithShape="1">
          <a:blip r:embed="rId3">
            <a:alphaModFix/>
          </a:blip>
          <a:srcRect b="0" l="74781" r="0" t="0"/>
          <a:stretch/>
        </p:blipFill>
        <p:spPr>
          <a:xfrm>
            <a:off x="8080225" y="1248838"/>
            <a:ext cx="752075" cy="25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2"/>
          <p:cNvSpPr txBox="1"/>
          <p:nvPr>
            <p:ph type="title"/>
          </p:nvPr>
        </p:nvSpPr>
        <p:spPr>
          <a:xfrm>
            <a:off x="311700" y="445025"/>
            <a:ext cx="446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Funções de Ativação</a:t>
            </a:r>
            <a:endParaRPr/>
          </a:p>
        </p:txBody>
      </p:sp>
      <p:sp>
        <p:nvSpPr>
          <p:cNvPr id="442" name="Google Shape;442;p72"/>
          <p:cNvSpPr txBox="1"/>
          <p:nvPr/>
        </p:nvSpPr>
        <p:spPr>
          <a:xfrm>
            <a:off x="311700" y="1082850"/>
            <a:ext cx="3228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Uma composição de diversas funções lineares sempre será linear.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A função de ativação é uma função não linear introduzida para quebrar a linearidade da função.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Permite a formação de funções mais complexas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443" name="Google Shape;44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200" y="2461738"/>
            <a:ext cx="2867800" cy="21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350" y="250437"/>
            <a:ext cx="2738774" cy="22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Exemplo de Função de Ativação: ReLU</a:t>
            </a:r>
            <a:endParaRPr/>
          </a:p>
        </p:txBody>
      </p:sp>
      <p:pic>
        <p:nvPicPr>
          <p:cNvPr id="450" name="Google Shape;45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6685"/>
            <a:ext cx="4700227" cy="2350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73"/>
          <p:cNvSpPr txBox="1"/>
          <p:nvPr/>
        </p:nvSpPr>
        <p:spPr>
          <a:xfrm>
            <a:off x="5385725" y="1652775"/>
            <a:ext cx="352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452" name="Google Shape;452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088" y="1812263"/>
            <a:ext cx="414337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4"/>
          <p:cNvSpPr txBox="1"/>
          <p:nvPr>
            <p:ph type="title"/>
          </p:nvPr>
        </p:nvSpPr>
        <p:spPr>
          <a:xfrm>
            <a:off x="311700" y="445025"/>
            <a:ext cx="446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Backpropagation</a:t>
            </a:r>
            <a:endParaRPr/>
          </a:p>
        </p:txBody>
      </p:sp>
      <p:sp>
        <p:nvSpPr>
          <p:cNvPr id="458" name="Google Shape;458;p74"/>
          <p:cNvSpPr txBox="1"/>
          <p:nvPr/>
        </p:nvSpPr>
        <p:spPr>
          <a:xfrm>
            <a:off x="311700" y="1082850"/>
            <a:ext cx="36519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Técnica</a:t>
            </a:r>
            <a:r>
              <a:rPr lang="pt-BR" sz="1800">
                <a:solidFill>
                  <a:schemeClr val="dk2"/>
                </a:solidFill>
              </a:rPr>
              <a:t> utilizada para determinar o ajuste do peso.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Cálculo</a:t>
            </a:r>
            <a:r>
              <a:rPr lang="pt-BR" sz="1800">
                <a:solidFill>
                  <a:schemeClr val="dk2"/>
                </a:solidFill>
              </a:rPr>
              <a:t> da Gradiente Descendente - direção em que a função decresce em maior intensidade.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Cálculo</a:t>
            </a:r>
            <a:r>
              <a:rPr lang="pt-BR" sz="1800">
                <a:solidFill>
                  <a:schemeClr val="dk2"/>
                </a:solidFill>
              </a:rPr>
              <a:t> ocorre de trás para frente na estrutura da MLP. Utilizando os resultados dos perceptrons posteriores para calcular os anteriores.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descr="Gradient descent" id="459" name="Google Shape;45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700" y="1292050"/>
            <a:ext cx="4468500" cy="2499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Playground</a:t>
            </a:r>
            <a:endParaRPr/>
          </a:p>
        </p:txBody>
      </p:sp>
      <p:sp>
        <p:nvSpPr>
          <p:cNvPr id="465" name="Google Shape;465;p75"/>
          <p:cNvSpPr txBox="1"/>
          <p:nvPr/>
        </p:nvSpPr>
        <p:spPr>
          <a:xfrm>
            <a:off x="5385725" y="1652775"/>
            <a:ext cx="352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6" name="Google Shape;466;p75"/>
          <p:cNvSpPr txBox="1"/>
          <p:nvPr/>
        </p:nvSpPr>
        <p:spPr>
          <a:xfrm>
            <a:off x="2808750" y="2114475"/>
            <a:ext cx="352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https://playground.tensorflow.org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7" name="Google Shape;467;p75"/>
          <p:cNvSpPr txBox="1"/>
          <p:nvPr/>
        </p:nvSpPr>
        <p:spPr>
          <a:xfrm>
            <a:off x="311700" y="101772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Site que permite experimentação com MLPs configuráveis em problemas de classificação binária.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6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76"/>
          <p:cNvSpPr txBox="1"/>
          <p:nvPr/>
        </p:nvSpPr>
        <p:spPr>
          <a:xfrm>
            <a:off x="3491775" y="2238450"/>
            <a:ext cx="208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pt-BR" sz="35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Pytorch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9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59"/>
          <p:cNvSpPr txBox="1"/>
          <p:nvPr/>
        </p:nvSpPr>
        <p:spPr>
          <a:xfrm>
            <a:off x="3074625" y="1951950"/>
            <a:ext cx="2920800" cy="12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Redes Neurais Artificiais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Pytorch</a:t>
            </a:r>
            <a:endParaRPr/>
          </a:p>
        </p:txBody>
      </p:sp>
      <p:sp>
        <p:nvSpPr>
          <p:cNvPr id="479" name="Google Shape;479;p7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Biblioteca Python utilizada para construção de redes neurais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Visão computacional e PLN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TensorFlow e Keras</a:t>
            </a:r>
            <a:endParaRPr sz="2200"/>
          </a:p>
        </p:txBody>
      </p:sp>
      <p:pic>
        <p:nvPicPr>
          <p:cNvPr id="480" name="Google Shape;480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2575" y="2013450"/>
            <a:ext cx="2048599" cy="204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Tensores</a:t>
            </a:r>
            <a:endParaRPr/>
          </a:p>
        </p:txBody>
      </p:sp>
      <p:sp>
        <p:nvSpPr>
          <p:cNvPr id="486" name="Google Shape;486;p78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Componentes de armazenamento do Pytorch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Parecidos com os ndarrays do NumPy, mas com vantagens: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GPU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Diferenciação Automática</a:t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Módulos</a:t>
            </a:r>
            <a:endParaRPr/>
          </a:p>
        </p:txBody>
      </p:sp>
      <p:sp>
        <p:nvSpPr>
          <p:cNvPr id="492" name="Google Shape;492;p79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Blocos com algoritmos pré definidos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493" name="Google Shape;493;p79"/>
          <p:cNvSpPr txBox="1"/>
          <p:nvPr/>
        </p:nvSpPr>
        <p:spPr>
          <a:xfrm>
            <a:off x="672600" y="1938725"/>
            <a:ext cx="89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nn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79"/>
          <p:cNvSpPr txBox="1"/>
          <p:nvPr/>
        </p:nvSpPr>
        <p:spPr>
          <a:xfrm>
            <a:off x="6409475" y="1938725"/>
            <a:ext cx="121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Optim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79"/>
          <p:cNvSpPr txBox="1"/>
          <p:nvPr/>
        </p:nvSpPr>
        <p:spPr>
          <a:xfrm>
            <a:off x="3127550" y="1938725"/>
            <a:ext cx="16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Autograd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79"/>
          <p:cNvSpPr txBox="1"/>
          <p:nvPr/>
        </p:nvSpPr>
        <p:spPr>
          <a:xfrm>
            <a:off x="145075" y="2426800"/>
            <a:ext cx="16749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Criação das camadas da rede neural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79"/>
          <p:cNvSpPr txBox="1"/>
          <p:nvPr/>
        </p:nvSpPr>
        <p:spPr>
          <a:xfrm>
            <a:off x="2975063" y="2426800"/>
            <a:ext cx="16749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Cálculo do gradiente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79"/>
          <p:cNvSpPr txBox="1"/>
          <p:nvPr/>
        </p:nvSpPr>
        <p:spPr>
          <a:xfrm>
            <a:off x="6055725" y="2426800"/>
            <a:ext cx="16749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Otimização de parâmetros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9" name="Google Shape;499;p79"/>
          <p:cNvCxnSpPr/>
          <p:nvPr/>
        </p:nvCxnSpPr>
        <p:spPr>
          <a:xfrm>
            <a:off x="2176100" y="2110150"/>
            <a:ext cx="0" cy="242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0" name="Google Shape;500;p79"/>
          <p:cNvCxnSpPr/>
          <p:nvPr/>
        </p:nvCxnSpPr>
        <p:spPr>
          <a:xfrm>
            <a:off x="5493750" y="2110150"/>
            <a:ext cx="0" cy="242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Dataset e Dataloader</a:t>
            </a:r>
            <a:endParaRPr/>
          </a:p>
        </p:txBody>
      </p:sp>
      <p:sp>
        <p:nvSpPr>
          <p:cNvPr id="506" name="Google Shape;506;p80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Dataset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Amostras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Rótulos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Dataloader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Carregamento de dados</a:t>
            </a:r>
            <a:endParaRPr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1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81"/>
          <p:cNvSpPr txBox="1"/>
          <p:nvPr/>
        </p:nvSpPr>
        <p:spPr>
          <a:xfrm>
            <a:off x="3491775" y="2238450"/>
            <a:ext cx="208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pt-BR" sz="35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MNIST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Fontes</a:t>
            </a:r>
            <a:endParaRPr/>
          </a:p>
        </p:txBody>
      </p:sp>
      <p:sp>
        <p:nvSpPr>
          <p:cNvPr id="518" name="Google Shape;518;p82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 u="sng">
                <a:solidFill>
                  <a:schemeClr val="hlink"/>
                </a:solidFill>
                <a:hlinkClick r:id="rId3"/>
              </a:rPr>
              <a:t>Site Oficial do Pytorch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 u="sng">
                <a:solidFill>
                  <a:schemeClr val="hlink"/>
                </a:solidFill>
                <a:hlinkClick r:id="rId4"/>
              </a:rPr>
              <a:t>MLP para MNIST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 u="sng">
                <a:solidFill>
                  <a:schemeClr val="hlink"/>
                </a:solidFill>
                <a:hlinkClick r:id="rId5"/>
              </a:rPr>
              <a:t>MLP Para MNIST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 u="sng">
                <a:solidFill>
                  <a:schemeClr val="hlink"/>
                </a:solidFill>
                <a:hlinkClick r:id="rId6"/>
              </a:rPr>
              <a:t>StatQuest - Neural Network</a:t>
            </a:r>
            <a:endParaRPr sz="2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3"/>
          <p:cNvSpPr txBox="1"/>
          <p:nvPr/>
        </p:nvSpPr>
        <p:spPr>
          <a:xfrm>
            <a:off x="6257775" y="3295225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brigado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24" name="Google Shape;524;p83"/>
          <p:cNvCxnSpPr/>
          <p:nvPr/>
        </p:nvCxnSpPr>
        <p:spPr>
          <a:xfrm rot="10800000">
            <a:off x="6736125" y="3449575"/>
            <a:ext cx="0" cy="4731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5" name="Google Shape;525;p83"/>
          <p:cNvCxnSpPr/>
          <p:nvPr/>
        </p:nvCxnSpPr>
        <p:spPr>
          <a:xfrm rot="10800000">
            <a:off x="6647575" y="3449575"/>
            <a:ext cx="0" cy="4731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Redes Neurais Artificiais</a:t>
            </a:r>
            <a:endParaRPr/>
          </a:p>
        </p:txBody>
      </p:sp>
      <p:sp>
        <p:nvSpPr>
          <p:cNvPr id="343" name="Google Shape;343;p60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Redes Neurais Artificiais se inspiram na biologia para solucionar problemas.</a:t>
            </a:r>
            <a:endParaRPr sz="2200"/>
          </a:p>
        </p:txBody>
      </p:sp>
      <p:pic>
        <p:nvPicPr>
          <p:cNvPr id="344" name="Google Shape;34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900" y="1693073"/>
            <a:ext cx="4920475" cy="27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Neurônio </a:t>
            </a:r>
            <a:endParaRPr/>
          </a:p>
        </p:txBody>
      </p:sp>
      <p:pic>
        <p:nvPicPr>
          <p:cNvPr id="350" name="Google Shape;35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000" y="1286925"/>
            <a:ext cx="5630650" cy="26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Neurônio </a:t>
            </a:r>
            <a:endParaRPr/>
          </a:p>
        </p:txBody>
      </p:sp>
      <p:pic>
        <p:nvPicPr>
          <p:cNvPr id="356" name="Google Shape;35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12075"/>
            <a:ext cx="5153025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62"/>
          <p:cNvSpPr txBox="1"/>
          <p:nvPr/>
        </p:nvSpPr>
        <p:spPr>
          <a:xfrm>
            <a:off x="311700" y="1017725"/>
            <a:ext cx="410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Visto como fórmula.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Neurônio </a:t>
            </a:r>
            <a:endParaRPr/>
          </a:p>
        </p:txBody>
      </p:sp>
      <p:pic>
        <p:nvPicPr>
          <p:cNvPr id="363" name="Google Shape;36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12075"/>
            <a:ext cx="5153025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63"/>
          <p:cNvSpPr txBox="1"/>
          <p:nvPr/>
        </p:nvSpPr>
        <p:spPr>
          <a:xfrm>
            <a:off x="311700" y="1017725"/>
            <a:ext cx="410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Visto como </a:t>
            </a:r>
            <a:r>
              <a:rPr lang="pt-BR" sz="1800">
                <a:solidFill>
                  <a:schemeClr val="dk2"/>
                </a:solidFill>
              </a:rPr>
              <a:t>fórmula</a:t>
            </a:r>
            <a:r>
              <a:rPr lang="pt-BR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5" name="Google Shape;365;p63"/>
          <p:cNvSpPr/>
          <p:nvPr/>
        </p:nvSpPr>
        <p:spPr>
          <a:xfrm>
            <a:off x="325460" y="2856700"/>
            <a:ext cx="308550" cy="1439050"/>
          </a:xfrm>
          <a:custGeom>
            <a:rect b="b" l="l" r="r" t="t"/>
            <a:pathLst>
              <a:path extrusionOk="0" h="57562" w="12342">
                <a:moveTo>
                  <a:pt x="7784" y="0"/>
                </a:moveTo>
                <a:cubicBezTo>
                  <a:pt x="7784" y="11931"/>
                  <a:pt x="5225" y="23825"/>
                  <a:pt x="2085" y="35335"/>
                </a:cubicBezTo>
                <a:cubicBezTo>
                  <a:pt x="582" y="40846"/>
                  <a:pt x="-977" y="47054"/>
                  <a:pt x="945" y="52433"/>
                </a:cubicBezTo>
                <a:cubicBezTo>
                  <a:pt x="2347" y="56356"/>
                  <a:pt x="8177" y="57562"/>
                  <a:pt x="12343" y="5756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6" name="Google Shape;366;p63"/>
          <p:cNvSpPr/>
          <p:nvPr/>
        </p:nvSpPr>
        <p:spPr>
          <a:xfrm>
            <a:off x="634025" y="4260125"/>
            <a:ext cx="96775" cy="71250"/>
          </a:xfrm>
          <a:custGeom>
            <a:rect b="b" l="l" r="r" t="t"/>
            <a:pathLst>
              <a:path extrusionOk="0" h="2850" w="3871">
                <a:moveTo>
                  <a:pt x="285" y="0"/>
                </a:moveTo>
                <a:cubicBezTo>
                  <a:pt x="1187" y="258"/>
                  <a:pt x="3453" y="603"/>
                  <a:pt x="3705" y="855"/>
                </a:cubicBezTo>
                <a:cubicBezTo>
                  <a:pt x="4697" y="1847"/>
                  <a:pt x="444" y="1519"/>
                  <a:pt x="0" y="285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7" name="Google Shape;367;p63"/>
          <p:cNvSpPr/>
          <p:nvPr/>
        </p:nvSpPr>
        <p:spPr>
          <a:xfrm>
            <a:off x="1442850" y="2878075"/>
            <a:ext cx="302525" cy="683900"/>
          </a:xfrm>
          <a:custGeom>
            <a:rect b="b" l="l" r="r" t="t"/>
            <a:pathLst>
              <a:path extrusionOk="0" h="27356" w="12101">
                <a:moveTo>
                  <a:pt x="3552" y="0"/>
                </a:moveTo>
                <a:cubicBezTo>
                  <a:pt x="2889" y="5306"/>
                  <a:pt x="-399" y="10352"/>
                  <a:pt x="133" y="15673"/>
                </a:cubicBezTo>
                <a:cubicBezTo>
                  <a:pt x="688" y="21220"/>
                  <a:pt x="6526" y="27356"/>
                  <a:pt x="12101" y="2735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8" name="Google Shape;368;p63"/>
          <p:cNvSpPr/>
          <p:nvPr/>
        </p:nvSpPr>
        <p:spPr>
          <a:xfrm>
            <a:off x="1773875" y="3483625"/>
            <a:ext cx="135325" cy="165575"/>
          </a:xfrm>
          <a:custGeom>
            <a:rect b="b" l="l" r="r" t="t"/>
            <a:pathLst>
              <a:path extrusionOk="0" h="6623" w="5413">
                <a:moveTo>
                  <a:pt x="0" y="0"/>
                </a:moveTo>
                <a:cubicBezTo>
                  <a:pt x="2127" y="1417"/>
                  <a:pt x="6547" y="3573"/>
                  <a:pt x="5129" y="5699"/>
                </a:cubicBezTo>
                <a:cubicBezTo>
                  <a:pt x="4375" y="6831"/>
                  <a:pt x="2499" y="6554"/>
                  <a:pt x="1139" y="655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9" name="Google Shape;369;p63"/>
          <p:cNvSpPr/>
          <p:nvPr/>
        </p:nvSpPr>
        <p:spPr>
          <a:xfrm>
            <a:off x="4704919" y="2828225"/>
            <a:ext cx="381575" cy="697225"/>
          </a:xfrm>
          <a:custGeom>
            <a:rect b="b" l="l" r="r" t="t"/>
            <a:pathLst>
              <a:path extrusionOk="0" h="27889" w="15263">
                <a:moveTo>
                  <a:pt x="3580" y="0"/>
                </a:moveTo>
                <a:cubicBezTo>
                  <a:pt x="3580" y="8568"/>
                  <a:pt x="-3110" y="18674"/>
                  <a:pt x="1870" y="25646"/>
                </a:cubicBezTo>
                <a:cubicBezTo>
                  <a:pt x="4486" y="29308"/>
                  <a:pt x="10762" y="27356"/>
                  <a:pt x="15263" y="2735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0" name="Google Shape;370;p63"/>
          <p:cNvSpPr/>
          <p:nvPr/>
        </p:nvSpPr>
        <p:spPr>
          <a:xfrm>
            <a:off x="5122125" y="3440875"/>
            <a:ext cx="149600" cy="92600"/>
          </a:xfrm>
          <a:custGeom>
            <a:rect b="b" l="l" r="r" t="t"/>
            <a:pathLst>
              <a:path extrusionOk="0" h="3704" w="5984">
                <a:moveTo>
                  <a:pt x="285" y="0"/>
                </a:moveTo>
                <a:cubicBezTo>
                  <a:pt x="2368" y="0"/>
                  <a:pt x="5984" y="482"/>
                  <a:pt x="5984" y="2565"/>
                </a:cubicBezTo>
                <a:cubicBezTo>
                  <a:pt x="5984" y="4595"/>
                  <a:pt x="1926" y="3062"/>
                  <a:pt x="0" y="370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1" name="Google Shape;371;p63"/>
          <p:cNvSpPr/>
          <p:nvPr/>
        </p:nvSpPr>
        <p:spPr>
          <a:xfrm>
            <a:off x="2165675" y="1707294"/>
            <a:ext cx="1951975" cy="415650"/>
          </a:xfrm>
          <a:custGeom>
            <a:rect b="b" l="l" r="r" t="t"/>
            <a:pathLst>
              <a:path extrusionOk="0" h="16626" w="78079">
                <a:moveTo>
                  <a:pt x="0" y="7792"/>
                </a:moveTo>
                <a:cubicBezTo>
                  <a:pt x="0" y="-6381"/>
                  <a:pt x="28561" y="2732"/>
                  <a:pt x="42459" y="5512"/>
                </a:cubicBezTo>
                <a:cubicBezTo>
                  <a:pt x="54655" y="7952"/>
                  <a:pt x="78079" y="4188"/>
                  <a:pt x="78079" y="1662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2" name="Google Shape;372;p63"/>
          <p:cNvSpPr/>
          <p:nvPr/>
        </p:nvSpPr>
        <p:spPr>
          <a:xfrm>
            <a:off x="3084675" y="1403425"/>
            <a:ext cx="512925" cy="427425"/>
          </a:xfrm>
          <a:custGeom>
            <a:rect b="b" l="l" r="r" t="t"/>
            <a:pathLst>
              <a:path extrusionOk="0" h="17097" w="20517">
                <a:moveTo>
                  <a:pt x="0" y="17097"/>
                </a:moveTo>
                <a:cubicBezTo>
                  <a:pt x="3127" y="8762"/>
                  <a:pt x="11615" y="0"/>
                  <a:pt x="205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3" name="Google Shape;373;p63"/>
          <p:cNvSpPr/>
          <p:nvPr/>
        </p:nvSpPr>
        <p:spPr>
          <a:xfrm>
            <a:off x="3597600" y="1289425"/>
            <a:ext cx="122325" cy="156750"/>
          </a:xfrm>
          <a:custGeom>
            <a:rect b="b" l="l" r="r" t="t"/>
            <a:pathLst>
              <a:path extrusionOk="0" h="6270" w="4893">
                <a:moveTo>
                  <a:pt x="0" y="0"/>
                </a:moveTo>
                <a:cubicBezTo>
                  <a:pt x="1428" y="1428"/>
                  <a:pt x="6136" y="2728"/>
                  <a:pt x="4559" y="3990"/>
                </a:cubicBezTo>
                <a:cubicBezTo>
                  <a:pt x="3233" y="5052"/>
                  <a:pt x="537" y="4658"/>
                  <a:pt x="0" y="627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4" name="Google Shape;374;p63"/>
          <p:cNvSpPr txBox="1"/>
          <p:nvPr/>
        </p:nvSpPr>
        <p:spPr>
          <a:xfrm>
            <a:off x="769400" y="4064900"/>
            <a:ext cx="8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Saída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5" name="Google Shape;375;p63"/>
          <p:cNvSpPr txBox="1"/>
          <p:nvPr/>
        </p:nvSpPr>
        <p:spPr>
          <a:xfrm>
            <a:off x="1966200" y="3405250"/>
            <a:ext cx="221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Função de Ativação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6" name="Google Shape;376;p63"/>
          <p:cNvSpPr txBox="1"/>
          <p:nvPr/>
        </p:nvSpPr>
        <p:spPr>
          <a:xfrm>
            <a:off x="5307350" y="3256325"/>
            <a:ext cx="74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Viés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7" name="Google Shape;377;p63"/>
          <p:cNvSpPr txBox="1"/>
          <p:nvPr/>
        </p:nvSpPr>
        <p:spPr>
          <a:xfrm>
            <a:off x="3761450" y="998350"/>
            <a:ext cx="296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Somatório das Entradas Multiplicadas pelos Pesos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4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64"/>
          <p:cNvSpPr txBox="1"/>
          <p:nvPr/>
        </p:nvSpPr>
        <p:spPr>
          <a:xfrm>
            <a:off x="3397050" y="2238450"/>
            <a:ext cx="23499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Perceptron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Perceptron</a:t>
            </a:r>
            <a:endParaRPr/>
          </a:p>
        </p:txBody>
      </p:sp>
      <p:sp>
        <p:nvSpPr>
          <p:cNvPr id="389" name="Google Shape;389;p65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Inventado em 1943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Um Único Neurônio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Sistema de Classificação Binária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Linear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Classificação Binária</a:t>
            </a:r>
            <a:endParaRPr/>
          </a:p>
        </p:txBody>
      </p:sp>
      <p:sp>
        <p:nvSpPr>
          <p:cNvPr id="395" name="Google Shape;395;p66"/>
          <p:cNvSpPr txBox="1"/>
          <p:nvPr>
            <p:ph idx="1" type="body"/>
          </p:nvPr>
        </p:nvSpPr>
        <p:spPr>
          <a:xfrm>
            <a:off x="311700" y="1132275"/>
            <a:ext cx="493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Divisão Linear entre duas classes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Desenho de uma linha (ou hiperplano em dimensões superiores) para a separação.</a:t>
            </a:r>
            <a:endParaRPr sz="2200"/>
          </a:p>
        </p:txBody>
      </p:sp>
      <p:pic>
        <p:nvPicPr>
          <p:cNvPr id="396" name="Google Shape;396;p66"/>
          <p:cNvPicPr preferRelativeResize="0"/>
          <p:nvPr/>
        </p:nvPicPr>
        <p:blipFill rotWithShape="1">
          <a:blip r:embed="rId3">
            <a:alphaModFix/>
          </a:blip>
          <a:srcRect b="0" l="1898" r="2214" t="0"/>
          <a:stretch/>
        </p:blipFill>
        <p:spPr>
          <a:xfrm>
            <a:off x="5367700" y="1232000"/>
            <a:ext cx="3244375" cy="29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t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at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