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9d92f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9d92f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ba39687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ba39687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f49b74e7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f49b74e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f49b74e7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f49b74e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49b74e7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49b74e7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ba39687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ba39687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f49b74e7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f49b74e7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f49b74e7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f49b74e7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f49b74e7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f49b74e7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f49b74e7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f49b74e7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f49b74e7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f49b74e7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5000731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5000731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ba39687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ba39687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f49b74e7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f49b74e7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f49b74e7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f49b74e7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f49b74e7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f49b74e7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50007317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50007317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f49b74e7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f49b74e7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f49b74e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f49b74e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f49b74e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f49b74e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f49b74e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f49b74e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f49b74e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f49b74e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49b74e7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49b74e7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f49b74e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f49b74e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f49b74e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f49b74e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Cambria"/>
              <a:buNone/>
              <a:defRPr sz="120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ítulo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9" name="Google Shape;59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Cambria"/>
              <a:buNone/>
              <a:defRPr sz="35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929825" y="3274550"/>
            <a:ext cx="45591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Máquina de Vetores de Suporte</a:t>
            </a:r>
            <a:endParaRPr sz="2300"/>
          </a:p>
        </p:txBody>
      </p:sp>
      <p:sp>
        <p:nvSpPr>
          <p:cNvPr id="69" name="Google Shape;69;p9"/>
          <p:cNvSpPr txBox="1"/>
          <p:nvPr>
            <p:ph idx="2" type="title"/>
          </p:nvPr>
        </p:nvSpPr>
        <p:spPr>
          <a:xfrm>
            <a:off x="4871175" y="3967925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de otimização restrita 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10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ponto sabemos que temos bem achar o melhor </a:t>
            </a:r>
            <a:r>
              <a:rPr b="1" lang="pt-BR"/>
              <a:t>w</a:t>
            </a:r>
            <a:r>
              <a:rPr lang="pt-BR"/>
              <a:t> e </a:t>
            </a:r>
            <a:r>
              <a:rPr b="1" lang="pt-BR"/>
              <a:t>b </a:t>
            </a:r>
            <a:r>
              <a:rPr lang="pt-BR"/>
              <a:t>para maximizar a equação 8, </a:t>
            </a:r>
            <a:r>
              <a:rPr lang="pt-BR"/>
              <a:t>a fim</a:t>
            </a:r>
            <a:r>
              <a:rPr lang="pt-BR"/>
              <a:t> de encontrar o melhor hiperplano.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queremos </a:t>
            </a:r>
            <a:r>
              <a:rPr lang="pt-BR"/>
              <a:t>maximizar</a:t>
            </a:r>
            <a:r>
              <a:rPr lang="pt-BR"/>
              <a:t> a </a:t>
            </a:r>
            <a:r>
              <a:rPr i="1" lang="pt-BR"/>
              <a:t>width</a:t>
            </a:r>
            <a:r>
              <a:rPr lang="pt-BR"/>
              <a:t>, nosso problema agora é minimizar o </a:t>
            </a:r>
            <a:r>
              <a:rPr b="1" lang="pt-BR"/>
              <a:t>w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</a:t>
            </a:r>
            <a:r>
              <a:rPr lang="pt-BR"/>
              <a:t>aí</a:t>
            </a:r>
            <a:r>
              <a:rPr lang="pt-BR"/>
              <a:t> que entra os Multiplicadores de Lagrange.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225" y="3079250"/>
            <a:ext cx="22955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568925" y="3712175"/>
            <a:ext cx="74142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Esse </a:t>
            </a:r>
            <a:r>
              <a:rPr b="1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ajusta</a:t>
            </a: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cada ponto de dados, ou seja, vetor de suporte, influencia a forma do hiperplano de decisão.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411525"/>
            <a:ext cx="85206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Lagrangeano que queremos minimizar pode ser escrito como: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50" y="825825"/>
            <a:ext cx="36004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311700" y="1664025"/>
            <a:ext cx="8121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Precisamos agora saber com quais variáveis vamos diferenciar o </a:t>
            </a:r>
            <a:r>
              <a:rPr lang="pt-BR" sz="1800">
                <a:solidFill>
                  <a:schemeClr val="dk2"/>
                </a:solidFill>
              </a:rPr>
              <a:t>Lagrangeano</a:t>
            </a:r>
            <a:r>
              <a:rPr lang="pt-BR" sz="1800">
                <a:solidFill>
                  <a:schemeClr val="dk2"/>
                </a:solidFill>
              </a:rPr>
              <a:t> e defini-lo </a:t>
            </a:r>
            <a:r>
              <a:rPr lang="pt-BR" sz="1800">
                <a:solidFill>
                  <a:schemeClr val="dk2"/>
                </a:solidFill>
              </a:rPr>
              <a:t>como</a:t>
            </a:r>
            <a:r>
              <a:rPr lang="pt-BR" sz="1800">
                <a:solidFill>
                  <a:schemeClr val="dk2"/>
                </a:solidFill>
              </a:rPr>
              <a:t> zero.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11700" y="2502225"/>
            <a:ext cx="7414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Pela equação 3 temos que o vetor w e o viés b são variáveis independentes. Então: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750" y="3340425"/>
            <a:ext cx="30194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411525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Por: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6" name="Google Shape;146;p20"/>
          <p:cNvSpPr txBox="1"/>
          <p:nvPr/>
        </p:nvSpPr>
        <p:spPr>
          <a:xfrm>
            <a:off x="311725" y="1613300"/>
            <a:ext cx="7414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Temos que: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38" y="762475"/>
            <a:ext cx="21431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250" y="1908300"/>
            <a:ext cx="2442227" cy="10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294013" y="3184425"/>
            <a:ext cx="7748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Daí</a:t>
            </a:r>
            <a:r>
              <a:rPr lang="pt-BR" sz="1800">
                <a:solidFill>
                  <a:schemeClr val="dk2"/>
                </a:solidFill>
              </a:rPr>
              <a:t> descobrimos então que o vetor normal (</a:t>
            </a:r>
            <a:r>
              <a:rPr b="1" lang="pt-BR" sz="1800">
                <a:solidFill>
                  <a:schemeClr val="dk2"/>
                </a:solidFill>
              </a:rPr>
              <a:t>w)</a:t>
            </a:r>
            <a:r>
              <a:rPr lang="pt-BR" sz="1800">
                <a:solidFill>
                  <a:schemeClr val="dk2"/>
                </a:solidFill>
              </a:rPr>
              <a:t> é combinação linear dos vetores de suporte 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411525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 nosso </a:t>
            </a:r>
            <a:r>
              <a:rPr lang="pt-BR"/>
              <a:t>último</a:t>
            </a:r>
            <a:r>
              <a:rPr lang="pt-BR"/>
              <a:t> passo, podemos nos livrar de </a:t>
            </a:r>
            <a:r>
              <a:rPr b="1" lang="pt-BR"/>
              <a:t>b</a:t>
            </a:r>
            <a:r>
              <a:rPr lang="pt-BR"/>
              <a:t> e </a:t>
            </a:r>
            <a:r>
              <a:rPr b="1" lang="pt-BR"/>
              <a:t>w</a:t>
            </a:r>
            <a:r>
              <a:rPr lang="pt-BR"/>
              <a:t>, e </a:t>
            </a:r>
            <a:r>
              <a:rPr lang="pt-BR"/>
              <a:t>substituí los</a:t>
            </a:r>
            <a:r>
              <a:rPr lang="pt-BR"/>
              <a:t> apenas pelos multiplicadores de lagrange: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5" name="Google Shape;155;p21"/>
          <p:cNvSpPr txBox="1"/>
          <p:nvPr/>
        </p:nvSpPr>
        <p:spPr>
          <a:xfrm>
            <a:off x="311700" y="2348300"/>
            <a:ext cx="7748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Resumindo, temos: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38" y="1249525"/>
            <a:ext cx="3980925" cy="12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950" y="2928325"/>
            <a:ext cx="27813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11700" y="3531975"/>
            <a:ext cx="8073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Nesse </a:t>
            </a:r>
            <a:r>
              <a:rPr lang="pt-BR" sz="1800">
                <a:solidFill>
                  <a:schemeClr val="dk2"/>
                </a:solidFill>
              </a:rPr>
              <a:t>ponto</a:t>
            </a:r>
            <a:r>
              <a:rPr lang="pt-BR" sz="1800">
                <a:solidFill>
                  <a:schemeClr val="dk2"/>
                </a:solidFill>
              </a:rPr>
              <a:t> descobrimos que a </a:t>
            </a:r>
            <a:r>
              <a:rPr lang="pt-BR" sz="1800">
                <a:solidFill>
                  <a:schemeClr val="dk2"/>
                </a:solidFill>
              </a:rPr>
              <a:t>maximização</a:t>
            </a:r>
            <a:r>
              <a:rPr lang="pt-BR" sz="1800">
                <a:solidFill>
                  <a:schemeClr val="dk2"/>
                </a:solidFill>
              </a:rPr>
              <a:t> do </a:t>
            </a:r>
            <a:r>
              <a:rPr i="1" lang="pt-BR" sz="1800">
                <a:solidFill>
                  <a:schemeClr val="dk2"/>
                </a:solidFill>
              </a:rPr>
              <a:t>width</a:t>
            </a:r>
            <a:r>
              <a:rPr lang="pt-BR" sz="1800">
                <a:solidFill>
                  <a:schemeClr val="dk2"/>
                </a:solidFill>
              </a:rPr>
              <a:t> depende somente do produto escalar de pares de vetores de suporte!!!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o que fazemos quando os dados não são lineares?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437625" y="1202200"/>
            <a:ext cx="8394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Estes enquadram o chamado SVM não linear.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37625" y="1832950"/>
            <a:ext cx="751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Vamos estudar o truque do Kernel, e a adição de </a:t>
            </a:r>
            <a:r>
              <a:rPr lang="pt-BR" sz="1800">
                <a:solidFill>
                  <a:schemeClr val="dk2"/>
                </a:solidFill>
              </a:rPr>
              <a:t>hiperparâmetros</a:t>
            </a:r>
            <a:r>
              <a:rPr lang="pt-BR" sz="1800">
                <a:solidFill>
                  <a:schemeClr val="dk2"/>
                </a:solidFill>
              </a:rPr>
              <a:t> para flexibilizar o modelo treinado.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37625" y="2708200"/>
            <a:ext cx="76329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Mapeia </a:t>
            </a:r>
            <a:r>
              <a:rPr lang="pt-BR" sz="1800">
                <a:solidFill>
                  <a:schemeClr val="dk2"/>
                </a:solidFill>
              </a:rPr>
              <a:t>através</a:t>
            </a:r>
            <a:r>
              <a:rPr lang="pt-BR" sz="1800">
                <a:solidFill>
                  <a:schemeClr val="dk2"/>
                </a:solidFill>
              </a:rPr>
              <a:t> de uma função,o conjunto de dados para um espaço de maior </a:t>
            </a:r>
            <a:r>
              <a:rPr lang="pt-BR" sz="1800">
                <a:solidFill>
                  <a:schemeClr val="dk2"/>
                </a:solidFill>
              </a:rPr>
              <a:t>dimensão</a:t>
            </a:r>
            <a:r>
              <a:rPr lang="pt-BR" sz="1800">
                <a:solidFill>
                  <a:schemeClr val="dk2"/>
                </a:solidFill>
              </a:rPr>
              <a:t>, onde vai ser </a:t>
            </a:r>
            <a:r>
              <a:rPr lang="pt-BR" sz="1800">
                <a:solidFill>
                  <a:schemeClr val="dk2"/>
                </a:solidFill>
              </a:rPr>
              <a:t>possível</a:t>
            </a:r>
            <a:r>
              <a:rPr lang="pt-BR" sz="1800">
                <a:solidFill>
                  <a:schemeClr val="dk2"/>
                </a:solidFill>
              </a:rPr>
              <a:t> ter o hiperplano </a:t>
            </a:r>
            <a:r>
              <a:rPr lang="pt-BR" sz="1800">
                <a:solidFill>
                  <a:schemeClr val="dk2"/>
                </a:solidFill>
              </a:rPr>
              <a:t>de</a:t>
            </a:r>
            <a:r>
              <a:rPr lang="pt-BR" sz="1800">
                <a:solidFill>
                  <a:schemeClr val="dk2"/>
                </a:solidFill>
              </a:rPr>
              <a:t> separação dentre as classes.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144375" y="2167575"/>
            <a:ext cx="54444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E</a:t>
            </a:r>
            <a:r>
              <a:rPr lang="pt-BR" sz="1800">
                <a:solidFill>
                  <a:schemeClr val="dk2"/>
                </a:solidFill>
              </a:rPr>
              <a:t>m</a:t>
            </a:r>
            <a:r>
              <a:rPr lang="pt-BR" sz="1800">
                <a:solidFill>
                  <a:schemeClr val="dk2"/>
                </a:solidFill>
              </a:rPr>
              <a:t> alguns casos mesmo depois de transformar o espaço em uma função de kernel o problema continua, para resolver isso usa-se </a:t>
            </a:r>
            <a:r>
              <a:rPr lang="pt-BR" sz="1800">
                <a:solidFill>
                  <a:schemeClr val="dk2"/>
                </a:solidFill>
              </a:rPr>
              <a:t>hiperparâmetros</a:t>
            </a:r>
            <a:r>
              <a:rPr lang="pt-BR" sz="1800">
                <a:solidFill>
                  <a:schemeClr val="dk2"/>
                </a:solidFill>
              </a:rPr>
              <a:t> que adicionam versatilidade ao modelo, fazendo ele tolerar algumas </a:t>
            </a:r>
            <a:r>
              <a:rPr lang="pt-BR" sz="1800">
                <a:solidFill>
                  <a:schemeClr val="dk2"/>
                </a:solidFill>
              </a:rPr>
              <a:t>amostras</a:t>
            </a:r>
            <a:r>
              <a:rPr lang="pt-BR" sz="1800">
                <a:solidFill>
                  <a:schemeClr val="dk2"/>
                </a:solidFill>
              </a:rPr>
              <a:t> </a:t>
            </a:r>
            <a:r>
              <a:rPr lang="pt-BR" sz="1800">
                <a:solidFill>
                  <a:schemeClr val="dk2"/>
                </a:solidFill>
              </a:rPr>
              <a:t>serem</a:t>
            </a:r>
            <a:r>
              <a:rPr lang="pt-BR" sz="1800">
                <a:solidFill>
                  <a:schemeClr val="dk2"/>
                </a:solidFill>
              </a:rPr>
              <a:t> classificadas incorretas (soft margin) ou tentando uma separação perfeita (hard margin).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00" y="94325"/>
            <a:ext cx="5195501" cy="19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850" y="1768550"/>
            <a:ext cx="2376850" cy="27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75900" y="2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Kernel não lineares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749125" y="1124975"/>
            <a:ext cx="783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Radial Basis Function (RBF)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749125" y="1697675"/>
            <a:ext cx="574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Polinomial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939625" y="2373525"/>
            <a:ext cx="4762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749125" y="2285400"/>
            <a:ext cx="540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Sigmóide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749125" y="2858100"/>
            <a:ext cx="5740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gaussiana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75900" y="2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Kernel: Radial Basis Function (RBF)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749125" y="1124975"/>
            <a:ext cx="7838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A função do do kernel RBF, é para dois </a:t>
            </a:r>
            <a:r>
              <a:rPr lang="pt-BR" sz="1800">
                <a:solidFill>
                  <a:schemeClr val="dk2"/>
                </a:solidFill>
              </a:rPr>
              <a:t>pontos</a:t>
            </a:r>
            <a:r>
              <a:rPr lang="pt-BR" sz="1800">
                <a:solidFill>
                  <a:schemeClr val="dk2"/>
                </a:solidFill>
              </a:rPr>
              <a:t> X1 e X2, calcular o quão </a:t>
            </a:r>
            <a:r>
              <a:rPr lang="pt-BR" sz="1800">
                <a:solidFill>
                  <a:schemeClr val="dk2"/>
                </a:solidFill>
              </a:rPr>
              <a:t>próximos</a:t>
            </a:r>
            <a:r>
              <a:rPr lang="pt-BR" sz="1800">
                <a:solidFill>
                  <a:schemeClr val="dk2"/>
                </a:solidFill>
              </a:rPr>
              <a:t> eles estão um do outro.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939625" y="2373525"/>
            <a:ext cx="4762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350" y="2133375"/>
            <a:ext cx="31337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350" y="2078688"/>
            <a:ext cx="24765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720800" y="2798300"/>
            <a:ext cx="74397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O maior valor que essa função pode alcançar é 1,o que significa que os pontos são iguais, quanto mais longe, mais próximo do 0 </a:t>
            </a:r>
            <a:r>
              <a:rPr lang="pt-BR" sz="1800">
                <a:solidFill>
                  <a:schemeClr val="dk2"/>
                </a:solidFill>
              </a:rPr>
              <a:t>será</a:t>
            </a:r>
            <a:r>
              <a:rPr lang="pt-BR" sz="1800">
                <a:solidFill>
                  <a:schemeClr val="dk2"/>
                </a:solidFill>
              </a:rPr>
              <a:t> o valor.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974" y="3667100"/>
            <a:ext cx="1020454" cy="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720800" y="3776600"/>
            <a:ext cx="5766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Tem dois parâmetros importantes, C, e </a:t>
            </a:r>
            <a:r>
              <a:rPr lang="pt-BR" sz="1500">
                <a:solidFill>
                  <a:schemeClr val="dk2"/>
                </a:solidFill>
                <a:highlight>
                  <a:srgbClr val="FFFFFF"/>
                </a:highlight>
              </a:rPr>
              <a:t>γ</a:t>
            </a:r>
            <a:r>
              <a:rPr lang="pt-BR" sz="1500">
                <a:solidFill>
                  <a:srgbClr val="242424"/>
                </a:solidFill>
                <a:highlight>
                  <a:srgbClr val="FFFFFF"/>
                </a:highlight>
              </a:rPr>
              <a:t>, </a:t>
            </a:r>
            <a:r>
              <a:rPr lang="pt-BR" sz="1800">
                <a:solidFill>
                  <a:schemeClr val="dk2"/>
                </a:solidFill>
              </a:rPr>
              <a:t>em que</a:t>
            </a:r>
            <a:r>
              <a:rPr lang="pt-BR" sz="1800">
                <a:solidFill>
                  <a:srgbClr val="242424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939625" y="2373525"/>
            <a:ext cx="4762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0" y="652275"/>
            <a:ext cx="3087572" cy="20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4">
            <a:alphaModFix/>
          </a:blip>
          <a:srcRect b="-8090" l="1050" r="-1050" t="8090"/>
          <a:stretch/>
        </p:blipFill>
        <p:spPr>
          <a:xfrm>
            <a:off x="4023150" y="963250"/>
            <a:ext cx="49221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465950" y="223975"/>
            <a:ext cx="3308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highlight>
                  <a:srgbClr val="FFFFFF"/>
                </a:highlight>
              </a:rPr>
              <a:t>Quando </a:t>
            </a:r>
            <a:r>
              <a:rPr lang="pt-BR" sz="1500">
                <a:solidFill>
                  <a:schemeClr val="dk2"/>
                </a:solidFill>
                <a:highlight>
                  <a:srgbClr val="FFFFFF"/>
                </a:highlight>
              </a:rPr>
              <a:t>σ = 1, σ² = 1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649225" y="256075"/>
            <a:ext cx="2741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2"/>
                </a:solidFill>
                <a:highlight>
                  <a:srgbClr val="FFFFFF"/>
                </a:highlight>
              </a:rPr>
              <a:t>Quando σ = 0,1, σ² = 0,01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3774050" y="4012263"/>
            <a:ext cx="2559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highlight>
                  <a:srgbClr val="FFFFFF"/>
                </a:highlight>
              </a:rPr>
              <a:t>Quando σ = 10, σ² = 100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050" y="2721000"/>
            <a:ext cx="2971901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375900" y="2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Kernel: Sigmoide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749125" y="1124975"/>
            <a:ext cx="7838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939625" y="2373525"/>
            <a:ext cx="4762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720800" y="1002725"/>
            <a:ext cx="74397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  <a:highlight>
                  <a:srgbClr val="FFFFFF"/>
                </a:highlight>
              </a:rPr>
              <a:t>Equivalente à utilização de uma rede neural de duas camadas (rede perceptron) usando uma função de ativação sigmóide.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720800" y="1858775"/>
            <a:ext cx="5766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Pode ser definida como: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525" y="2478525"/>
            <a:ext cx="27527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1152050" y="3145825"/>
            <a:ext cx="4904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56050" y="3127525"/>
            <a:ext cx="63585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Modela relações não lineares entre os pontos dos dados. É adequado quando os dados são binários e categóricos,onde os pontos de dados podem ter valores discretos e </a:t>
            </a:r>
            <a:r>
              <a:rPr lang="pt-BR" sz="1800">
                <a:solidFill>
                  <a:schemeClr val="dk2"/>
                </a:solidFill>
              </a:rPr>
              <a:t>lógicos</a:t>
            </a:r>
            <a:r>
              <a:rPr lang="pt-BR" sz="1800">
                <a:solidFill>
                  <a:schemeClr val="dk2"/>
                </a:solidFill>
              </a:rPr>
              <a:t>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SVM (Support Vector Machine) é um </a:t>
            </a:r>
            <a:r>
              <a:rPr lang="pt-BR"/>
              <a:t>algoritmo</a:t>
            </a:r>
            <a:r>
              <a:rPr lang="pt-BR"/>
              <a:t> de aprendizado de máquinas usado para classificação e regressão. Embora aqui focaremos na classificação;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Seu objetivo é encontrar a melhor fronteira entre as classes/rótulos </a:t>
            </a:r>
            <a:r>
              <a:rPr lang="pt-BR"/>
              <a:t>possível</a:t>
            </a:r>
            <a:r>
              <a:rPr lang="pt-BR"/>
              <a:t> para um dado </a:t>
            </a:r>
            <a:r>
              <a:rPr lang="pt-BR"/>
              <a:t>conjunto</a:t>
            </a:r>
            <a:r>
              <a:rPr lang="pt-BR"/>
              <a:t> de dados linearmente </a:t>
            </a:r>
            <a:r>
              <a:rPr lang="pt-BR"/>
              <a:t>separáveis</a:t>
            </a:r>
            <a:r>
              <a:rPr lang="pt-BR"/>
              <a:t>. Essas fronteiras são chamadas de </a:t>
            </a:r>
            <a:r>
              <a:rPr b="1" lang="pt-BR"/>
              <a:t>hiperplanos.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300" y="3327213"/>
            <a:ext cx="21717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75900" y="2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Hiperparâmetros</a:t>
            </a:r>
            <a:r>
              <a:rPr lang="pt-BR"/>
              <a:t> do modelo - C  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375900" y="1017725"/>
            <a:ext cx="83922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Está presente </a:t>
            </a:r>
            <a:r>
              <a:rPr lang="pt-BR" sz="1800">
                <a:solidFill>
                  <a:schemeClr val="dk2"/>
                </a:solidFill>
              </a:rPr>
              <a:t>tanto</a:t>
            </a:r>
            <a:r>
              <a:rPr lang="pt-BR" sz="1800">
                <a:solidFill>
                  <a:schemeClr val="dk2"/>
                </a:solidFill>
              </a:rPr>
              <a:t> no linear quando no não linear, e é responsável por controlar o quão tolerante a erros de classificação será o modelo. É como um peso que é dado durante o treino para cada amostra que foi classificada errada. Se o </a:t>
            </a:r>
            <a:r>
              <a:rPr b="1" lang="pt-BR" sz="1800">
                <a:solidFill>
                  <a:schemeClr val="dk2"/>
                </a:solidFill>
              </a:rPr>
              <a:t>C</a:t>
            </a:r>
            <a:r>
              <a:rPr lang="pt-BR" sz="1800">
                <a:solidFill>
                  <a:schemeClr val="dk2"/>
                </a:solidFill>
              </a:rPr>
              <a:t> for alto demais isso </a:t>
            </a:r>
            <a:r>
              <a:rPr lang="pt-BR" sz="1800">
                <a:solidFill>
                  <a:schemeClr val="dk2"/>
                </a:solidFill>
              </a:rPr>
              <a:t>pode</a:t>
            </a:r>
            <a:r>
              <a:rPr lang="pt-BR" sz="1800">
                <a:solidFill>
                  <a:schemeClr val="dk2"/>
                </a:solidFill>
              </a:rPr>
              <a:t> causar </a:t>
            </a:r>
            <a:r>
              <a:rPr i="1" lang="pt-BR" sz="1800">
                <a:solidFill>
                  <a:schemeClr val="dk2"/>
                </a:solidFill>
              </a:rPr>
              <a:t>overfitting</a:t>
            </a:r>
            <a:r>
              <a:rPr lang="pt-BR" sz="1800">
                <a:solidFill>
                  <a:schemeClr val="dk2"/>
                </a:solidFill>
              </a:rPr>
              <a:t>, mas por outro lado se for baixo demais permitem que as </a:t>
            </a:r>
            <a:r>
              <a:rPr lang="pt-BR" sz="1800">
                <a:solidFill>
                  <a:schemeClr val="dk2"/>
                </a:solidFill>
              </a:rPr>
              <a:t>fronteiras</a:t>
            </a:r>
            <a:r>
              <a:rPr lang="pt-BR" sz="1800">
                <a:solidFill>
                  <a:schemeClr val="dk2"/>
                </a:solidFill>
              </a:rPr>
              <a:t> de decisão terem erros, como a gente viu no slide passado, o </a:t>
            </a:r>
            <a:r>
              <a:rPr i="1" lang="pt-BR" sz="1800">
                <a:solidFill>
                  <a:schemeClr val="dk2"/>
                </a:solidFill>
              </a:rPr>
              <a:t>Soft Margin</a:t>
            </a:r>
            <a:r>
              <a:rPr lang="pt-BR" sz="1800">
                <a:solidFill>
                  <a:schemeClr val="dk2"/>
                </a:solidFill>
              </a:rPr>
              <a:t>, mas pode levar também a um </a:t>
            </a:r>
            <a:r>
              <a:rPr i="1" lang="pt-BR" sz="1800">
                <a:solidFill>
                  <a:schemeClr val="dk2"/>
                </a:solidFill>
              </a:rPr>
              <a:t>underfitting</a:t>
            </a:r>
            <a:r>
              <a:rPr lang="pt-BR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13" y="3154450"/>
            <a:ext cx="3914688" cy="13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600" y="3186605"/>
            <a:ext cx="3914677" cy="133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375900" y="2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Hiperparâmetros do modelo - Gamma  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749125" y="1124975"/>
            <a:ext cx="78387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É introduzido apenas do SVM não linear, </a:t>
            </a:r>
            <a:r>
              <a:rPr lang="pt-BR" sz="1800">
                <a:solidFill>
                  <a:schemeClr val="dk2"/>
                </a:solidFill>
              </a:rPr>
              <a:t>através</a:t>
            </a:r>
            <a:r>
              <a:rPr lang="pt-BR" sz="1800">
                <a:solidFill>
                  <a:schemeClr val="dk2"/>
                </a:solidFill>
              </a:rPr>
              <a:t> das funções de Kernel (especificamente o RBF, polinomial e </a:t>
            </a:r>
            <a:r>
              <a:rPr lang="pt-BR" sz="1800">
                <a:solidFill>
                  <a:schemeClr val="dk2"/>
                </a:solidFill>
              </a:rPr>
              <a:t>sigmóide</a:t>
            </a:r>
            <a:r>
              <a:rPr lang="pt-BR" sz="1800">
                <a:solidFill>
                  <a:schemeClr val="dk2"/>
                </a:solidFill>
              </a:rPr>
              <a:t>). Se baseia na colocação de pesos para as amostras mais distantes ou próximas da fronteira de decisão. Um Gamma muito alto pode levar a fronteiras de decisão fechadas e gerar  um overfitting, ao </a:t>
            </a:r>
            <a:r>
              <a:rPr lang="pt-BR" sz="1800">
                <a:solidFill>
                  <a:schemeClr val="dk2"/>
                </a:solidFill>
              </a:rPr>
              <a:t>contrário</a:t>
            </a:r>
            <a:r>
              <a:rPr lang="pt-BR" sz="1800">
                <a:solidFill>
                  <a:schemeClr val="dk2"/>
                </a:solidFill>
              </a:rPr>
              <a:t> que um Gama pequeno pode levar ao underfitting.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25" y="2961750"/>
            <a:ext cx="2110049" cy="153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858" y="2961749"/>
            <a:ext cx="2158291" cy="15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5">
            <a:alphaModFix/>
          </a:blip>
          <a:srcRect b="0" l="-7204" r="0" t="-7204"/>
          <a:stretch/>
        </p:blipFill>
        <p:spPr>
          <a:xfrm>
            <a:off x="6055450" y="2864350"/>
            <a:ext cx="2395526" cy="17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75900" y="2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do SVM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749125" y="1124975"/>
            <a:ext cx="7838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939625" y="2373525"/>
            <a:ext cx="4762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720800" y="1002725"/>
            <a:ext cx="743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  <a:highlight>
                  <a:srgbClr val="FFFFFF"/>
                </a:highlight>
              </a:rPr>
              <a:t>Não é </a:t>
            </a:r>
            <a:r>
              <a:rPr lang="pt-BR" sz="1800">
                <a:solidFill>
                  <a:schemeClr val="dk2"/>
                </a:solidFill>
                <a:highlight>
                  <a:srgbClr val="FFFFFF"/>
                </a:highlight>
              </a:rPr>
              <a:t>sensível</a:t>
            </a:r>
            <a:r>
              <a:rPr lang="pt-BR" sz="1800">
                <a:solidFill>
                  <a:schemeClr val="dk2"/>
                </a:solidFill>
                <a:highlight>
                  <a:srgbClr val="FFFFFF"/>
                </a:highlight>
              </a:rPr>
              <a:t> a </a:t>
            </a:r>
            <a:r>
              <a:rPr lang="pt-BR" sz="1800">
                <a:solidFill>
                  <a:schemeClr val="dk2"/>
                </a:solidFill>
                <a:highlight>
                  <a:srgbClr val="FFFFFF"/>
                </a:highlight>
              </a:rPr>
              <a:t>ruídos</a:t>
            </a:r>
            <a:r>
              <a:rPr lang="pt-BR" sz="1800">
                <a:solidFill>
                  <a:schemeClr val="dk2"/>
                </a:solidFill>
                <a:highlight>
                  <a:srgbClr val="FFFFFF"/>
                </a:highlight>
              </a:rPr>
              <a:t>, já que ele é otimizado a partir de vetores;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720800" y="1717100"/>
            <a:ext cx="7133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Consegue </a:t>
            </a:r>
            <a:r>
              <a:rPr lang="pt-BR" sz="1800">
                <a:solidFill>
                  <a:schemeClr val="dk2"/>
                </a:solidFill>
              </a:rPr>
              <a:t>solucionar</a:t>
            </a:r>
            <a:r>
              <a:rPr lang="pt-BR" sz="1800">
                <a:solidFill>
                  <a:schemeClr val="dk2"/>
                </a:solidFill>
              </a:rPr>
              <a:t> problema lineares e não  </a:t>
            </a:r>
            <a:r>
              <a:rPr lang="pt-BR" sz="1800">
                <a:solidFill>
                  <a:schemeClr val="dk2"/>
                </a:solidFill>
              </a:rPr>
              <a:t>lineares;</a:t>
            </a:r>
            <a:r>
              <a:rPr lang="pt-BR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1152050" y="3145825"/>
            <a:ext cx="4904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720800" y="2399300"/>
            <a:ext cx="6358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É efetivo quando os dados </a:t>
            </a:r>
            <a:r>
              <a:rPr lang="pt-BR" sz="1800">
                <a:solidFill>
                  <a:schemeClr val="dk2"/>
                </a:solidFill>
              </a:rPr>
              <a:t>têm</a:t>
            </a:r>
            <a:r>
              <a:rPr lang="pt-BR" sz="1800">
                <a:solidFill>
                  <a:schemeClr val="dk2"/>
                </a:solidFill>
              </a:rPr>
              <a:t> alta </a:t>
            </a:r>
            <a:r>
              <a:rPr lang="pt-BR" sz="1800">
                <a:solidFill>
                  <a:schemeClr val="dk2"/>
                </a:solidFill>
              </a:rPr>
              <a:t>dimensionalidade.</a:t>
            </a:r>
            <a:r>
              <a:rPr lang="pt-BR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749125" y="3068600"/>
            <a:ext cx="7221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Técnicas</a:t>
            </a:r>
            <a:r>
              <a:rPr lang="pt-BR" sz="1800">
                <a:solidFill>
                  <a:schemeClr val="dk2"/>
                </a:solidFill>
              </a:rPr>
              <a:t> como </a:t>
            </a:r>
            <a:r>
              <a:rPr i="1" lang="pt-BR" sz="1800">
                <a:solidFill>
                  <a:schemeClr val="dk2"/>
                </a:solidFill>
              </a:rPr>
              <a:t>one-vs.-one</a:t>
            </a:r>
            <a:r>
              <a:rPr lang="pt-BR" sz="1800">
                <a:solidFill>
                  <a:schemeClr val="dk2"/>
                </a:solidFill>
              </a:rPr>
              <a:t> e </a:t>
            </a:r>
            <a:r>
              <a:rPr i="1" lang="pt-BR" sz="1800">
                <a:solidFill>
                  <a:schemeClr val="dk2"/>
                </a:solidFill>
              </a:rPr>
              <a:t>all-vs.-all </a:t>
            </a:r>
            <a:r>
              <a:rPr lang="pt-BR" sz="1800">
                <a:solidFill>
                  <a:schemeClr val="dk2"/>
                </a:solidFill>
              </a:rPr>
              <a:t>permitem que os SVM sejam aplicados também a problema de multiclasse. 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75900" y="2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 do SVM</a:t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749125" y="1124975"/>
            <a:ext cx="7838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939625" y="2373525"/>
            <a:ext cx="4762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720800" y="1002725"/>
            <a:ext cx="7439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  <a:highlight>
                  <a:srgbClr val="FFFFFF"/>
                </a:highlight>
              </a:rPr>
              <a:t>É um modelo considerado “caixa preta”, sua interpretação e visualização pode ser bem complexa, ainda mais em problema de alto dimensionalidade;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720800" y="2011275"/>
            <a:ext cx="71334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É lento se comparado com outros;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152050" y="3145825"/>
            <a:ext cx="4904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749125" y="2678575"/>
            <a:ext cx="63585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Para que seja feito o ajuste dos hiperparâmetros do modelo são necessários vários testes, escolhas indevidas de</a:t>
            </a:r>
            <a:r>
              <a:rPr b="1" lang="pt-BR" sz="1800">
                <a:solidFill>
                  <a:schemeClr val="dk2"/>
                </a:solidFill>
              </a:rPr>
              <a:t> C</a:t>
            </a:r>
            <a:r>
              <a:rPr lang="pt-BR" sz="1800">
                <a:solidFill>
                  <a:schemeClr val="dk2"/>
                </a:solidFill>
              </a:rPr>
              <a:t> e </a:t>
            </a:r>
            <a:r>
              <a:rPr b="1" lang="pt-BR" sz="1800">
                <a:solidFill>
                  <a:schemeClr val="dk2"/>
                </a:solidFill>
              </a:rPr>
              <a:t>Gamma</a:t>
            </a:r>
            <a:r>
              <a:rPr lang="pt-BR" sz="1800">
                <a:solidFill>
                  <a:schemeClr val="dk2"/>
                </a:solidFill>
              </a:rPr>
              <a:t> levam facilmente ao </a:t>
            </a:r>
            <a:r>
              <a:rPr i="1" lang="pt-BR" sz="1800">
                <a:solidFill>
                  <a:schemeClr val="dk2"/>
                </a:solidFill>
              </a:rPr>
              <a:t>overfitting</a:t>
            </a:r>
            <a:r>
              <a:rPr lang="pt-BR" sz="1800">
                <a:solidFill>
                  <a:schemeClr val="dk2"/>
                </a:solidFill>
              </a:rPr>
              <a:t>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/>
          <p:nvPr/>
        </p:nvSpPr>
        <p:spPr>
          <a:xfrm>
            <a:off x="2842350" y="2063400"/>
            <a:ext cx="3459300" cy="10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sz="3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75900" y="2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: </a:t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749125" y="1124975"/>
            <a:ext cx="7838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939625" y="2373525"/>
            <a:ext cx="4762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720800" y="1002725"/>
            <a:ext cx="7838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  <a:highlight>
                  <a:srgbClr val="FFFFFF"/>
                </a:highlight>
              </a:rPr>
              <a:t>Learning With Kernels,  </a:t>
            </a:r>
            <a:r>
              <a:rPr lang="pt-BR" sz="1800">
                <a:solidFill>
                  <a:schemeClr val="dk2"/>
                </a:solidFill>
                <a:highlight>
                  <a:schemeClr val="lt1"/>
                </a:highlight>
              </a:rPr>
              <a:t>Bernhard Schölkopf and Alexander J. Smola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720800" y="1487325"/>
            <a:ext cx="71334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  <a:highlight>
                  <a:srgbClr val="FFFFFF"/>
                </a:highlight>
              </a:rPr>
              <a:t>https://edisciplinas.usp.br/pluginfile.php/4454481/mod_resource/content/1/SIN5007-Tema07-SVMs.pdf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1666900" y="2995250"/>
            <a:ext cx="5942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720800" y="2207988"/>
            <a:ext cx="63585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https://towardsdatascience.com/radial-basis-function-rbf-kernel-the-go-to-kernel-acf0d22c798a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852100" y="3120075"/>
            <a:ext cx="4994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720800" y="2895500"/>
            <a:ext cx="745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https://towardsdatascience.com/understanding-support-vector-machine-part-1-lagrange-multipliers-5c24a52ffc5e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720800" y="3525325"/>
            <a:ext cx="7349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https://medium.com/@msremigio/m%C3%A1quinas-de-vetores-de-suporte-svm-77bb114d02fc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melhor hiperplano é  aquele que se encontra no ponto médio entre os dois grupos de classes, trazendo simetria na classificação, onde o ponto mais próximo de cada classe está a uma distância </a:t>
            </a:r>
            <a:r>
              <a:rPr b="1" lang="pt-BR"/>
              <a:t>d</a:t>
            </a:r>
            <a:r>
              <a:rPr lang="pt-BR"/>
              <a:t> do hiperplano, para </a:t>
            </a:r>
            <a:r>
              <a:rPr lang="pt-BR"/>
              <a:t>minimizar</a:t>
            </a:r>
            <a:r>
              <a:rPr lang="pt-BR"/>
              <a:t> erros de classificação e enviesamento;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pontos mais próximos do hiperplano são chamados </a:t>
            </a:r>
            <a:r>
              <a:rPr b="1" lang="pt-BR"/>
              <a:t>vetores de suporte</a:t>
            </a:r>
            <a:r>
              <a:rPr lang="pt-BR"/>
              <a:t>, e vão ser muito importantes!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00" y="1249800"/>
            <a:ext cx="36659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311700" y="411525"/>
            <a:ext cx="85206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melhor hiperplano capaz de separar as duas classes pode ser definido como: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w</a:t>
            </a:r>
            <a:r>
              <a:rPr lang="pt-BR"/>
              <a:t> é o vetor normal (perpendicular ao hiperplano), </a:t>
            </a:r>
            <a:r>
              <a:rPr b="1" lang="pt-BR"/>
              <a:t>x </a:t>
            </a:r>
            <a:r>
              <a:rPr lang="pt-BR"/>
              <a:t>é um ponto qualquer do hiperplano e </a:t>
            </a:r>
            <a:r>
              <a:rPr b="1" lang="pt-BR"/>
              <a:t>b</a:t>
            </a:r>
            <a:r>
              <a:rPr lang="pt-BR"/>
              <a:t> é uma constante que vai determinar o deslocamento do hiperplano em relação à origem.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para classificar um ponto que não </a:t>
            </a:r>
            <a:r>
              <a:rPr lang="pt-BR"/>
              <a:t>pertence</a:t>
            </a:r>
            <a:r>
              <a:rPr lang="pt-BR"/>
              <a:t> ao hiperplano?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000" y="1023875"/>
            <a:ext cx="24003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311700" y="411525"/>
            <a:ext cx="8520600" cy="22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Dizemos </a:t>
            </a:r>
            <a:r>
              <a:rPr lang="pt-BR"/>
              <a:t>que</a:t>
            </a:r>
            <a:r>
              <a:rPr lang="pt-BR"/>
              <a:t> para cada x fora do hiperplano se aplica a seguinte regra</a:t>
            </a:r>
            <a:r>
              <a:rPr lang="pt-BR"/>
              <a:t>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Agora define-se uma variável de classificação y, e digamos que ela seja 1 para amostras positivas e -1 para amostras negativas.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625" y="972025"/>
            <a:ext cx="3192650" cy="7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50" y="2702625"/>
            <a:ext cx="2781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411525"/>
            <a:ext cx="8520600" cy="22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 agora podem ser reescritas como uma </a:t>
            </a:r>
            <a:r>
              <a:rPr lang="pt-BR"/>
              <a:t>única</a:t>
            </a:r>
            <a:r>
              <a:rPr lang="pt-BR"/>
              <a:t> equação: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esse resultado podemos definir os vetores de suporte, que satisfazem essa equação: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488" y="961025"/>
            <a:ext cx="1896130" cy="6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875" y="2702625"/>
            <a:ext cx="24193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77575"/>
            <a:ext cx="8520600" cy="4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Logo, temos que encontrar a </a:t>
            </a:r>
            <a:r>
              <a:rPr lang="pt-BR"/>
              <a:t>distância</a:t>
            </a:r>
            <a:r>
              <a:rPr lang="pt-BR"/>
              <a:t> entre a margem superior e inferior. 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975" y="1436800"/>
            <a:ext cx="3854900" cy="30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411525"/>
            <a:ext cx="8520600" cy="22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/>
              <a:t>distância</a:t>
            </a:r>
            <a:r>
              <a:rPr lang="pt-BR"/>
              <a:t> entre eles pode ser definida como: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050" y="1204625"/>
            <a:ext cx="39528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311700" y="2450750"/>
            <a:ext cx="7491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Pela equação 4, temos então que: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63" y="3105275"/>
            <a:ext cx="44100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