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k1J3RonwSrNmMLdY9b+/nGeH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3cefb94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f3cefb94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3be9a0b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f3be9a0b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3cefb94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f3cefb94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98605e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c198605e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3cefb94a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f3cefb94a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198605e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c198605e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3cefb94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f3cefb94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2e12f33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c2e12f33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3cefb94a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f3cefb94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3cefb94a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f3cefb94a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3cefb94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f3cefb94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3cefb94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f3cefb94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3cefb94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f3cefb94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e12f3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c2e12f3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2e12f33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c2e12f33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3cefb94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f3cefb94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2e12f33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c2e12f33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2e12f33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c2e12f33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cefb94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f3cefb94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3be9a0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f3be9a0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3be9a0b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f3be9a0b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3be9a0b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f3be9a0b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3cefb94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f3cefb94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3cefb94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f3cefb94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3cefb94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f3cefb94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" name="Google Shape;26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163" y="2274825"/>
            <a:ext cx="1209674" cy="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" name="Google Shape;46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PLN na fala</a:t>
            </a:r>
            <a:endParaRPr/>
          </a:p>
        </p:txBody>
      </p:sp>
      <p:sp>
        <p:nvSpPr>
          <p:cNvPr id="103" name="Google Shape;103;p1"/>
          <p:cNvSpPr txBox="1"/>
          <p:nvPr>
            <p:ph idx="2" type="title"/>
          </p:nvPr>
        </p:nvSpPr>
        <p:spPr>
          <a:xfrm>
            <a:off x="4884125" y="389642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Overview dos </a:t>
            </a:r>
            <a:r>
              <a:rPr lang="pt-BR"/>
              <a:t>caps 1, 2 e 3 do livro Brasileiras em PLN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Artur Lima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3cefb94aa_0_13"/>
          <p:cNvSpPr txBox="1"/>
          <p:nvPr/>
        </p:nvSpPr>
        <p:spPr>
          <a:xfrm>
            <a:off x="2865800" y="2178075"/>
            <a:ext cx="2884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2"/>
                </a:solidFill>
              </a:rPr>
              <a:t>            ASR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3be9a0b18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Reconhecimento de fala(ASR)</a:t>
            </a:r>
            <a:endParaRPr/>
          </a:p>
        </p:txBody>
      </p:sp>
      <p:sp>
        <p:nvSpPr>
          <p:cNvPr id="161" name="Google Shape;161;g1f3be9a0b18_0_22"/>
          <p:cNvSpPr txBox="1"/>
          <p:nvPr>
            <p:ph idx="1" type="body"/>
          </p:nvPr>
        </p:nvSpPr>
        <p:spPr>
          <a:xfrm>
            <a:off x="311700" y="1094250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 na transformação do sinal acústico de um trecho de fala em um trecho de texto. Como isso é feito, analisa amplitude das vibrações do ar, com uma FFT(fast fourier transform) obtém a frequência  e a pressão correspondente, que serão as entradas para os modelos.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Antigamente(paradigma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estatístico híbrido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usava-se o HMM(Hidden Markov Model), que consistia na junção de três modelos, um para extrair fonemas dos sons, um para transformar os fones em palavras e por fim um lexical com dicionário de pronúncias para corrigir erros gramaticais. Bons no geral, mas sofriam para estrangeirismos por trabalharem com n-gramas.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3cefb94aa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Reconhecimento de fala(ASR)</a:t>
            </a:r>
            <a:endParaRPr/>
          </a:p>
        </p:txBody>
      </p:sp>
      <p:sp>
        <p:nvSpPr>
          <p:cNvPr id="167" name="Google Shape;167;g1f3cefb94aa_0_22"/>
          <p:cNvSpPr txBox="1"/>
          <p:nvPr>
            <p:ph idx="1" type="body"/>
          </p:nvPr>
        </p:nvSpPr>
        <p:spPr>
          <a:xfrm>
            <a:off x="311700" y="1094250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Atualmente, uma junção de transformers com CNNs é muito utilizada, com os transformers trabalhando o contexto mais global e as CNNs o local, eles conseguem até representar neologismos com facilidade por meio do uso de wordpieces, construindo palavras novas com partes de outras.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												</a:t>
            </a: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  Fonte wikipedia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g1f3cefb94a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75" y="2375450"/>
            <a:ext cx="56483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198605e43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Reconhecimento de fala(ASR)</a:t>
            </a:r>
            <a:endParaRPr/>
          </a:p>
        </p:txBody>
      </p:sp>
      <p:sp>
        <p:nvSpPr>
          <p:cNvPr id="174" name="Google Shape;174;g2c198605e43_0_1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g2c198605e4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5" y="1297425"/>
            <a:ext cx="8720650" cy="26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3cefb94aa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Métricas de avaliação</a:t>
            </a:r>
            <a:endParaRPr/>
          </a:p>
        </p:txBody>
      </p:sp>
      <p:sp>
        <p:nvSpPr>
          <p:cNvPr id="181" name="Google Shape;181;g1f3cefb94aa_0_48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 Error Rate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(WER):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Percentual de palavras que foram transcritas erradas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i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Sentence Error Rate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(SER):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Percentual de frases que continham erro de transcrição.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Sugestão de um 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terceiro erro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que atribui 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peso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aos erros de acordo com a 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importância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 palavra.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198605e43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Problemas enfrentados n</a:t>
            </a:r>
            <a:r>
              <a:rPr lang="pt-BR"/>
              <a:t>o ASR</a:t>
            </a:r>
            <a:endParaRPr/>
          </a:p>
        </p:txBody>
      </p:sp>
      <p:sp>
        <p:nvSpPr>
          <p:cNvPr id="187" name="Google Shape;187;g2c198605e43_0_7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Falta de dados, e aqui entra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Ausência de transcrição da fala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condições de gravação(com ou sem ruído)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Ausência de locutores diferentes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Ausência de dialetos diferentes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modelos de ponta precisam de muitos dados, o que não há em português brasileiro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3cefb94aa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Problemas enfrentados no ASR</a:t>
            </a:r>
            <a:endParaRPr/>
          </a:p>
        </p:txBody>
      </p:sp>
      <p:sp>
        <p:nvSpPr>
          <p:cNvPr id="193" name="Google Shape;193;g1f3cefb94aa_0_42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Coarticulação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Quando fonemas interagem entre si, pode haver o suprimento uns dos outros, formando por exemplo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dialeto mineirês “você sabe se esse ônibus passa na Savassi”, passível como “cêsasessonspasansavas”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ocorre também em casos envolvendo encadeamento de sons a e o, como em “</a:t>
            </a:r>
            <a:r>
              <a:rPr lang="pt-BR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Mande um beijo par</a:t>
            </a:r>
            <a:r>
              <a:rPr b="1" lang="pt-BR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a A</a:t>
            </a:r>
            <a:r>
              <a:rPr lang="pt-BR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manda” que pode facilmente virar “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Mande um beijo par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A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manda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2e12f3388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Problemas enfrentados no ASR</a:t>
            </a:r>
            <a:endParaRPr/>
          </a:p>
        </p:txBody>
      </p:sp>
      <p:sp>
        <p:nvSpPr>
          <p:cNvPr id="199" name="Google Shape;199;g2c2e12f3388_0_26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Pontuação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Embora pareça simples, a pontuação é importante para facilitar a leitura humana dos textos transcritos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Dificultada pois diferenças sutis como tom de voz, podem indicar pontuações diferentes, falta de dados e pouco modelos treinados com isso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3cefb94aa_0_38"/>
          <p:cNvSpPr txBox="1"/>
          <p:nvPr/>
        </p:nvSpPr>
        <p:spPr>
          <a:xfrm>
            <a:off x="3306400" y="2225975"/>
            <a:ext cx="34293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2"/>
                </a:solidFill>
              </a:rPr>
              <a:t>Síntese de fala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3cefb94aa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Síntese de fala</a:t>
            </a:r>
            <a:endParaRPr sz="2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0" name="Google Shape;210;g1f3cefb94aa_0_57"/>
          <p:cNvSpPr txBox="1"/>
          <p:nvPr>
            <p:ph idx="1" type="body"/>
          </p:nvPr>
        </p:nvSpPr>
        <p:spPr>
          <a:xfrm>
            <a:off x="311700" y="1094250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 na transformação de uma fala em um som. Esse processo é feito em duas etapas, uma primeira para normalizar o texto e transformá-lo em fonemas, e outra para produzir esses sons com a devida tonicidade(prosódia)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g1f3cefb94aa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2137250"/>
            <a:ext cx="5928899" cy="2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3393900" y="2212575"/>
            <a:ext cx="2356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2"/>
                </a:solidFill>
              </a:rPr>
              <a:t>       Cap 1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3cefb94aa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2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7" name="Google Shape;217;g1f3cefb94aa_0_63"/>
          <p:cNvSpPr txBox="1"/>
          <p:nvPr>
            <p:ph idx="1" type="body"/>
          </p:nvPr>
        </p:nvSpPr>
        <p:spPr>
          <a:xfrm>
            <a:off x="311700" y="1094250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Processo em que transformamos símbolos e abreviações em sua forma falada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g1f3cefb94a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1603075"/>
            <a:ext cx="86010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3cefb94aa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2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4" name="Google Shape;224;g1f3cefb94aa_0_70"/>
          <p:cNvSpPr txBox="1"/>
          <p:nvPr>
            <p:ph idx="1" type="body"/>
          </p:nvPr>
        </p:nvSpPr>
        <p:spPr>
          <a:xfrm>
            <a:off x="311700" y="1094250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português, surgem problemas como questão de gênero e número e se siglas são faladas ou soletradas, como IFSC e ICMC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pode ser feito definindo regras, que com base nos tokens ao redor chega-se em uma resposta, ou via redes neurais estilo codificador-decodificador, mas que precisam de um grande volume de dados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3cefb94aa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Conversão grafema-fonema</a:t>
            </a:r>
            <a:endParaRPr sz="2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0" name="Google Shape;230;g1f3cefb94aa_0_77"/>
          <p:cNvSpPr txBox="1"/>
          <p:nvPr>
            <p:ph idx="1" type="body"/>
          </p:nvPr>
        </p:nvSpPr>
        <p:spPr>
          <a:xfrm>
            <a:off x="311700" y="1094250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Historicamente, a conversão das letras para sons se deu pelo uso de regras descritas de modo a mapear as letras do alfabeto para o som correspondente a ela, de acordo com o contexto em que tal letra aparece, pelo que eu entendi parecido com o HMM(Hidden Markov Model) do ARS.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Atualmente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redes neurais como Tacotron 2 se mostraram mais eficientes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2e12f338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Métricas de avaliação</a:t>
            </a:r>
            <a:endParaRPr sz="2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6" name="Google Shape;236;g2c2e12f3388_0_0"/>
          <p:cNvSpPr txBox="1"/>
          <p:nvPr>
            <p:ph idx="1" type="body"/>
          </p:nvPr>
        </p:nvSpPr>
        <p:spPr>
          <a:xfrm>
            <a:off x="311700" y="1094250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 do ASR que quantiza o número de erros e acertos,  a avaliação para geração de vozes consiste em humanos falantes nativos do idioma dando notas de 1 a 5 para as transcrições, o Mean Opinion Score (MOS), o que gera uma avaliação subjetiva dos modelos.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e12f3388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Problemas enfrentados na síntese de fala</a:t>
            </a:r>
            <a:endParaRPr/>
          </a:p>
        </p:txBody>
      </p:sp>
      <p:sp>
        <p:nvSpPr>
          <p:cNvPr id="242" name="Google Shape;242;g2c2e12f3388_0_6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Falta de dados com variedade de locutores para possibilitar a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geração de fala com vários locutores ou falta de dados mesmo para redes neurais mais robustas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Prosódia, ou seja, descobrir qual a sílaba tônica de uma palavra para pronunciá-la corretamente. Muitos conjuntos de dados não possuem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anotações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prosódicas dificultando o processo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3cefb94aa_0_7"/>
          <p:cNvSpPr txBox="1"/>
          <p:nvPr>
            <p:ph type="title"/>
          </p:nvPr>
        </p:nvSpPr>
        <p:spPr>
          <a:xfrm>
            <a:off x="178200" y="17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Segmentação prosódica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8" name="Google Shape;248;g1f3cefb94aa_0_7"/>
          <p:cNvSpPr txBox="1"/>
          <p:nvPr>
            <p:ph idx="1" type="body"/>
          </p:nvPr>
        </p:nvSpPr>
        <p:spPr>
          <a:xfrm>
            <a:off x="6881125" y="4199100"/>
            <a:ext cx="1817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Fonte facebook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g1f3cefb94a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100" y="833301"/>
            <a:ext cx="4954034" cy="37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2e12f3388_0_11"/>
          <p:cNvSpPr txBox="1"/>
          <p:nvPr>
            <p:ph type="title"/>
          </p:nvPr>
        </p:nvSpPr>
        <p:spPr>
          <a:xfrm>
            <a:off x="178200" y="17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Reconhecimento de emoções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5" name="Google Shape;255;g2c2e12f3388_0_11"/>
          <p:cNvSpPr txBox="1"/>
          <p:nvPr>
            <p:ph idx="1" type="body"/>
          </p:nvPr>
        </p:nvSpPr>
        <p:spPr>
          <a:xfrm>
            <a:off x="97700" y="808400"/>
            <a:ext cx="8601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Não é muito trabalhado nos capítulos, mas a ideia geral é retirar de aspectos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áudio </a:t>
            </a: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como a duração e a intensidade da fala para enquadrá-la em emoções, que são obtidas aplicando a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transformada de </a:t>
            </a:r>
            <a:r>
              <a:rPr i="1"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Fourier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em janelas de áudio</a:t>
            </a:r>
            <a:r>
              <a:rPr lang="pt-BR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 essas informações do áudio conseguimos atribuir certos valores de valência e ativação para colocar a frase em um espaço bidimensional com os valores típicos de cada emoção já presentes.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Exemplo retirado do livro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nota-se maior intensidade vocal na emoção “alegria”, enquanto a “tristeza” costuma ter intensidade vocal reduzida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2e12f3388_0_19"/>
          <p:cNvSpPr txBox="1"/>
          <p:nvPr>
            <p:ph type="title"/>
          </p:nvPr>
        </p:nvSpPr>
        <p:spPr>
          <a:xfrm>
            <a:off x="178200" y="17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Reconhecimento de emoções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1" name="Google Shape;261;g2c2e12f3388_0_19"/>
          <p:cNvSpPr txBox="1"/>
          <p:nvPr>
            <p:ph idx="1" type="body"/>
          </p:nvPr>
        </p:nvSpPr>
        <p:spPr>
          <a:xfrm>
            <a:off x="97700" y="808400"/>
            <a:ext cx="8601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g2c2e12f338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25" y="749525"/>
            <a:ext cx="4987200" cy="3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3cefb94aa_0_84"/>
          <p:cNvSpPr txBox="1"/>
          <p:nvPr>
            <p:ph type="title"/>
          </p:nvPr>
        </p:nvSpPr>
        <p:spPr>
          <a:xfrm>
            <a:off x="178200" y="17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Ideias de projetos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g1f3cefb94aa_0_84"/>
          <p:cNvSpPr txBox="1"/>
          <p:nvPr>
            <p:ph idx="1" type="body"/>
          </p:nvPr>
        </p:nvSpPr>
        <p:spPr>
          <a:xfrm>
            <a:off x="231800" y="846725"/>
            <a:ext cx="8466900" cy="3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Ideias de projetos reconhecimento de voz, clonagem de voz, transcrição de voz para anotar, com correções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gramaticais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 tudo mais ou talvez até resumo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Cap 1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PLN se divide em duas grandes subáreas: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Interpretação (ou Compreensão) de Linguagem Natural – NLU (do inglês, </a:t>
            </a:r>
            <a:r>
              <a:rPr i="1"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Natural Language Understanding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Geração de Linguagem Natural – NLG (do inglês, </a:t>
            </a:r>
            <a:r>
              <a:rPr i="1"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Natural Language Generation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Assim NLU envolve a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segmentação e classificação dos componentes linguísticos assim como interpretar o significado do texto, assim podemos citar como exemplos a compreensão de um texto por um chatbot, corretor do word ou até a extração de emoções.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Já o NLG, geração de conteúdos sejam eles textos ou áudios.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Fiquei em dúvida em qual categorias tarefas como resumo e tradução se encaixam.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3be9a0b1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Cap 1</a:t>
            </a:r>
            <a:endParaRPr/>
          </a:p>
        </p:txBody>
      </p:sp>
      <p:sp>
        <p:nvSpPr>
          <p:cNvPr id="120" name="Google Shape;120;g1f3be9a0b18_0_0"/>
          <p:cNvSpPr txBox="1"/>
          <p:nvPr>
            <p:ph idx="1" type="body"/>
          </p:nvPr>
        </p:nvSpPr>
        <p:spPr>
          <a:xfrm>
            <a:off x="177600" y="1256800"/>
            <a:ext cx="40293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Fonética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fonologia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sons e sua organização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Morfologia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morfemas e formação de palavras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Sintaxe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organização das palavras na frase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Semântica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 pragmática: significado e finalidade do uso das palavras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Discurso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Texto como um todo, relação entre frases distintas, parágrafos…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1f3be9a0b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784" y="1256797"/>
            <a:ext cx="4863225" cy="20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be9a0b18_0_29"/>
          <p:cNvSpPr txBox="1"/>
          <p:nvPr/>
        </p:nvSpPr>
        <p:spPr>
          <a:xfrm>
            <a:off x="2980750" y="2197250"/>
            <a:ext cx="27696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2"/>
                </a:solidFill>
              </a:rPr>
              <a:t>       Cap 2 e 3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be9a0b18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Termos importantes</a:t>
            </a:r>
            <a:endParaRPr/>
          </a:p>
        </p:txBody>
      </p:sp>
      <p:sp>
        <p:nvSpPr>
          <p:cNvPr id="132" name="Google Shape;132;g1f3be9a0b18_0_7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Part-of-speech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 PoS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categoria gramatical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uma palavra.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Frequência fundamental(f0):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altura de um som, diferença entre fino e grave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 espectral: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timbre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cefb94aa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Termos importantes</a:t>
            </a:r>
            <a:endParaRPr/>
          </a:p>
        </p:txBody>
      </p:sp>
      <p:sp>
        <p:nvSpPr>
          <p:cNvPr id="138" name="Google Shape;138;g1f3cefb94aa_0_17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RNN: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Rede neural recorrente, possui uma memória da sequência ao contrário das redes normais.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transformer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honestamente ,adoraria que a gente discutisse um pouco que eu mesmo não peguei ainda, mas aqui está a definição do livro:                  </a:t>
            </a:r>
            <a:r>
              <a:rPr lang="pt-BR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pt-BR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forma resumida, diferentemente das RNN, nos Transformers, os vetores de entrada e de saída têm o mesmo tamanho e cada bloco de atenção tem acesso às entradas dos blocos anteriores”</a:t>
            </a:r>
            <a:endParaRPr b="1" i="1"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3cefb94aa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breve</a:t>
            </a:r>
            <a:endParaRPr/>
          </a:p>
        </p:txBody>
      </p:sp>
      <p:sp>
        <p:nvSpPr>
          <p:cNvPr id="144" name="Google Shape;144;g1f3cefb94aa_0_1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Reconhecimento de fala(ASR):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 em conseguir transcrever uma fala em texto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Síntese de fala</a:t>
            </a: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processo inverso, gerar um áudio correspondente a certo texto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Segmentação prosódica: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Trabalha com a tonicidade, força das sílabas das palavras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Reconhecimento de emoções: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 base na duração e intensidade da fala caracterizá-la quanto às suas emoções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3cefb94aa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Menções honrosas</a:t>
            </a:r>
            <a:endParaRPr/>
          </a:p>
        </p:txBody>
      </p:sp>
      <p:sp>
        <p:nvSpPr>
          <p:cNvPr id="150" name="Google Shape;150;g1f3cefb94aa_0_28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reconhecimento de locutor e verificação de locutor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restauração (ou aprimoramento) da fala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diarização da fala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modelagem de tópicos a partir das transcrições dos áudios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clonagem de voz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