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ggVW4v065lw0nhpRUp2rKEnPKp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brasileiraspln.com/livro-pln/2a-edicao/parte-significado/cap-semantica-simbolica/cap-semantica-simbolica.html#fn7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7eeec8de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7eeec8de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Cada palavra com significados distintos pertence a um frame diferente.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Por exemplo, a palavra “commit” possui quatro entradas (sentidos) no léxico, conforme os quatro frames dos quais participa: Imposing_Obligation, Institutionalization, Commitment, Committing_crime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f7eeec8de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f7eeec8de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definem os papéis semânticos envolvidos no </a:t>
            </a:r>
            <a:r>
              <a:rPr i="1" lang="pt-BR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frame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f7eeec8de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f7eeec8de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7eeec8ded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f7eeec8ded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f7eeec8ded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f7eeec8ded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7eeec8de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f7eeec8de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0c4439da1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20c4439da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7eeec8d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7eeec8d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7eeec8de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f7eeec8de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ConceptNet</a:t>
            </a:r>
            <a:r>
              <a:rPr lang="pt-BR" sz="1000">
                <a:solidFill>
                  <a:srgbClr val="1860A7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7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7eeec8de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7eeec8de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7eeec8de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7eeec8de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pt-BR"/>
              <a:t>Constante evolucao, nao é mais tao atualizado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7eeec8de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7eeec8de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7eeec8de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f7eeec8de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sentença “</a:t>
            </a:r>
            <a:r>
              <a:rPr i="1" lang="pt-BR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 committed the murder coldly and deliberately</a:t>
            </a:r>
            <a:r>
              <a:rPr lang="pt-BR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” (em português, “Ele cometeu o assassinato fria e deliberadamente”) evoca o </a:t>
            </a:r>
            <a:r>
              <a:rPr i="1" lang="pt-BR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frame</a:t>
            </a:r>
            <a:r>
              <a:rPr lang="pt-BR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950">
                <a:solidFill>
                  <a:srgbClr val="9753B8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Commiting_crime</a:t>
            </a:r>
            <a:r>
              <a:rPr lang="pt-BR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através do verbo </a:t>
            </a:r>
            <a:r>
              <a:rPr i="1" lang="pt-BR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“commit”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7eeec8de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f7eeec8de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definem os papéis semânticos envolvidos no </a:t>
            </a:r>
            <a:r>
              <a:rPr i="1" lang="pt-BR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frame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7eeec8ded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f7eeec8ded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/>
          <p:nvPr/>
        </p:nvSpPr>
        <p:spPr>
          <a:xfrm>
            <a:off x="4333875" y="-51650"/>
            <a:ext cx="342900" cy="5462100"/>
          </a:xfrm>
          <a:prstGeom prst="rect">
            <a:avLst/>
          </a:prstGeom>
          <a:solidFill>
            <a:srgbClr val="00A9EC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5"/>
          <p:cNvSpPr/>
          <p:nvPr/>
        </p:nvSpPr>
        <p:spPr>
          <a:xfrm>
            <a:off x="4248150" y="-42125"/>
            <a:ext cx="342900" cy="5462100"/>
          </a:xfrm>
          <a:prstGeom prst="rect">
            <a:avLst/>
          </a:prstGeom>
          <a:solidFill>
            <a:srgbClr val="E3007B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5"/>
          <p:cNvSpPr/>
          <p:nvPr/>
        </p:nvSpPr>
        <p:spPr>
          <a:xfrm>
            <a:off x="-381000" y="-223100"/>
            <a:ext cx="4867200" cy="54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3850" y="814025"/>
            <a:ext cx="3515475" cy="3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45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45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mbria"/>
              <a:buNone/>
              <a:defRPr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5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5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5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5" name="Google Shape;95;p59"/>
          <p:cNvSpPr txBox="1"/>
          <p:nvPr/>
        </p:nvSpPr>
        <p:spPr>
          <a:xfrm>
            <a:off x="4258425" y="5165775"/>
            <a:ext cx="3206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 1">
  <p:cSld name="CUSTOM_1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f8537f03b_0_612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dúvidas?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0" name="Google Shape;100;g1df8537f03b_0_612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g1df8537f03b_0_612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g1df8537f03b_0_612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g1df8537f03b_0_612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g1df8537f03b_0_612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1df8537f03b_0_612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df8537f03b_0_612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df8537f03b_0_612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g1df8537f03b_0_6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6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9" name="Google Shape;19;p46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6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6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6"/>
          <p:cNvSpPr txBox="1"/>
          <p:nvPr>
            <p:ph idx="1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" name="Google Shape;23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df8537f03b_0_504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dúvidas?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6" name="Google Shape;26;g1df8537f03b_0_504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g1df8537f03b_0_504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g1df8537f03b_0_504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g1df8537f03b_0_504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1df8537f03b_0_50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g1df8537f03b_0_504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g1df8537f03b_0_504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g1df8537f03b_0_504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g1df8537f03b_0_5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simples central">
  <p:cSld name="CUSTOM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7"/>
          <p:cNvSpPr txBox="1"/>
          <p:nvPr>
            <p:ph type="title"/>
          </p:nvPr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cxnSp>
        <p:nvCxnSpPr>
          <p:cNvPr id="37" name="Google Shape;37;p47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p47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47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" name="Google Shape;40;p47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2" name="Google Shape;42;p47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7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7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7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6" name="Google Shape;46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1" name="Google Shape;5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5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5" name="Google Shape;55;p5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56" name="Google Shape;56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7" name="Google Shape;57;p53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3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3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3"/>
          <p:cNvSpPr txBox="1"/>
          <p:nvPr>
            <p:ph idx="3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1" name="Google Shape;61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5" name="Google Shape;65;p54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4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4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54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9" name="Google Shape;69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5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4" name="Google Shape;74;p55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5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5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5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8" name="Google Shape;78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/>
              <a:t>Semântica com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3000"/>
              <a:t>técnicas simbólicas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7eeec8ded_0_63"/>
          <p:cNvSpPr txBox="1"/>
          <p:nvPr>
            <p:ph type="title"/>
          </p:nvPr>
        </p:nvSpPr>
        <p:spPr>
          <a:xfrm>
            <a:off x="147225" y="17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Unidades Lexicais (Lexical Unit – LU)</a:t>
            </a:r>
            <a:endParaRPr sz="2100"/>
          </a:p>
        </p:txBody>
      </p:sp>
      <p:sp>
        <p:nvSpPr>
          <p:cNvPr id="177" name="Google Shape;177;g1f7eeec8ded_0_63"/>
          <p:cNvSpPr txBox="1"/>
          <p:nvPr>
            <p:ph idx="1" type="body"/>
          </p:nvPr>
        </p:nvSpPr>
        <p:spPr>
          <a:xfrm>
            <a:off x="147225" y="1350325"/>
            <a:ext cx="8996700" cy="28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O elemento de frame ou papel semântico “crime” (the murder) possui a realização sintática de sintagma nominal (NP – Noun Phrase);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Cada palavra com significados distintos pertence a um frame diferente.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Por exemplo, a palavra “commit” possui quatro entradas (sentidos) no léxico, conforme os quatro frames dos quais participa: </a:t>
            </a:r>
            <a:r>
              <a:rPr lang="pt-BR" sz="1500">
                <a:solidFill>
                  <a:srgbClr val="9753B8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Imposing_Obligation</a:t>
            </a:r>
            <a:r>
              <a:rPr lang="pt-BR" sz="1500"/>
              <a:t>, </a:t>
            </a:r>
            <a:r>
              <a:rPr lang="pt-BR" sz="1500">
                <a:solidFill>
                  <a:srgbClr val="9753B8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Institutionalization</a:t>
            </a:r>
            <a:r>
              <a:rPr lang="pt-BR" sz="1500"/>
              <a:t>, </a:t>
            </a:r>
            <a:r>
              <a:rPr lang="pt-BR" sz="1500">
                <a:solidFill>
                  <a:srgbClr val="9753B8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Commitment</a:t>
            </a:r>
            <a:r>
              <a:rPr lang="pt-BR" sz="1500"/>
              <a:t>, </a:t>
            </a:r>
            <a:r>
              <a:rPr lang="pt-BR" sz="1500">
                <a:solidFill>
                  <a:srgbClr val="9753B8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Committing_crime</a:t>
            </a:r>
            <a:endParaRPr sz="1500">
              <a:solidFill>
                <a:srgbClr val="9753B8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g1f7eeec8ded_0_63"/>
          <p:cNvSpPr txBox="1"/>
          <p:nvPr>
            <p:ph idx="1" type="body"/>
          </p:nvPr>
        </p:nvSpPr>
        <p:spPr>
          <a:xfrm>
            <a:off x="147225" y="828025"/>
            <a:ext cx="73731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"</a:t>
            </a:r>
            <a:r>
              <a:rPr b="1" lang="pt-BR">
                <a:solidFill>
                  <a:schemeClr val="dk1"/>
                </a:solidFill>
              </a:rPr>
              <a:t>He committed the murder coldly and deliberately"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7eeec8ded_0_149"/>
          <p:cNvSpPr txBox="1"/>
          <p:nvPr>
            <p:ph type="title"/>
          </p:nvPr>
        </p:nvSpPr>
        <p:spPr>
          <a:xfrm>
            <a:off x="147225" y="17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Entradas Lexicais (Lexical Entry – LE)</a:t>
            </a:r>
            <a:endParaRPr sz="2100"/>
          </a:p>
        </p:txBody>
      </p:sp>
      <p:sp>
        <p:nvSpPr>
          <p:cNvPr id="184" name="Google Shape;184;g1f7eeec8ded_0_149"/>
          <p:cNvSpPr txBox="1"/>
          <p:nvPr>
            <p:ph idx="1" type="body"/>
          </p:nvPr>
        </p:nvSpPr>
        <p:spPr>
          <a:xfrm>
            <a:off x="147225" y="1350325"/>
            <a:ext cx="8996700" cy="28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No frame </a:t>
            </a:r>
            <a:r>
              <a:rPr lang="pt-BR" sz="1500">
                <a:solidFill>
                  <a:srgbClr val="9753B8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Commiting_crime</a:t>
            </a:r>
            <a:r>
              <a:rPr lang="pt-BR" sz="1500"/>
              <a:t>, as entradas lexicais são os verbos </a:t>
            </a:r>
            <a:r>
              <a:rPr lang="pt-BR" sz="1500">
                <a:solidFill>
                  <a:srgbClr val="9753B8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commit.v</a:t>
            </a:r>
            <a:r>
              <a:rPr lang="pt-BR" sz="1500"/>
              <a:t> e </a:t>
            </a:r>
            <a:r>
              <a:rPr lang="pt-BR" sz="1500">
                <a:solidFill>
                  <a:srgbClr val="9753B8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perpetrate.v</a:t>
            </a:r>
            <a:r>
              <a:rPr lang="pt-BR" sz="1500"/>
              <a:t> e os substantivos </a:t>
            </a:r>
            <a:r>
              <a:rPr lang="pt-BR" sz="1500">
                <a:solidFill>
                  <a:srgbClr val="9753B8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commission.n</a:t>
            </a:r>
            <a:r>
              <a:rPr lang="pt-BR" sz="1500"/>
              <a:t> e </a:t>
            </a:r>
            <a:r>
              <a:rPr lang="pt-BR" sz="1500">
                <a:solidFill>
                  <a:srgbClr val="9753B8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crime.n</a:t>
            </a:r>
            <a:endParaRPr sz="1500">
              <a:solidFill>
                <a:srgbClr val="9753B8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9753B8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As entradas lexicais mais comuns são verbos,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/>
              <a:t>porém alguns frames são ativados por substantivos e adjetivos</a:t>
            </a:r>
            <a:endParaRPr sz="1500">
              <a:solidFill>
                <a:srgbClr val="9753B8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g1f7eeec8ded_0_149"/>
          <p:cNvSpPr txBox="1"/>
          <p:nvPr>
            <p:ph idx="1" type="body"/>
          </p:nvPr>
        </p:nvSpPr>
        <p:spPr>
          <a:xfrm>
            <a:off x="147225" y="828025"/>
            <a:ext cx="73731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"He committed the murder coldly and deliberately"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7eeec8ded_0_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Outras características da FrameNet</a:t>
            </a:r>
            <a:endParaRPr/>
          </a:p>
        </p:txBody>
      </p:sp>
      <p:sp>
        <p:nvSpPr>
          <p:cNvPr id="191" name="Google Shape;191;g1f7eeec8ded_0_16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Corpus da FrameNet: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Conjunto de 28.446 anotações semânticas (texto inteiro) e 174.532 anotações de léxico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</a:t>
            </a:r>
            <a:r>
              <a:rPr lang="pt-BR"/>
              <a:t>emânticas entre frames, denominadas relações frame-to-frame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Alguns exemplos são: Inherits_from (herda de), Is_Inherited_by (é herdado por), Is_Used_by (é usado por).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f7eeec8ded_0_213"/>
          <p:cNvSpPr txBox="1"/>
          <p:nvPr>
            <p:ph type="title"/>
          </p:nvPr>
        </p:nvSpPr>
        <p:spPr>
          <a:xfrm>
            <a:off x="282300" y="1532825"/>
            <a:ext cx="3157500" cy="16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ConceptNet: conhecimento de senso comum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g1f7eeec8ded_0_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550" y="327450"/>
            <a:ext cx="5231610" cy="4103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7eeec8ded_0_2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ConceptNet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f7eeec8ded_0_229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Conhecimentos codificados: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Uma rede é usada para pescar peixe (A net is used for catching fish.);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“Folhas” é uma forma da palavra “folha” (“Leaves” is a form of the word “leaf”);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A palavra “cold” em inglês é “studyeny” em tcheco (The word “cold” in English is “studeny” in Czech);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g1f7eeec8ded_0_205"/>
          <p:cNvPicPr preferRelativeResize="0"/>
          <p:nvPr/>
        </p:nvPicPr>
        <p:blipFill rotWithShape="1">
          <a:blip r:embed="rId3">
            <a:alphaModFix/>
          </a:blip>
          <a:srcRect b="0" l="0" r="24964" t="0"/>
          <a:stretch/>
        </p:blipFill>
        <p:spPr>
          <a:xfrm>
            <a:off x="5184150" y="191075"/>
            <a:ext cx="3880851" cy="43576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09" name="Google Shape;209;g1f7eeec8ded_0_205"/>
          <p:cNvSpPr txBox="1"/>
          <p:nvPr>
            <p:ph idx="1" type="body"/>
          </p:nvPr>
        </p:nvSpPr>
        <p:spPr>
          <a:xfrm>
            <a:off x="311700" y="445025"/>
            <a:ext cx="3745200" cy="4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URI – identificador único para a afirmação que está sendo expressa;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/>
              <a:t>REL – o URI da relação expressa no edge. Atualmente, existem 34 relações em edges da ConceptNet 5 - RelatedTo, IsA, is Used For; Motivated by, Desires etc.29;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/>
              <a:t>START – o URI do primeiro argumento da afirmação;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/>
              <a:t>END – o URI do segundo argumento da afirmação;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/>
              <a:t>WEIGHT – a força da afirmação. Um peso típico é 1, mas pode ser maior a depender do número de vezes que a afirmação foi recuperada ou generalizada a partir das fontes;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/>
              <a:t>SOURCES – as fontes que, quando combinadas, dizem que esta afirmação deveria ser verdadeira;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/>
              <a:t>LICENSE – o URI Creative Commons para a licença que rege esses dados;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/>
              <a:t>DATASET – o URI que representa o conjunto de dados de uma fonte específica que criou a afirmação;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/>
              <a:t>SURFACE TEXT30 – o texto original em linguagem natural que expressou esta afirmação. Os conceitos do início e fim serão marcadas entre colchetes duplos. Um exemplo é “[[Bicycle]] is used for [[get somewhere fast]]”.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210" name="Google Shape;210;g1f7eeec8ded_0_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1075"/>
            <a:ext cx="4724950" cy="43576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0c4439da1_0_378"/>
          <p:cNvSpPr/>
          <p:nvPr/>
        </p:nvSpPr>
        <p:spPr>
          <a:xfrm>
            <a:off x="2208207" y="1036850"/>
            <a:ext cx="4894800" cy="2307000"/>
          </a:xfrm>
          <a:prstGeom prst="roundRect">
            <a:avLst>
              <a:gd fmla="val 16667" name="adj"/>
            </a:avLst>
          </a:prstGeom>
          <a:solidFill>
            <a:srgbClr val="7FD3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120c4439da1_0_378"/>
          <p:cNvSpPr/>
          <p:nvPr/>
        </p:nvSpPr>
        <p:spPr>
          <a:xfrm>
            <a:off x="2124543" y="1111609"/>
            <a:ext cx="4894800" cy="2307000"/>
          </a:xfrm>
          <a:prstGeom prst="roundRect">
            <a:avLst>
              <a:gd fmla="val 16667" name="adj"/>
            </a:avLst>
          </a:prstGeom>
          <a:solidFill>
            <a:srgbClr val="F17F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120c4439da1_0_378"/>
          <p:cNvSpPr/>
          <p:nvPr/>
        </p:nvSpPr>
        <p:spPr>
          <a:xfrm>
            <a:off x="2040988" y="1203562"/>
            <a:ext cx="4894800" cy="230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120c4439da1_0_378"/>
          <p:cNvSpPr txBox="1"/>
          <p:nvPr>
            <p:ph type="title"/>
          </p:nvPr>
        </p:nvSpPr>
        <p:spPr>
          <a:xfrm>
            <a:off x="2040988" y="1922384"/>
            <a:ext cx="48948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4500">
                <a:solidFill>
                  <a:srgbClr val="595959"/>
                </a:solidFill>
              </a:rPr>
              <a:t>Dúvidas</a:t>
            </a:r>
            <a:r>
              <a:rPr lang="pt-BR" sz="4500">
                <a:solidFill>
                  <a:srgbClr val="595959"/>
                </a:solidFill>
              </a:rPr>
              <a:t>?</a:t>
            </a:r>
            <a:endParaRPr sz="4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7eeec8ded_0_5"/>
          <p:cNvSpPr txBox="1"/>
          <p:nvPr>
            <p:ph type="title"/>
          </p:nvPr>
        </p:nvSpPr>
        <p:spPr>
          <a:xfrm>
            <a:off x="295150" y="1207075"/>
            <a:ext cx="3027000" cy="23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Semântica com técnicas simbólicas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g1f7eeec8ded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775" y="445025"/>
            <a:ext cx="5294526" cy="39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7eeec8ded_0_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Bases de Conhecimento Semântico</a:t>
            </a:r>
            <a:endParaRPr/>
          </a:p>
        </p:txBody>
      </p:sp>
      <p:sp>
        <p:nvSpPr>
          <p:cNvPr id="125" name="Google Shape;125;g1f7eeec8ded_0_1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1. Recursos Léxico-Semânticos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pt-BR">
                <a:solidFill>
                  <a:srgbClr val="595959"/>
                </a:solidFill>
              </a:rPr>
              <a:t>Synsets para organização de itens lexicais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pt-BR">
                <a:solidFill>
                  <a:srgbClr val="595959"/>
                </a:solidFill>
              </a:rPr>
              <a:t>Hierarquia: Hiperonímia  e </a:t>
            </a:r>
            <a:r>
              <a:rPr lang="pt-BR"/>
              <a:t>Hiponímia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pt-BR">
                <a:solidFill>
                  <a:srgbClr val="595959"/>
                </a:solidFill>
              </a:rPr>
              <a:t>Inclusão: holonímia e meronímia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pt-BR">
                <a:solidFill>
                  <a:srgbClr val="595959"/>
                </a:solidFill>
              </a:rPr>
              <a:t>Equivalência: Sinonímia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pt-BR">
                <a:solidFill>
                  <a:srgbClr val="595959"/>
                </a:solidFill>
              </a:rPr>
              <a:t>Oposição: Antonímia</a:t>
            </a:r>
            <a:endParaRPr>
              <a:solidFill>
                <a:srgbClr val="59595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2. Bases de conhecimento de Senso Comum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 sz="1800"/>
              <a:t>Por exemplo, “bicicleta” é usada para “andar mais rápido que a pé”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6" name="Google Shape;126;g1f7eeec8ded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0115" y="1166362"/>
            <a:ext cx="823624" cy="895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7" name="Google Shape;127;g1f7eeec8ded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4062" y="2178038"/>
            <a:ext cx="1800700" cy="721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8" name="Google Shape;128;g1f7eeec8ded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6325" y="1635575"/>
            <a:ext cx="1451774" cy="9678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9" name="Google Shape;129;g1f7eeec8ded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2656" y="3502825"/>
            <a:ext cx="2418300" cy="525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7eeec8ded_0_76"/>
          <p:cNvSpPr txBox="1"/>
          <p:nvPr>
            <p:ph idx="1" type="body"/>
          </p:nvPr>
        </p:nvSpPr>
        <p:spPr>
          <a:xfrm>
            <a:off x="217200" y="449775"/>
            <a:ext cx="3856500" cy="13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Hiperonímia  e Hiponímia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"Cachorro" é h</a:t>
            </a:r>
            <a:r>
              <a:rPr lang="pt-BR"/>
              <a:t>iponímia</a:t>
            </a:r>
            <a:r>
              <a:rPr lang="pt-BR"/>
              <a:t> de "Animal"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"Animal" é hiperonímia de "Cachorro"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f7eeec8ded_0_76"/>
          <p:cNvSpPr txBox="1"/>
          <p:nvPr>
            <p:ph idx="1" type="body"/>
          </p:nvPr>
        </p:nvSpPr>
        <p:spPr>
          <a:xfrm>
            <a:off x="311700" y="2703425"/>
            <a:ext cx="3726600" cy="18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Sinonímia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"rápido" é sinônimo de "veloz".</a:t>
            </a:r>
            <a:endParaRPr/>
          </a:p>
        </p:txBody>
      </p:sp>
      <p:sp>
        <p:nvSpPr>
          <p:cNvPr id="136" name="Google Shape;136;g1f7eeec8ded_0_76"/>
          <p:cNvSpPr txBox="1"/>
          <p:nvPr>
            <p:ph idx="1" type="body"/>
          </p:nvPr>
        </p:nvSpPr>
        <p:spPr>
          <a:xfrm>
            <a:off x="4761900" y="449775"/>
            <a:ext cx="4325400" cy="13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Holonímia e Meronímia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"Carro" é um holônimo de "motor"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"Pneu" é um merônimo de "carro"</a:t>
            </a:r>
            <a:endParaRPr/>
          </a:p>
        </p:txBody>
      </p:sp>
      <p:sp>
        <p:nvSpPr>
          <p:cNvPr id="137" name="Google Shape;137;g1f7eeec8ded_0_76"/>
          <p:cNvSpPr txBox="1"/>
          <p:nvPr>
            <p:ph idx="1" type="body"/>
          </p:nvPr>
        </p:nvSpPr>
        <p:spPr>
          <a:xfrm>
            <a:off x="4761900" y="2703425"/>
            <a:ext cx="3856500" cy="15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Antonímia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"grande" é antônimo de "pequeno"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1f7eeec8ded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150" y="109675"/>
            <a:ext cx="4321725" cy="4328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3" name="Google Shape;143;g1f7eeec8ded_0_41"/>
          <p:cNvSpPr txBox="1"/>
          <p:nvPr>
            <p:ph idx="1" type="body"/>
          </p:nvPr>
        </p:nvSpPr>
        <p:spPr>
          <a:xfrm>
            <a:off x="311700" y="1132275"/>
            <a:ext cx="3989700" cy="29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Composta por diversos Synonymous Sets (synsets)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São mais adequados para substantivos concretos do que conceitos abstratos</a:t>
            </a:r>
            <a:endParaRPr/>
          </a:p>
        </p:txBody>
      </p:sp>
      <p:sp>
        <p:nvSpPr>
          <p:cNvPr id="144" name="Google Shape;144;g1f7eeec8ded_0_41"/>
          <p:cNvSpPr txBox="1"/>
          <p:nvPr>
            <p:ph type="title"/>
          </p:nvPr>
        </p:nvSpPr>
        <p:spPr>
          <a:xfrm>
            <a:off x="311700" y="445025"/>
            <a:ext cx="398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WordNet (PWN)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7eeec8ded_0_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WordNet para o Português: OpenWordNet</a:t>
            </a:r>
            <a:endParaRPr/>
          </a:p>
        </p:txBody>
      </p:sp>
      <p:sp>
        <p:nvSpPr>
          <p:cNvPr id="150" name="Google Shape;150;g1f7eeec8ded_0_53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Menos desenvolvidas que a PWN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Existem várias, mas a maior com 47.702 sets só é 27% do tamanho da PWN</a:t>
            </a:r>
            <a:endParaRPr/>
          </a:p>
        </p:txBody>
      </p:sp>
      <p:pic>
        <p:nvPicPr>
          <p:cNvPr id="151" name="Google Shape;151;g1f7eeec8ded_0_53"/>
          <p:cNvPicPr preferRelativeResize="0"/>
          <p:nvPr/>
        </p:nvPicPr>
        <p:blipFill rotWithShape="1">
          <a:blip r:embed="rId3">
            <a:alphaModFix/>
          </a:blip>
          <a:srcRect b="0" l="0" r="695" t="0"/>
          <a:stretch/>
        </p:blipFill>
        <p:spPr>
          <a:xfrm>
            <a:off x="732625" y="2271250"/>
            <a:ext cx="7811873" cy="19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7eeec8ded_0_58"/>
          <p:cNvSpPr txBox="1"/>
          <p:nvPr>
            <p:ph type="title"/>
          </p:nvPr>
        </p:nvSpPr>
        <p:spPr>
          <a:xfrm>
            <a:off x="41900" y="486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FrameNet</a:t>
            </a:r>
            <a:endParaRPr/>
          </a:p>
        </p:txBody>
      </p:sp>
      <p:sp>
        <p:nvSpPr>
          <p:cNvPr id="157" name="Google Shape;157;g1f7eeec8ded_0_58"/>
          <p:cNvSpPr txBox="1"/>
          <p:nvPr>
            <p:ph idx="1" type="body"/>
          </p:nvPr>
        </p:nvSpPr>
        <p:spPr>
          <a:xfrm>
            <a:off x="41900" y="1115825"/>
            <a:ext cx="344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Semântica de Frames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hierárquica conceitual que define uma situação, objeto ou evento por meio de seus participantes.</a:t>
            </a:r>
            <a:endParaRPr/>
          </a:p>
        </p:txBody>
      </p:sp>
      <p:pic>
        <p:nvPicPr>
          <p:cNvPr id="158" name="Google Shape;158;g1f7eeec8ded_0_58"/>
          <p:cNvPicPr preferRelativeResize="0"/>
          <p:nvPr/>
        </p:nvPicPr>
        <p:blipFill rotWithShape="1">
          <a:blip r:embed="rId3">
            <a:alphaModFix/>
          </a:blip>
          <a:srcRect b="-8" l="0" r="0" t="11918"/>
          <a:stretch/>
        </p:blipFill>
        <p:spPr>
          <a:xfrm>
            <a:off x="3419850" y="486850"/>
            <a:ext cx="5642701" cy="34520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7eeec8ded_0_111"/>
          <p:cNvSpPr txBox="1"/>
          <p:nvPr>
            <p:ph type="title"/>
          </p:nvPr>
        </p:nvSpPr>
        <p:spPr>
          <a:xfrm>
            <a:off x="147225" y="17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Elementos de frames (Frame Elements – FE)</a:t>
            </a:r>
            <a:endParaRPr sz="2100"/>
          </a:p>
        </p:txBody>
      </p:sp>
      <p:sp>
        <p:nvSpPr>
          <p:cNvPr id="164" name="Google Shape;164;g1f7eeec8ded_0_111"/>
          <p:cNvSpPr txBox="1"/>
          <p:nvPr>
            <p:ph idx="1" type="body"/>
          </p:nvPr>
        </p:nvSpPr>
        <p:spPr>
          <a:xfrm>
            <a:off x="147225" y="1641925"/>
            <a:ext cx="8996700" cy="26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[PERPETRATOR </a:t>
            </a:r>
            <a:r>
              <a:rPr b="1" lang="pt-BR" sz="1500"/>
              <a:t>He</a:t>
            </a:r>
            <a:r>
              <a:rPr lang="pt-BR" sz="1500"/>
              <a:t>] committed [CRIME </a:t>
            </a:r>
            <a:r>
              <a:rPr b="1" lang="pt-BR" sz="1500"/>
              <a:t>the murder</a:t>
            </a:r>
            <a:r>
              <a:rPr lang="pt-BR" sz="1500"/>
              <a:t>] [MANNER </a:t>
            </a:r>
            <a:r>
              <a:rPr b="1" lang="pt-BR" sz="1500"/>
              <a:t>coldly and deliberately</a:t>
            </a:r>
            <a:r>
              <a:rPr lang="pt-BR" sz="1500"/>
              <a:t>.], onde: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PERPETRATOR – o indivíduo que cometeu um crime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CRIME – um ato, geralmente intencional, que é formalmente proibido pela lei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pt-BR" sz="1500"/>
              <a:t>MANNER – uma descrição da forma e dos efeitos secundários do crime, assim como descrições gerais comparando eventos, podendo também indicar características salientes do criminoso que afetam a ação (presunçosamente, friamente, deliberadamente, ansiosamente, cuidadosamente)</a:t>
            </a:r>
            <a:endParaRPr sz="1500"/>
          </a:p>
        </p:txBody>
      </p:sp>
      <p:sp>
        <p:nvSpPr>
          <p:cNvPr id="165" name="Google Shape;165;g1f7eeec8ded_0_111"/>
          <p:cNvSpPr txBox="1"/>
          <p:nvPr>
            <p:ph idx="1" type="body"/>
          </p:nvPr>
        </p:nvSpPr>
        <p:spPr>
          <a:xfrm>
            <a:off x="147225" y="828025"/>
            <a:ext cx="737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"He committed the murder coldly and deliberately"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1f7eeec8ded_0_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350" y="162225"/>
            <a:ext cx="6566400" cy="42681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f7eeec8ded_0_256"/>
          <p:cNvSpPr txBox="1"/>
          <p:nvPr>
            <p:ph type="title"/>
          </p:nvPr>
        </p:nvSpPr>
        <p:spPr>
          <a:xfrm>
            <a:off x="311700" y="445025"/>
            <a:ext cx="1854300" cy="3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FrameNet Brasil (FN-Br)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