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h/i8JKqSf7KJK+eMDxCpuafPd4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eeae232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eeae232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aa7211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deaa7211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eaa72113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eaa72113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eeae23279_4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eeae23279_4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eeae23279_4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eeae23279_4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eae23279_4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eae23279_4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eeae23279_4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eeae23279_4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eeae23279_4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eeae23279_4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eeae23279_4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eeae23279_4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eeae23279_4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eeae23279_4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ed25dd9b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8ed25dd9b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eeae23279_4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eeae23279_4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eeae23279_4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eeae23279_4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eeae23279_4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eeae23279_4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eaa72113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deaa72113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eeae23279_4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eeae23279_4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eeae23279_44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eeae23279_4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eeae23279_4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eeae23279_4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eeae23279_4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eeae23279_4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eeae23279_4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eeae23279_4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eeae23279_4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deeae23279_4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a1ee9d0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f3a1ee9d0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eaa72113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eaa7211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eeae232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eeae232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eaa7211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eaa7211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eaa7211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eaa7211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eaa72113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deaa72113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eaa7211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eaa7211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eeae2327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deeae2327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eaa7211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eaa7211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eeae232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eeae232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eaa7211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eaa7211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eaa721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eaa721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deaa72113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deaa72113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eaa7211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eaa7211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eaa72113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deaa72113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eeae23279_4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eeae23279_4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deeae23279_4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deeae23279_4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eeae23279_44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eeae23279_44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eaa72113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2deaa72113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eeae23279_4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eeae23279_4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eeae23279_4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eeae23279_4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eeae23279_44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deeae23279_44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aa7211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eaa7211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eeae23279_44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eeae23279_44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eeae23279_4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deeae23279_4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eaa72113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deaa72113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ed25dd9b2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8ed25dd9b2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aa7211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aa7211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aa7211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deaa7211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aa7211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aa7211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aa7211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eaa7211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9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9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1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300"/>
              <a:t>KAN: </a:t>
            </a:r>
            <a:endParaRPr sz="23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300"/>
              <a:t>Kolmogorov–Arnold Networks</a:t>
            </a:r>
            <a:endParaRPr sz="2300"/>
          </a:p>
        </p:txBody>
      </p:sp>
      <p:sp>
        <p:nvSpPr>
          <p:cNvPr id="102" name="Google Shape;102;p1"/>
          <p:cNvSpPr txBox="1"/>
          <p:nvPr>
            <p:ph idx="2" type="title"/>
          </p:nvPr>
        </p:nvSpPr>
        <p:spPr>
          <a:xfrm>
            <a:off x="48837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Pedro Tonso, @tonso_pedro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Lucas Greff Meneses, @greffao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KAN: Kolmogorov–Arnold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eeae23279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da representação de Kolmogorov Arnold</a:t>
            </a:r>
            <a:endParaRPr/>
          </a:p>
        </p:txBody>
      </p:sp>
      <p:sp>
        <p:nvSpPr>
          <p:cNvPr id="166" name="Google Shape;166;g2deeae23279_0_14"/>
          <p:cNvSpPr txBox="1"/>
          <p:nvPr>
            <p:ph idx="1" type="body"/>
          </p:nvPr>
        </p:nvSpPr>
        <p:spPr>
          <a:xfrm>
            <a:off x="311700" y="1132275"/>
            <a:ext cx="36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 que o teorema já vem em formato de rede: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[n, 2n+1,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foi diretamente aplicado em aprendizado de máquina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2deeae2327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950" y="1132275"/>
            <a:ext cx="4854349" cy="33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aa72113d_2_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deaa72113d_2_0"/>
          <p:cNvSpPr txBox="1"/>
          <p:nvPr/>
        </p:nvSpPr>
        <p:spPr>
          <a:xfrm>
            <a:off x="2723850" y="1955325"/>
            <a:ext cx="36963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Arquitetura das KAN 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eaa72113d_2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das KAN</a:t>
            </a:r>
            <a:endParaRPr/>
          </a:p>
        </p:txBody>
      </p:sp>
      <p:sp>
        <p:nvSpPr>
          <p:cNvPr id="179" name="Google Shape;179;g2deaa72113d_2_38"/>
          <p:cNvSpPr txBox="1"/>
          <p:nvPr>
            <p:ph idx="1" type="body"/>
          </p:nvPr>
        </p:nvSpPr>
        <p:spPr>
          <a:xfrm>
            <a:off x="4570025" y="1132275"/>
            <a:ext cx="42624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Teorema de Kolgomorov-Arnold nos dá uma boa representação de uma rede de 2 camadas.</a:t>
            </a:r>
            <a:endParaRPr/>
          </a:p>
        </p:txBody>
      </p:sp>
      <p:pic>
        <p:nvPicPr>
          <p:cNvPr id="180" name="Google Shape;180;g2deaa72113d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32269"/>
            <a:ext cx="4262400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deaa72113d_2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0" y="2196257"/>
            <a:ext cx="4216951" cy="1483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deaa72113d_2_38"/>
          <p:cNvSpPr txBox="1"/>
          <p:nvPr/>
        </p:nvSpPr>
        <p:spPr>
          <a:xfrm>
            <a:off x="6060275" y="2620250"/>
            <a:ext cx="12819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</a:rPr>
              <a:t>n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</a:rPr>
              <a:t>↓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</a:rPr>
              <a:t>2n+1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</a:rPr>
              <a:t>↓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2"/>
                </a:solidFill>
              </a:rPr>
              <a:t>1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eeae23279_44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das KAN</a:t>
            </a:r>
            <a:endParaRPr/>
          </a:p>
        </p:txBody>
      </p:sp>
      <p:sp>
        <p:nvSpPr>
          <p:cNvPr id="188" name="Google Shape;188;g2deeae23279_44_1"/>
          <p:cNvSpPr txBox="1"/>
          <p:nvPr>
            <p:ph idx="1" type="body"/>
          </p:nvPr>
        </p:nvSpPr>
        <p:spPr>
          <a:xfrm>
            <a:off x="4570025" y="1132275"/>
            <a:ext cx="42624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 rede é muito simples.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Queremos generalizar as KAN para deixá-las mais profundas e largas.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Teorema não deixa explícito uma forma de generalizá-las, então precisamos inventar uma forma.</a:t>
            </a:r>
            <a:endParaRPr/>
          </a:p>
        </p:txBody>
      </p:sp>
      <p:pic>
        <p:nvPicPr>
          <p:cNvPr id="189" name="Google Shape;189;g2deeae23279_4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32269"/>
            <a:ext cx="4262400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deeae23279_44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50" y="2196257"/>
            <a:ext cx="4216951" cy="148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eeae23279_44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camada?</a:t>
            </a:r>
            <a:endParaRPr/>
          </a:p>
        </p:txBody>
      </p:sp>
      <p:sp>
        <p:nvSpPr>
          <p:cNvPr id="196" name="Google Shape;196;g2deeae23279_44_9"/>
          <p:cNvSpPr txBox="1"/>
          <p:nvPr>
            <p:ph idx="1" type="body"/>
          </p:nvPr>
        </p:nvSpPr>
        <p:spPr>
          <a:xfrm>
            <a:off x="362425" y="1132275"/>
            <a:ext cx="84699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Quando estudamos MLP, a partir que definimos uma camada, fica fácil de empilhá-las e criar uma rede mais profunda.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caso das KAN, podemos definir uma camada como uma matriz de funções de uma dimensão.</a:t>
            </a:r>
            <a:endParaRPr/>
          </a:p>
        </p:txBody>
      </p:sp>
      <p:pic>
        <p:nvPicPr>
          <p:cNvPr id="197" name="Google Shape;197;g2deeae23279_44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50" y="2942578"/>
            <a:ext cx="615129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deeae23279_44_9"/>
          <p:cNvSpPr txBox="1"/>
          <p:nvPr/>
        </p:nvSpPr>
        <p:spPr>
          <a:xfrm>
            <a:off x="362425" y="3737025"/>
            <a:ext cx="80298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-"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Onde essas funções de uma dimensão são parâmetros treináveis.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eeae23279_44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sp>
        <p:nvSpPr>
          <p:cNvPr id="204" name="Google Shape;204;g2deeae23279_44_41"/>
          <p:cNvSpPr txBox="1"/>
          <p:nvPr>
            <p:ph idx="1" type="body"/>
          </p:nvPr>
        </p:nvSpPr>
        <p:spPr>
          <a:xfrm>
            <a:off x="362425" y="1132275"/>
            <a:ext cx="84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</a:t>
            </a:r>
            <a:r>
              <a:rPr i="1" lang="pt-BR"/>
              <a:t>shape</a:t>
            </a:r>
            <a:r>
              <a:rPr lang="pt-BR"/>
              <a:t> de uma KAN é representado pelo seguinte </a:t>
            </a:r>
            <a:r>
              <a:rPr i="1" lang="pt-BR"/>
              <a:t>array</a:t>
            </a:r>
            <a:r>
              <a:rPr lang="pt-BR"/>
              <a:t>:</a:t>
            </a:r>
            <a:endParaRPr/>
          </a:p>
        </p:txBody>
      </p:sp>
      <p:sp>
        <p:nvSpPr>
          <p:cNvPr id="205" name="Google Shape;205;g2deeae23279_44_41"/>
          <p:cNvSpPr txBox="1"/>
          <p:nvPr/>
        </p:nvSpPr>
        <p:spPr>
          <a:xfrm>
            <a:off x="311700" y="2295525"/>
            <a:ext cx="80298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-"/>
            </a:pP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Onde n</a:t>
            </a:r>
            <a:r>
              <a:rPr baseline="-25000"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pt-BR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é o número de nós na camada i.</a:t>
            </a:r>
            <a:endParaRPr baseline="-25000" sz="1800">
              <a:solidFill>
                <a:schemeClr val="dk2"/>
              </a:solidFill>
            </a:endParaRPr>
          </a:p>
        </p:txBody>
      </p:sp>
      <p:pic>
        <p:nvPicPr>
          <p:cNvPr id="206" name="Google Shape;206;g2deeae23279_44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150" y="1704975"/>
            <a:ext cx="20764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eae23279_44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sp>
        <p:nvSpPr>
          <p:cNvPr id="212" name="Google Shape;212;g2deeae23279_44_49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Nós denotamos o i-ésimo neurônio da l-ésima camada como (l,i) e sua respectiva função de ativação com x</a:t>
            </a:r>
            <a:r>
              <a:rPr baseline="-25000" lang="pt-BR"/>
              <a:t>l,i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Entre as camadas l e l+1, há n</a:t>
            </a:r>
            <a:r>
              <a:rPr baseline="-25000" lang="pt-BR"/>
              <a:t>l</a:t>
            </a:r>
            <a:r>
              <a:rPr lang="pt-BR"/>
              <a:t>n</a:t>
            </a:r>
            <a:r>
              <a:rPr baseline="-25000" lang="pt-BR"/>
              <a:t>l+1</a:t>
            </a:r>
            <a:r>
              <a:rPr lang="pt-BR"/>
              <a:t> funções de ativação.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função de ativação que conecta o neurônio (l,i) com o neurônio (l+1, j), é dada por:</a:t>
            </a:r>
            <a:endParaRPr/>
          </a:p>
        </p:txBody>
      </p:sp>
      <p:pic>
        <p:nvPicPr>
          <p:cNvPr id="213" name="Google Shape;213;g2deeae23279_44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69" y="3386375"/>
            <a:ext cx="758525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eae23279_44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sp>
        <p:nvSpPr>
          <p:cNvPr id="219" name="Google Shape;219;g2deeae23279_44_57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pré-ativação de ϕ</a:t>
            </a:r>
            <a:r>
              <a:rPr baseline="-25000" lang="pt-BR"/>
              <a:t>l, j, i</a:t>
            </a:r>
            <a:r>
              <a:rPr lang="pt-BR"/>
              <a:t> é simplesmente x</a:t>
            </a:r>
            <a:r>
              <a:rPr baseline="-25000" lang="pt-BR"/>
              <a:t>l, i</a:t>
            </a:r>
            <a:r>
              <a:rPr lang="pt-BR"/>
              <a:t> , ou seja, o que veio do neurônio anterior.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pós-ativação desta mesma função será dada por x’</a:t>
            </a:r>
            <a:r>
              <a:rPr baseline="-25000" lang="pt-BR"/>
              <a:t>l, j, i</a:t>
            </a:r>
            <a:r>
              <a:rPr lang="pt-BR"/>
              <a:t> = </a:t>
            </a:r>
            <a:r>
              <a:rPr lang="pt-BR"/>
              <a:t>ϕ</a:t>
            </a:r>
            <a:r>
              <a:rPr baseline="-25000" lang="pt-BR"/>
              <a:t>l, j, i</a:t>
            </a:r>
            <a:r>
              <a:rPr lang="pt-BR"/>
              <a:t> (x</a:t>
            </a:r>
            <a:r>
              <a:rPr baseline="-25000" lang="pt-BR"/>
              <a:t>l, i</a:t>
            </a:r>
            <a:r>
              <a:rPr lang="pt-BR"/>
              <a:t>). O valor de ativação deste neurônio será, então:</a:t>
            </a:r>
            <a:endParaRPr/>
          </a:p>
        </p:txBody>
      </p:sp>
      <p:pic>
        <p:nvPicPr>
          <p:cNvPr id="220" name="Google Shape;220;g2deeae23279_44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43425"/>
            <a:ext cx="8839201" cy="116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eeae23279_44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pic>
        <p:nvPicPr>
          <p:cNvPr id="226" name="Google Shape;226;g2deeae23279_44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825" y="1059948"/>
            <a:ext cx="4079475" cy="3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eeae23279_44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sp>
        <p:nvSpPr>
          <p:cNvPr id="232" name="Google Shape;232;g2deeae23279_44_75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Expressando tudo isso em notação matricial, nós temos que:</a:t>
            </a:r>
            <a:endParaRPr/>
          </a:p>
        </p:txBody>
      </p:sp>
      <p:pic>
        <p:nvPicPr>
          <p:cNvPr id="233" name="Google Shape;233;g2deeae23279_44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13" y="1710900"/>
            <a:ext cx="6313981" cy="21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deeae23279_44_75"/>
          <p:cNvSpPr txBox="1"/>
          <p:nvPr>
            <p:ph idx="1" type="body"/>
          </p:nvPr>
        </p:nvSpPr>
        <p:spPr>
          <a:xfrm>
            <a:off x="337063" y="3692800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Onde 𝚽</a:t>
            </a:r>
            <a:r>
              <a:rPr baseline="-25000" lang="pt-BR"/>
              <a:t>l</a:t>
            </a:r>
            <a:r>
              <a:rPr lang="pt-BR"/>
              <a:t>  é aquela matriz de funções de uma dimensão que usamos para definir uma camada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ed25dd9b2_1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109" name="Google Shape;109;g28ed25dd9b2_1_11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MLP (Pedro)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Aproximador universal de função vs teorema K</a:t>
            </a:r>
            <a:r>
              <a:rPr lang="pt-BR" sz="1600"/>
              <a:t>olmogorov-Arnold (Pedro)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Arquitetura das KAN(Greff)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Capacidade de Aproximação e Escalabilidade </a:t>
            </a:r>
            <a:r>
              <a:rPr lang="pt-BR" sz="1600"/>
              <a:t>(Greff)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Splines (Pedro)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Interpretabilidade (Pedro)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Comparação geral MLP vs KAN </a:t>
            </a:r>
            <a:r>
              <a:rPr lang="pt-BR" sz="1600"/>
              <a:t>(Greff)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Trabalhos futuros </a:t>
            </a:r>
            <a:r>
              <a:rPr lang="pt-BR" sz="1600"/>
              <a:t>(Greff)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Discussão (Pedro e Greff)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eeae23279_44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notações</a:t>
            </a:r>
            <a:endParaRPr/>
          </a:p>
        </p:txBody>
      </p:sp>
      <p:sp>
        <p:nvSpPr>
          <p:cNvPr id="240" name="Google Shape;240;g2deeae23279_44_83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Na versão generalizada, uma rede KAN é uma composição de L camadas</a:t>
            </a:r>
            <a:endParaRPr/>
          </a:p>
        </p:txBody>
      </p:sp>
      <p:pic>
        <p:nvPicPr>
          <p:cNvPr id="241" name="Google Shape;241;g2deeae23279_44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2228850"/>
            <a:ext cx="52387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eae23279_44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com MLP</a:t>
            </a:r>
            <a:endParaRPr/>
          </a:p>
        </p:txBody>
      </p:sp>
      <p:sp>
        <p:nvSpPr>
          <p:cNvPr id="247" name="Google Shape;247;g2deeae23279_44_97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Em relação às MLP, nós temos a seguinte configuração:</a:t>
            </a:r>
            <a:endParaRPr/>
          </a:p>
        </p:txBody>
      </p:sp>
      <p:pic>
        <p:nvPicPr>
          <p:cNvPr id="248" name="Google Shape;248;g2deeae23279_44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720975"/>
            <a:ext cx="67056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deeae23279_44_97"/>
          <p:cNvSpPr txBox="1"/>
          <p:nvPr>
            <p:ph idx="1" type="body"/>
          </p:nvPr>
        </p:nvSpPr>
        <p:spPr>
          <a:xfrm>
            <a:off x="337050" y="2646800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Fica claro que as MLP tratam transformações lineares e não lineares de forma separada, enquanto KAN tratam elas junto em </a:t>
            </a:r>
            <a:r>
              <a:rPr lang="pt-BR"/>
              <a:t>𝚽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eeae23279_44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parâmetros da arquitetura</a:t>
            </a:r>
            <a:endParaRPr/>
          </a:p>
        </p:txBody>
      </p:sp>
      <p:sp>
        <p:nvSpPr>
          <p:cNvPr id="255" name="Google Shape;255;g2deeae23279_44_91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KAN possui um total de O(N</a:t>
            </a:r>
            <a:r>
              <a:rPr baseline="30000" lang="pt-BR"/>
              <a:t>2</a:t>
            </a:r>
            <a:r>
              <a:rPr lang="pt-BR"/>
              <a:t>LG), enquanto as MLP possuem O(N</a:t>
            </a:r>
            <a:r>
              <a:rPr baseline="30000" lang="pt-BR"/>
              <a:t>2</a:t>
            </a:r>
            <a:r>
              <a:rPr lang="pt-BR"/>
              <a:t>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Ou seja, KANs podem ser menos eficiente, apesar de, em certos casos, exigirem menor largura N do que as MLP.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eaa72113d_2_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deaa72113d_2_5"/>
          <p:cNvSpPr txBox="1"/>
          <p:nvPr/>
        </p:nvSpPr>
        <p:spPr>
          <a:xfrm>
            <a:off x="2755200" y="1774400"/>
            <a:ext cx="3633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2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Capacidade de Aproximação e Escalabilidade</a:t>
            </a:r>
            <a:endParaRPr b="0" i="0" sz="29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eeae23279_44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 de Aproximação</a:t>
            </a:r>
            <a:endParaRPr/>
          </a:p>
        </p:txBody>
      </p:sp>
      <p:sp>
        <p:nvSpPr>
          <p:cNvPr id="267" name="Google Shape;267;g2deeae23279_44_110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possível aproximar suavemente todas as funções usando KANs?</a:t>
            </a:r>
            <a:endParaRPr/>
          </a:p>
        </p:txBody>
      </p:sp>
      <p:pic>
        <p:nvPicPr>
          <p:cNvPr id="268" name="Google Shape;268;g2deeae23279_44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734500"/>
            <a:ext cx="6115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deeae23279_44_110"/>
          <p:cNvSpPr txBox="1"/>
          <p:nvPr>
            <p:ph idx="1" type="body"/>
          </p:nvPr>
        </p:nvSpPr>
        <p:spPr>
          <a:xfrm>
            <a:off x="426525" y="26910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 ser facilmente representada por uma [4,2,1,1] KAN, que tem 3 camadas, mas não pode ser representada de maneira suave por uma KAN de 2 camadas.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eeae23279_44_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 de Aproximação</a:t>
            </a:r>
            <a:endParaRPr/>
          </a:p>
        </p:txBody>
      </p:sp>
      <p:pic>
        <p:nvPicPr>
          <p:cNvPr id="275" name="Google Shape;275;g2deeae23279_44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25" y="1108775"/>
            <a:ext cx="7060149" cy="3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eae23279_44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 de Aproximação</a:t>
            </a:r>
            <a:endParaRPr/>
          </a:p>
        </p:txBody>
      </p:sp>
      <p:sp>
        <p:nvSpPr>
          <p:cNvPr id="281" name="Google Shape;281;g2deeae23279_44_125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Basicamente, o teorema diz que é possível aproximar funções de maneira arbitrariamente precisa, desde que as funções de ativação sejam k+1 vezes continuamente diferenciáveis.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precisão desta aproximação depende do tamanho de G. Quanto maior G, mais preciso.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eeae23279_44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Escalabilidade</a:t>
            </a:r>
            <a:endParaRPr/>
          </a:p>
        </p:txBody>
      </p:sp>
      <p:sp>
        <p:nvSpPr>
          <p:cNvPr id="287" name="Google Shape;287;g2deeae23279_44_132"/>
          <p:cNvSpPr txBox="1"/>
          <p:nvPr>
            <p:ph idx="1" type="body"/>
          </p:nvPr>
        </p:nvSpPr>
        <p:spPr>
          <a:xfrm>
            <a:off x="337050" y="1086625"/>
            <a:ext cx="84699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300"/>
              <a:buChar char="-"/>
            </a:pPr>
            <a:r>
              <a:rPr b="1" lang="pt-BR"/>
              <a:t>Leis de Escalonamento Neural: </a:t>
            </a:r>
            <a:r>
              <a:rPr lang="pt-BR"/>
              <a:t>As leis de escalonamento neural são o fenômeno onde a perda de teste diminui com mais parâmetros no modelo, ou seja, ℓ∝N</a:t>
            </a:r>
            <a:r>
              <a:rPr baseline="30000" lang="pt-BR"/>
              <a:t>−α</a:t>
            </a:r>
            <a:r>
              <a:rPr lang="pt-BR"/>
              <a:t>, onde ℓ é o erro quadrático médio (RMSE) de teste, N é o número de parâmetros, e α é o expoente de escalonamento.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caso das KAN, o paper chegou no valor de α = 4, o que é melhor do que muitos valores das MLP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eeae23279_44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Escalabilidade</a:t>
            </a:r>
            <a:endParaRPr/>
          </a:p>
        </p:txBody>
      </p:sp>
      <p:pic>
        <p:nvPicPr>
          <p:cNvPr id="293" name="Google Shape;293;g2deeae23279_44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1025"/>
            <a:ext cx="8839198" cy="208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eae23279_44_10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deeae23279_44_105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Splines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a1ee9d09_0_192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f3a1ee9d09_0_192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MLP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eaa72113d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</a:t>
            </a:r>
            <a:endParaRPr/>
          </a:p>
        </p:txBody>
      </p:sp>
      <p:sp>
        <p:nvSpPr>
          <p:cNvPr id="305" name="Google Shape;305;g2deaa72113d_0_44"/>
          <p:cNvSpPr txBox="1"/>
          <p:nvPr>
            <p:ph idx="1" type="body"/>
          </p:nvPr>
        </p:nvSpPr>
        <p:spPr>
          <a:xfrm>
            <a:off x="311700" y="1132275"/>
            <a:ext cx="39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um conjunto de tipos de funções que vão performar uma regressão.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Genericamente, vamos treinar polinômios em pontos (nós / dados).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Splines são funções definida por pedaços de polinômios, que interpolam os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g2deaa72113d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30" y="1132275"/>
            <a:ext cx="4419675" cy="30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eeae23279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312" name="Google Shape;312;g2deeae2327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5150"/>
            <a:ext cx="43337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deeae23279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800" y="1132274"/>
            <a:ext cx="4687498" cy="1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eaa72113d_0_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B-Splines e função de ativação</a:t>
            </a:r>
            <a:endParaRPr/>
          </a:p>
        </p:txBody>
      </p:sp>
      <p:sp>
        <p:nvSpPr>
          <p:cNvPr id="319" name="Google Shape;319;g2deaa72113d_0_4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B-splines são um tipo de spline que não necessariamente interpola todos os pontos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Torna ele mais robusto para dados ruidosos.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ativação:</a:t>
            </a:r>
            <a:endParaRPr/>
          </a:p>
        </p:txBody>
      </p:sp>
      <p:pic>
        <p:nvPicPr>
          <p:cNvPr id="320" name="Google Shape;320;g2deaa72113d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25" y="1995900"/>
            <a:ext cx="3654574" cy="227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deaa72113d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07682"/>
            <a:ext cx="4093250" cy="192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eaa72113d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do grid</a:t>
            </a:r>
            <a:endParaRPr/>
          </a:p>
        </p:txBody>
      </p:sp>
      <p:sp>
        <p:nvSpPr>
          <p:cNvPr id="327" name="Google Shape;327;g2deaa72113d_0_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Novo grau de liberdade para treinamento: funções univariadas podem ficar </a:t>
            </a:r>
            <a:r>
              <a:rPr lang="pt-BR"/>
              <a:t>arbitrariamente</a:t>
            </a:r>
            <a:r>
              <a:rPr lang="pt-BR"/>
              <a:t> mais precisas. XAI: rede mais precisa mas igualmente complexa.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Extensão do grid: treinar um spline em mais partições (grid fino) em cima de um já treinado (grid grosso).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Aumenta o número de partições no mesmo intervalo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Define o spline em grid grosso em cima da nova partição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Treina spline em grid fino minimizando as distâncias com o grosso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eaa72113d_2_1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deaa72113d_2_10"/>
          <p:cNvSpPr txBox="1"/>
          <p:nvPr/>
        </p:nvSpPr>
        <p:spPr>
          <a:xfrm>
            <a:off x="2728575" y="2238450"/>
            <a:ext cx="3685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Treinamento</a:t>
            </a:r>
            <a:endParaRPr sz="3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eaa72113d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Esparcificação - treinamento</a:t>
            </a:r>
            <a:endParaRPr/>
          </a:p>
        </p:txBody>
      </p:sp>
      <p:sp>
        <p:nvSpPr>
          <p:cNvPr id="339" name="Google Shape;339;g2deaa72113d_0_5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treinamento, queremos reduzir o loss. Porém precisamos manter a imagem das funções em um intervalo razoável. Para isso, vamos definir: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					Entropia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Assim, o objetivo do treinamento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reduzir o loss total</a:t>
            </a:r>
            <a:endParaRPr/>
          </a:p>
        </p:txBody>
      </p:sp>
      <p:pic>
        <p:nvPicPr>
          <p:cNvPr id="340" name="Google Shape;340;g2deaa72113d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36250"/>
            <a:ext cx="23717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deaa72113d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075" y="2336250"/>
            <a:ext cx="3170667" cy="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deaa72113d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850" y="3174450"/>
            <a:ext cx="4399825" cy="1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eeae23279_0_49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deeae23279_0_49"/>
          <p:cNvSpPr txBox="1"/>
          <p:nvPr/>
        </p:nvSpPr>
        <p:spPr>
          <a:xfrm>
            <a:off x="2728575" y="2238450"/>
            <a:ext cx="3685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Interpretabilidade</a:t>
            </a:r>
            <a:endParaRPr b="0" i="0" sz="33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eaa72113d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354" name="Google Shape;354;g2deaa72113d_0_6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g2deaa72113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50" y="1132275"/>
            <a:ext cx="3876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eeae23279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Visualização</a:t>
            </a:r>
            <a:endParaRPr/>
          </a:p>
        </p:txBody>
      </p:sp>
      <p:sp>
        <p:nvSpPr>
          <p:cNvPr id="361" name="Google Shape;361;g2deeae23279_0_5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g2deeae2327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50" y="1132275"/>
            <a:ext cx="38766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eaa72113d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Podagem</a:t>
            </a:r>
            <a:endParaRPr/>
          </a:p>
        </p:txBody>
      </p:sp>
      <p:sp>
        <p:nvSpPr>
          <p:cNvPr id="368" name="Google Shape;368;g2deaa72113d_0_6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ficarmos apenas com os nós de interesse, fazemos uma podagem.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 considerar o valor de cada nó, então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Atribuímos</a:t>
            </a:r>
            <a:r>
              <a:rPr lang="pt-BR"/>
              <a:t> um escore para a entrada e outro para a saída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Comparamos os dois escores com um limiar (1e-2)</a:t>
            </a:r>
            <a:endParaRPr/>
          </a:p>
        </p:txBody>
      </p:sp>
      <p:pic>
        <p:nvPicPr>
          <p:cNvPr id="369" name="Google Shape;369;g2deaa72113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0900"/>
            <a:ext cx="23050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deaa72113d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700" y="2554125"/>
            <a:ext cx="242671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deaa72113d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850" y="2075375"/>
            <a:ext cx="2796450" cy="22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aa72113d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- Perceptron</a:t>
            </a:r>
            <a:endParaRPr/>
          </a:p>
        </p:txBody>
      </p:sp>
      <p:sp>
        <p:nvSpPr>
          <p:cNvPr id="121" name="Google Shape;121;g2deaa72113d_0_13"/>
          <p:cNvSpPr txBox="1"/>
          <p:nvPr>
            <p:ph idx="1" type="body"/>
          </p:nvPr>
        </p:nvSpPr>
        <p:spPr>
          <a:xfrm>
            <a:off x="311700" y="1132275"/>
            <a:ext cx="85206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Perceptrons (Rosenblatt, 1956) foram introduzidos como um modelo matemático para neurônios biológicos.</a:t>
            </a:r>
            <a:endParaRPr/>
          </a:p>
        </p:txBody>
      </p:sp>
      <p:pic>
        <p:nvPicPr>
          <p:cNvPr id="122" name="Google Shape;122;g2deaa72113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1719151"/>
            <a:ext cx="4660352" cy="24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deaa72113d_0_13"/>
          <p:cNvSpPr txBox="1"/>
          <p:nvPr/>
        </p:nvSpPr>
        <p:spPr>
          <a:xfrm>
            <a:off x="429425" y="2257300"/>
            <a:ext cx="31050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g2deaa72113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7300"/>
            <a:ext cx="3809025" cy="197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eaa72113d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Simbolificação</a:t>
            </a:r>
            <a:endParaRPr/>
          </a:p>
        </p:txBody>
      </p:sp>
      <p:sp>
        <p:nvSpPr>
          <p:cNvPr id="377" name="Google Shape;377;g2deaa72113d_0_7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suspeitarmos que as funções de ativação são simbólicas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 vem com uma API para simbolificar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Ela vai ajustar por grid search coeficientes a,b,c,d tal que</a:t>
            </a:r>
            <a:endParaRPr/>
          </a:p>
        </p:txBody>
      </p:sp>
      <p:pic>
        <p:nvPicPr>
          <p:cNvPr id="378" name="Google Shape;378;g2deaa72113d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2013"/>
            <a:ext cx="3447150" cy="7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eaa72113d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- aprendizado supervisionado</a:t>
            </a:r>
            <a:endParaRPr/>
          </a:p>
        </p:txBody>
      </p:sp>
      <p:sp>
        <p:nvSpPr>
          <p:cNvPr id="384" name="Google Shape;384;g2deaa72113d_0_79"/>
          <p:cNvSpPr txBox="1"/>
          <p:nvPr>
            <p:ph idx="1" type="body"/>
          </p:nvPr>
        </p:nvSpPr>
        <p:spPr>
          <a:xfrm>
            <a:off x="311700" y="1132275"/>
            <a:ext cx="3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g2deaa72113d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925" y="1132275"/>
            <a:ext cx="5023376" cy="33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deaa72113d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32275"/>
            <a:ext cx="3447125" cy="21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eaa72113d_2_1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deaa72113d_2_15"/>
          <p:cNvSpPr txBox="1"/>
          <p:nvPr/>
        </p:nvSpPr>
        <p:spPr>
          <a:xfrm>
            <a:off x="2969600" y="2238450"/>
            <a:ext cx="3275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MLP vs KAN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eeae23279_44_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398" name="Google Shape;398;g2deeae23279_44_145"/>
          <p:cNvSpPr txBox="1"/>
          <p:nvPr>
            <p:ph idx="1" type="body"/>
          </p:nvPr>
        </p:nvSpPr>
        <p:spPr>
          <a:xfrm>
            <a:off x="311700" y="1017725"/>
            <a:ext cx="42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MLP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Funções de ativação fixas aplicadas aos neurônios.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Pesos lineares ajustados durante o treinamento</a:t>
            </a:r>
            <a:endParaRPr/>
          </a:p>
        </p:txBody>
      </p:sp>
      <p:sp>
        <p:nvSpPr>
          <p:cNvPr id="399" name="Google Shape;399;g2deeae23279_44_145"/>
          <p:cNvSpPr txBox="1"/>
          <p:nvPr>
            <p:ph idx="1" type="body"/>
          </p:nvPr>
        </p:nvSpPr>
        <p:spPr>
          <a:xfrm>
            <a:off x="4700225" y="863550"/>
            <a:ext cx="42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KAN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Funções de ativação aprendíveis aplicadas nas arestas,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Ausência de pesos lineares: parâmetros das splines que são ajustados.</a:t>
            </a:r>
            <a:endParaRPr/>
          </a:p>
        </p:txBody>
      </p:sp>
      <p:pic>
        <p:nvPicPr>
          <p:cNvPr id="400" name="Google Shape;400;g2deeae23279_44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75" y="3620475"/>
            <a:ext cx="3799000" cy="4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deeae23279_44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5" y="3620475"/>
            <a:ext cx="4365601" cy="4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eeae23279_44_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 das KANs</a:t>
            </a:r>
            <a:endParaRPr/>
          </a:p>
        </p:txBody>
      </p:sp>
      <p:sp>
        <p:nvSpPr>
          <p:cNvPr id="407" name="Google Shape;407;g2deeae23279_44_156"/>
          <p:cNvSpPr txBox="1"/>
          <p:nvPr>
            <p:ph idx="1" type="body"/>
          </p:nvPr>
        </p:nvSpPr>
        <p:spPr>
          <a:xfrm>
            <a:off x="311700" y="1017725"/>
            <a:ext cx="42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Vantagens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Precisão superior, usando menos parâmetros.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Interpretabilidade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 escalabilidade</a:t>
            </a:r>
            <a:endParaRPr/>
          </a:p>
        </p:txBody>
      </p:sp>
      <p:sp>
        <p:nvSpPr>
          <p:cNvPr id="408" name="Google Shape;408;g2deeae23279_44_156"/>
          <p:cNvSpPr txBox="1"/>
          <p:nvPr>
            <p:ph idx="1" type="body"/>
          </p:nvPr>
        </p:nvSpPr>
        <p:spPr>
          <a:xfrm>
            <a:off x="4700225" y="863550"/>
            <a:ext cx="42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Desvantagens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Mais complexas de serem implementadas.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Exigem mais parâmetros.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Treinamento pode ser mais lento (não é possível fazer computação em batch).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eeae23279_44_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pic>
        <p:nvPicPr>
          <p:cNvPr id="414" name="Google Shape;414;g2deeae23279_44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00" y="1017725"/>
            <a:ext cx="6894024" cy="33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eaa72113d_2_20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deaa72113d_2_20"/>
          <p:cNvSpPr txBox="1"/>
          <p:nvPr/>
        </p:nvSpPr>
        <p:spPr>
          <a:xfrm>
            <a:off x="2869325" y="2238450"/>
            <a:ext cx="3484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Futuro das KANs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eeae23279_44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Implicações Matemáticas</a:t>
            </a:r>
            <a:endParaRPr/>
          </a:p>
        </p:txBody>
      </p:sp>
      <p:sp>
        <p:nvSpPr>
          <p:cNvPr id="426" name="Google Shape;426;g2deeae23279_44_16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Teorema de Kolgomorov-Arnold original corresponde a uma rede KAN de 2 camadas. Mas, como vimos, nem sempre é possível representar uma função de maneira suave com apenas duas camadas.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isso, generalizamos o teorema a fim de criar KANs mais profundas.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sucesso de tal generalização empírica implica em uma generalização teórica?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eeae23279_44_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ideias propostas</a:t>
            </a:r>
            <a:endParaRPr/>
          </a:p>
        </p:txBody>
      </p:sp>
      <p:sp>
        <p:nvSpPr>
          <p:cNvPr id="432" name="Google Shape;432;g2deeae23279_44_17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Híbridos de KAN e MLP</a:t>
            </a:r>
            <a:endParaRPr/>
          </a:p>
        </p:txBody>
      </p:sp>
      <p:pic>
        <p:nvPicPr>
          <p:cNvPr id="433" name="Google Shape;433;g2deeae23279_44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13" y="1394225"/>
            <a:ext cx="4894576" cy="3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eeae23279_44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 como um modelo de linguagem AI+Science</a:t>
            </a:r>
            <a:endParaRPr/>
          </a:p>
        </p:txBody>
      </p:sp>
      <p:sp>
        <p:nvSpPr>
          <p:cNvPr id="439" name="Google Shape;439;g2deeae23279_44_17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paper enxerga as KAN como um modelo de linguagem que ajuda o cientista a fazer descobertas.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 mesma forma que o chatGPT nos ajuda em tarefas cotidianas, as KANs podem ajudar cientistas em tarefas acadêmicas.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eaa72113d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- Redes de perceptron</a:t>
            </a:r>
            <a:endParaRPr/>
          </a:p>
        </p:txBody>
      </p:sp>
      <p:sp>
        <p:nvSpPr>
          <p:cNvPr id="130" name="Google Shape;130;g2deaa72113d_0_18"/>
          <p:cNvSpPr txBox="1"/>
          <p:nvPr>
            <p:ph idx="1" type="body"/>
          </p:nvPr>
        </p:nvSpPr>
        <p:spPr>
          <a:xfrm>
            <a:off x="311700" y="1132275"/>
            <a:ext cx="697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perceptron simples só é capaz de fazer cortes lineares nos dados</a:t>
            </a:r>
            <a:endParaRPr/>
          </a:p>
        </p:txBody>
      </p:sp>
      <p:pic>
        <p:nvPicPr>
          <p:cNvPr id="131" name="Google Shape;131;g2deaa72113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50" y="1540700"/>
            <a:ext cx="3188450" cy="30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deaa72113d_0_18"/>
          <p:cNvSpPr txBox="1"/>
          <p:nvPr/>
        </p:nvSpPr>
        <p:spPr>
          <a:xfrm>
            <a:off x="311700" y="1704975"/>
            <a:ext cx="4906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 solução é alinhar uma coleção de perceptrons: saída de um é entrada do outro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3" name="Google Shape;133;g2deaa72113d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236" y="2589049"/>
            <a:ext cx="3400718" cy="1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eeae23279_44_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 como um modelo de linguagem AI+Science</a:t>
            </a:r>
            <a:endParaRPr/>
          </a:p>
        </p:txBody>
      </p:sp>
      <p:sp>
        <p:nvSpPr>
          <p:cNvPr id="445" name="Google Shape;445;g2deeae23279_44_184"/>
          <p:cNvSpPr txBox="1"/>
          <p:nvPr>
            <p:ph idx="1" type="body"/>
          </p:nvPr>
        </p:nvSpPr>
        <p:spPr>
          <a:xfrm>
            <a:off x="311700" y="1017725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Considere a seguinte função.</a:t>
            </a:r>
            <a:endParaRPr/>
          </a:p>
        </p:txBody>
      </p:sp>
      <p:pic>
        <p:nvPicPr>
          <p:cNvPr id="446" name="Google Shape;446;g2deeae23279_44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63" y="1538825"/>
            <a:ext cx="2784874" cy="7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2deeae23279_44_184"/>
          <p:cNvSpPr txBox="1"/>
          <p:nvPr>
            <p:ph idx="1" type="body"/>
          </p:nvPr>
        </p:nvSpPr>
        <p:spPr>
          <a:xfrm>
            <a:off x="311700" y="2311200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um ser humano fosse montar, manualmente a rede KAN que representa esta função, teríamos: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2 camadas para a multiplicação de u e 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1 camada para inversão de 1 + uv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2 camadas para a multiplicação de (u + v) e 1/(1 + uv)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Total: 5 camadas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eeae23279_44_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KAN como um modelo de linguagem AI+Science</a:t>
            </a:r>
            <a:endParaRPr/>
          </a:p>
        </p:txBody>
      </p:sp>
      <p:sp>
        <p:nvSpPr>
          <p:cNvPr id="453" name="Google Shape;453;g2deeae23279_44_193"/>
          <p:cNvSpPr txBox="1"/>
          <p:nvPr>
            <p:ph idx="1" type="body"/>
          </p:nvPr>
        </p:nvSpPr>
        <p:spPr>
          <a:xfrm>
            <a:off x="311700" y="1017725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Considere a seguinte função.</a:t>
            </a:r>
            <a:endParaRPr/>
          </a:p>
        </p:txBody>
      </p:sp>
      <p:pic>
        <p:nvPicPr>
          <p:cNvPr id="454" name="Google Shape;454;g2deeae23279_44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163" y="1538825"/>
            <a:ext cx="2784874" cy="7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deeae23279_44_193"/>
          <p:cNvSpPr txBox="1"/>
          <p:nvPr>
            <p:ph idx="1" type="body"/>
          </p:nvPr>
        </p:nvSpPr>
        <p:spPr>
          <a:xfrm>
            <a:off x="311700" y="2311200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Entretanto, a KAN treinada tem apenas 2 camadas. Isso porque ela descobriu a seguinte relação:</a:t>
            </a:r>
            <a:endParaRPr/>
          </a:p>
        </p:txBody>
      </p:sp>
      <p:pic>
        <p:nvPicPr>
          <p:cNvPr id="456" name="Google Shape;456;g2deeae23279_44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050" y="3362100"/>
            <a:ext cx="6489899" cy="6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eaa72113d_2_2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deaa72113d_2_25"/>
          <p:cNvSpPr txBox="1"/>
          <p:nvPr/>
        </p:nvSpPr>
        <p:spPr>
          <a:xfrm>
            <a:off x="3491775" y="2238450"/>
            <a:ext cx="2086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Discussão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28ed25dd9b2_1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688" y="3379650"/>
            <a:ext cx="473100" cy="47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468" name="Google Shape;468;g28ed25dd9b2_1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50" y="2646425"/>
            <a:ext cx="584002" cy="58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28ed25dd9b2_1_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238" y="1975725"/>
            <a:ext cx="584000" cy="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28ed25dd9b2_1_123"/>
          <p:cNvSpPr txBox="1"/>
          <p:nvPr/>
        </p:nvSpPr>
        <p:spPr>
          <a:xfrm>
            <a:off x="6257775" y="3295225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obrigado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71" name="Google Shape;471;g28ed25dd9b2_1_123"/>
          <p:cNvCxnSpPr/>
          <p:nvPr/>
        </p:nvCxnSpPr>
        <p:spPr>
          <a:xfrm rot="10800000">
            <a:off x="673612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g28ed25dd9b2_1_123"/>
          <p:cNvCxnSpPr/>
          <p:nvPr/>
        </p:nvCxnSpPr>
        <p:spPr>
          <a:xfrm rot="10800000">
            <a:off x="6647575" y="3449575"/>
            <a:ext cx="0" cy="4731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g28ed25dd9b2_1_123"/>
          <p:cNvSpPr txBox="1"/>
          <p:nvPr/>
        </p:nvSpPr>
        <p:spPr>
          <a:xfrm>
            <a:off x="1264850" y="665725"/>
            <a:ext cx="305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data@icmc.usp.br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g28ed25dd9b2_1_123"/>
          <p:cNvSpPr txBox="1"/>
          <p:nvPr/>
        </p:nvSpPr>
        <p:spPr>
          <a:xfrm>
            <a:off x="1264850" y="132086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@data.icmc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g28ed25dd9b2_1_123"/>
          <p:cNvSpPr txBox="1"/>
          <p:nvPr/>
        </p:nvSpPr>
        <p:spPr>
          <a:xfrm>
            <a:off x="1264850" y="1976013"/>
            <a:ext cx="2087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/c/DataICMC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g28ed25dd9b2_1_123"/>
          <p:cNvSpPr txBox="1"/>
          <p:nvPr/>
        </p:nvSpPr>
        <p:spPr>
          <a:xfrm>
            <a:off x="1264850" y="266227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/icmc-data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g28ed25dd9b2_1_123"/>
          <p:cNvSpPr txBox="1"/>
          <p:nvPr/>
        </p:nvSpPr>
        <p:spPr>
          <a:xfrm>
            <a:off x="1264850" y="3348525"/>
            <a:ext cx="2517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data.icmc.usp.br</a:t>
            </a:r>
            <a:endParaRPr b="0" i="0" sz="25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8" name="Google Shape;478;g28ed25dd9b2_1_1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88" y="758660"/>
            <a:ext cx="529525" cy="39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8ed25dd9b2_1_1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700" y="1415925"/>
            <a:ext cx="473100" cy="4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aa72113d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MLP - Exemplos de uso</a:t>
            </a:r>
            <a:endParaRPr/>
          </a:p>
        </p:txBody>
      </p:sp>
      <p:sp>
        <p:nvSpPr>
          <p:cNvPr id="139" name="Google Shape;139;g2deaa72113d_0_23"/>
          <p:cNvSpPr txBox="1"/>
          <p:nvPr>
            <p:ph idx="1" type="body"/>
          </p:nvPr>
        </p:nvSpPr>
        <p:spPr>
          <a:xfrm>
            <a:off x="311700" y="1132275"/>
            <a:ext cx="43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Visão computacional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classificação de imagem: AlexNet (2012)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reconhecimento de dígito: LeNet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NLP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LLMs: Bert, Gemini, GPT, LLama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Finanças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predição de mercado: AlphaGo adaptado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score de crédito: Zest AI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0" name="Google Shape;140;g2deaa72113d_0_23"/>
          <p:cNvSpPr txBox="1"/>
          <p:nvPr/>
        </p:nvSpPr>
        <p:spPr>
          <a:xfrm>
            <a:off x="4707900" y="445025"/>
            <a:ext cx="41244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Saúde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mbria"/>
              <a:buChar char="-"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dobramento de proteína: AlphaFold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Reconhecimento de voz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mbria"/>
              <a:buChar char="-"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transcrição: Google Speech-to-Text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Carros autônomos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mbria"/>
              <a:buChar char="-"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autodireção: Tesla Autopilot, Waymo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Decisão de mercado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mbria"/>
              <a:buChar char="-"/>
            </a:pPr>
            <a:r>
              <a:rPr lang="pt-BR" sz="1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sistemas de recomendação: Amazon, Spotify</a:t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aa72113d_0_5"/>
          <p:cNvSpPr/>
          <p:nvPr/>
        </p:nvSpPr>
        <p:spPr>
          <a:xfrm>
            <a:off x="3955425" y="2318200"/>
            <a:ext cx="1159200" cy="5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deaa72113d_0_5"/>
          <p:cNvSpPr txBox="1"/>
          <p:nvPr/>
        </p:nvSpPr>
        <p:spPr>
          <a:xfrm>
            <a:off x="2906350" y="2238450"/>
            <a:ext cx="32949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TAU vs TRKA</a:t>
            </a:r>
            <a:endParaRPr b="0" i="0" sz="35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eaa72113d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da aproximação universal de função</a:t>
            </a:r>
            <a:endParaRPr/>
          </a:p>
        </p:txBody>
      </p:sp>
      <p:sp>
        <p:nvSpPr>
          <p:cNvPr id="152" name="Google Shape;152;g2deaa72113d_0_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 pelo menos uma rede neural finita de uma camada oculta capaz de aproximar qualquer função multivariada com precisão arbitrária.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não delimita o número de neurônios escondidos, de iterações para aprendizagem nem quantos pesos são necessários para aproximar uma função específica.</a:t>
            </a:r>
            <a:endParaRPr/>
          </a:p>
        </p:txBody>
      </p:sp>
      <p:pic>
        <p:nvPicPr>
          <p:cNvPr id="153" name="Google Shape;153;g2deaa72113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75" y="2100250"/>
            <a:ext cx="1885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eaa72113d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 da representação de Kolmogorov Arnold</a:t>
            </a:r>
            <a:endParaRPr/>
          </a:p>
        </p:txBody>
      </p:sp>
      <p:sp>
        <p:nvSpPr>
          <p:cNvPr id="159" name="Google Shape;159;g2deaa72113d_0_36"/>
          <p:cNvSpPr txBox="1"/>
          <p:nvPr>
            <p:ph idx="1" type="body"/>
          </p:nvPr>
        </p:nvSpPr>
        <p:spPr>
          <a:xfrm>
            <a:off x="311700" y="1132275"/>
            <a:ext cx="36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Intuição: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qualquer função multivariada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 ser escrita como uma combinação de funções univariadas e operação binária de soma.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2deaa72113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950" y="1132275"/>
            <a:ext cx="4854349" cy="33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