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LgmZvR+jxbXXxtLXvSWKGr1ZT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7aac4e2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7aac4e2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7aac4e27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7aac4e27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7aac4e27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7aac4e2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7aac4e2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7aac4e2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ed25dd9b2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8ed25dd9b2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ed25dd9b2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8ed25dd9b2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8ee89da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c8ee89da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7aac4e2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7aac4e2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7aac4e2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7aac4e2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7aac4e2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7aac4e2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7aac4e27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7aac4e2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7aac4e2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7aac4e2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7aac4e27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7aac4e27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8" name="Google Shape;88;p19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9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9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9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" name="Google Shape;26;p8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8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8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8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1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" name="Google Shape;53;p12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" name="Google Shape;62;p1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abs/1311.290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Pixel Attribution</a:t>
            </a:r>
            <a:endParaRPr/>
          </a:p>
        </p:txBody>
      </p:sp>
      <p:sp>
        <p:nvSpPr>
          <p:cNvPr id="102" name="Google Shape;102;p1"/>
          <p:cNvSpPr txBox="1"/>
          <p:nvPr>
            <p:ph idx="2" type="title"/>
          </p:nvPr>
        </p:nvSpPr>
        <p:spPr>
          <a:xfrm>
            <a:off x="48837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CJ, @augustocj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7aac4e27f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pic>
        <p:nvPicPr>
          <p:cNvPr id="157" name="Google Shape;157;g1f7aac4e27f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281113"/>
            <a:ext cx="67246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7aac4e27f_0_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f7aac4e27f_0_5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g1f7aac4e27f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88" y="571500"/>
            <a:ext cx="50006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7aac4e27f_0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70" name="Google Shape;170;g1f7aac4e27f_0_3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Explicações visuais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Gradient-based &gt;&gt;&gt; faster then &gt;&gt;&gt; model-agnostic (chora SHAP e LIME)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Variedade de métodos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7aac4e27f_0_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176" name="Google Shape;176;g1f7aac4e27f_0_3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Saber quando a explicação está correta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 de Pixel attribution podem ser muito frágeis: </a:t>
            </a:r>
            <a:r>
              <a:rPr lang="pt-BR"/>
              <a:t>perturbações</a:t>
            </a:r>
            <a:r>
              <a:rPr lang="pt-BR"/>
              <a:t> na imagem que levam na mesma classificação podem levar a explicações totalmente diferentes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Podem ser altamente não-confiável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“Sanity checks for saliency maps” investigou que eles são </a:t>
            </a:r>
            <a:r>
              <a:rPr lang="pt-BR"/>
              <a:t>insensíveis</a:t>
            </a:r>
            <a:r>
              <a:rPr lang="pt-BR"/>
              <a:t> ao modelo e aos dados. Isso significa que as explicações são independentes dos dados.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28ed25dd9b2_1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688" y="3379650"/>
            <a:ext cx="473100" cy="47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s and Usage · GitHub" id="182" name="Google Shape;182;g28ed25dd9b2_1_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250" y="2646425"/>
            <a:ext cx="584002" cy="58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8ed25dd9b2_1_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38" y="1975725"/>
            <a:ext cx="584000" cy="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8ed25dd9b2_1_123"/>
          <p:cNvSpPr txBox="1"/>
          <p:nvPr/>
        </p:nvSpPr>
        <p:spPr>
          <a:xfrm>
            <a:off x="6257775" y="3295225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obrigado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5" name="Google Shape;185;g28ed25dd9b2_1_123"/>
          <p:cNvCxnSpPr/>
          <p:nvPr/>
        </p:nvCxnSpPr>
        <p:spPr>
          <a:xfrm rot="10800000">
            <a:off x="6736125" y="3449575"/>
            <a:ext cx="0" cy="4731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28ed25dd9b2_1_123"/>
          <p:cNvCxnSpPr/>
          <p:nvPr/>
        </p:nvCxnSpPr>
        <p:spPr>
          <a:xfrm rot="10800000">
            <a:off x="6647575" y="3449575"/>
            <a:ext cx="0" cy="4731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28ed25dd9b2_1_123"/>
          <p:cNvSpPr txBox="1"/>
          <p:nvPr/>
        </p:nvSpPr>
        <p:spPr>
          <a:xfrm>
            <a:off x="1264850" y="665725"/>
            <a:ext cx="3056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data@icmc.usp.br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" name="Google Shape;188;g28ed25dd9b2_1_123"/>
          <p:cNvSpPr txBox="1"/>
          <p:nvPr/>
        </p:nvSpPr>
        <p:spPr>
          <a:xfrm>
            <a:off x="1264850" y="1320863"/>
            <a:ext cx="2087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@data.icmc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g28ed25dd9b2_1_123"/>
          <p:cNvSpPr txBox="1"/>
          <p:nvPr/>
        </p:nvSpPr>
        <p:spPr>
          <a:xfrm>
            <a:off x="1264850" y="1976013"/>
            <a:ext cx="2087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/c/DataICMC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0" name="Google Shape;190;g28ed25dd9b2_1_123"/>
          <p:cNvSpPr txBox="1"/>
          <p:nvPr/>
        </p:nvSpPr>
        <p:spPr>
          <a:xfrm>
            <a:off x="1264850" y="2662275"/>
            <a:ext cx="2517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/icmc-data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g28ed25dd9b2_1_123"/>
          <p:cNvSpPr txBox="1"/>
          <p:nvPr/>
        </p:nvSpPr>
        <p:spPr>
          <a:xfrm>
            <a:off x="1264850" y="3348525"/>
            <a:ext cx="2517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data.icmc.usp.br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2" name="Google Shape;192;g28ed25dd9b2_1_1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488" y="758660"/>
            <a:ext cx="529525" cy="39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8ed25dd9b2_1_1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0700" y="1415925"/>
            <a:ext cx="473100" cy="4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ed25dd9b2_1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08" name="Google Shape;108;g28ed25dd9b2_1_11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É um método que destaca os pontos da imagem que foram relevantes para a classificação em uma rede neural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109" name="Google Shape;109;g28ed25dd9b2_1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675" y="2057500"/>
            <a:ext cx="3741025" cy="24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8ee89da5b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Tipos de Pixel Attribution </a:t>
            </a:r>
            <a:endParaRPr/>
          </a:p>
        </p:txBody>
      </p:sp>
      <p:sp>
        <p:nvSpPr>
          <p:cNvPr id="115" name="Google Shape;115;g2c8ee89da5b_0_1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Occlusion- or perturbation-based: LIME e SHAP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Gradient-based: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Gradient-only methods: diz se uma mudança no pixel, mudaria a predição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Path-attribution methods: compara a imagem atual a uma imagem zero (referência)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7aac4e27f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Vanilla Gradient (Saliency maps)</a:t>
            </a:r>
            <a:endParaRPr/>
          </a:p>
        </p:txBody>
      </p:sp>
      <p:sp>
        <p:nvSpPr>
          <p:cNvPr id="121" name="Google Shape;121;g1f7aac4e27f_0_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Performa um forward pass na imagem de interesse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Computa o gradiente da classe de interesse com respeito aos </a:t>
            </a:r>
            <a:r>
              <a:rPr lang="pt-BR"/>
              <a:t>pixels</a:t>
            </a:r>
            <a:r>
              <a:rPr lang="pt-BR"/>
              <a:t> de entrada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Visualiza os gradientes.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usa a ReLU (_/) dá problema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7aac4e27f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DevonvNet</a:t>
            </a:r>
            <a:endParaRPr/>
          </a:p>
        </p:txBody>
      </p:sp>
      <p:sp>
        <p:nvSpPr>
          <p:cNvPr id="127" name="Google Shape;127;g1f7aac4e27f_0_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Propõe reverter algumas operações de CNN, como filtering, pooling e activation layers (funções de ativação com nome fancy)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Zeiler, Matthew D., and Rob Fergus. “Visualizing and understanding convolutional networks.” European conference on computer vision. Springer, Cham (2014).↩︎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7aac4e27f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Grad-CAM (Gradient-weighted Class Activation MAP)</a:t>
            </a:r>
            <a:endParaRPr/>
          </a:p>
        </p:txBody>
      </p:sp>
      <p:sp>
        <p:nvSpPr>
          <p:cNvPr id="133" name="Google Shape;133;g1f7aac4e27f_0_1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Usualmente, a backpropagation vai até o último layer de convolução, destacando áreas importantes da imagem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primeiro layer de conv. da CNN pega como a entrada as imagens e saída os feature maps que representam as features aprendidas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últimos layers fazem a mesma coisa, mas pegam como entrada já feature maps.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7aac4e27f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Grad-CAM (Gradient-weighted Class Activation MAP)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f7aac4e27f_0_4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Faz o forward-prop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Pega o escore bruto da classe de interesse: a activação do </a:t>
            </a:r>
            <a:r>
              <a:rPr lang="pt-BR"/>
              <a:t>neurónio</a:t>
            </a:r>
            <a:r>
              <a:rPr lang="pt-BR"/>
              <a:t> antes da softmax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Setta as outras classes em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Back-prop o gradiente da classe de interesse até o último layer, antes das camadas FC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Calcula o feature map, cada pixel ponderado pelo gradiente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7aac4e27f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Guided Grad-CAM</a:t>
            </a:r>
            <a:endParaRPr/>
          </a:p>
        </p:txBody>
      </p:sp>
      <p:sp>
        <p:nvSpPr>
          <p:cNvPr id="145" name="Google Shape;145;g1f7aac4e27f_0_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Grad-CAM utiliza o </a:t>
            </a:r>
            <a:r>
              <a:rPr lang="pt-BR"/>
              <a:t>último</a:t>
            </a:r>
            <a:r>
              <a:rPr lang="pt-BR"/>
              <a:t> layer de convolução, em que o feature map é menor, geralmente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final do Grad-CAM você multiplica o heatmap pelo guided backpropagation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7aac4e27f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SmoothGrad</a:t>
            </a:r>
            <a:endParaRPr/>
          </a:p>
        </p:txBody>
      </p:sp>
      <p:sp>
        <p:nvSpPr>
          <p:cNvPr id="151" name="Google Shape;151;g1f7aac4e27f_0_2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Deixar as explicações baseadas em gradiente menos ruidosas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Gerar várias versões da mesma imagem adicionando ruído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Criar atribuições de pixel para todas imagens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Tirar a média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