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i6oWLJK1UNFvAqIh9ZuJ+qd0L5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8ee89da5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8ee89da5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8ee89da5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8ee89da5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8ee89da5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8ee89da5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8ee89da5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c8ee89da5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ed25dd9b2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8ed25dd9b2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ed25dd9b2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28ed25dd9b2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8ee89da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8ee89da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8ee89da5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8ee89da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8ee89da5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8ee89da5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8ee89da5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8ee89da5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8ee89da5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8ee89da5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8ee89da5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8ee89da5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8ee89da5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8ee89da5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4333875" y="-51650"/>
            <a:ext cx="342900" cy="54621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"/>
          <p:cNvSpPr/>
          <p:nvPr/>
        </p:nvSpPr>
        <p:spPr>
          <a:xfrm>
            <a:off x="4248150" y="-42125"/>
            <a:ext cx="342900" cy="5462100"/>
          </a:xfrm>
          <a:prstGeom prst="rect">
            <a:avLst/>
          </a:prstGeom>
          <a:solidFill>
            <a:srgbClr val="E3007B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6"/>
          <p:cNvSpPr/>
          <p:nvPr/>
        </p:nvSpPr>
        <p:spPr>
          <a:xfrm>
            <a:off x="-381000" y="-223100"/>
            <a:ext cx="4867200" cy="5462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3850" y="814025"/>
            <a:ext cx="3515475" cy="35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6"/>
          <p:cNvSpPr txBox="1"/>
          <p:nvPr>
            <p:ph type="title"/>
          </p:nvPr>
        </p:nvSpPr>
        <p:spPr>
          <a:xfrm>
            <a:off x="4807500" y="308345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2" type="title"/>
          </p:nvPr>
        </p:nvSpPr>
        <p:spPr>
          <a:xfrm>
            <a:off x="4807500" y="404010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mbria"/>
              <a:buNone/>
              <a:defRPr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4258425" y="5165775"/>
            <a:ext cx="3206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CUSTOM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/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dúvidas?</a:t>
            </a:r>
            <a:endParaRPr b="0" i="0" sz="36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88" name="Google Shape;88;p19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19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19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19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1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9" name="Google Shape;19;p7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7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7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3" name="Google Shape;2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 1">
  <p:cSld name="CUSTOM_1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/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demo</a:t>
            </a:r>
            <a:endParaRPr b="0" i="0" sz="36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6" name="Google Shape;26;p8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8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8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8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8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8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8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8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5" name="Google Shape;45;p11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1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1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1"/>
          <p:cNvSpPr txBox="1"/>
          <p:nvPr>
            <p:ph idx="3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9" name="Google Shape;4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3" name="Google Shape;53;p12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2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2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2" name="Google Shape;62;p13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title"/>
          </p:nvPr>
        </p:nvSpPr>
        <p:spPr>
          <a:xfrm>
            <a:off x="4807500" y="308345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Protótipos e Críticas</a:t>
            </a:r>
            <a:endParaRPr/>
          </a:p>
        </p:txBody>
      </p:sp>
      <p:sp>
        <p:nvSpPr>
          <p:cNvPr id="102" name="Google Shape;102;p1"/>
          <p:cNvSpPr txBox="1"/>
          <p:nvPr>
            <p:ph idx="2" type="title"/>
          </p:nvPr>
        </p:nvSpPr>
        <p:spPr>
          <a:xfrm>
            <a:off x="4883700" y="404010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CJ, @augustocj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g2c8ee89da5b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125" y="90150"/>
            <a:ext cx="6217750" cy="43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8ee89da5b_0_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MMD-critic pode ser usado em XAI?</a:t>
            </a:r>
            <a:endParaRPr/>
          </a:p>
        </p:txBody>
      </p:sp>
      <p:sp>
        <p:nvSpPr>
          <p:cNvPr id="161" name="Google Shape;161;g2c8ee89da5b_0_49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Ajudando a entender a distribuição dos dados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Construindo um modelo interpretável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Fazendo um modelo caixa preta interpretável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8ee89da5b_0_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</a:t>
            </a:r>
            <a:endParaRPr/>
          </a:p>
        </p:txBody>
      </p:sp>
      <p:sp>
        <p:nvSpPr>
          <p:cNvPr id="167" name="Google Shape;167;g2c8ee89da5b_0_26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Autores do MMD-critic deram imagens para participantes agruparem visualmente conjunto de imagens e performaram melhor quando foram mostrados críticas e protótipos, em vez de imagens aleatórias de uma classe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Escolha livre do número de protótipos e críticas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Funciona com qualquer tipo de dado e qualquer modelo de 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Fácil implementação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Achar críticas é independente do processo de seleção de protótipos 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8ee89da5b_0_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Desvantagens</a:t>
            </a:r>
            <a:endParaRPr/>
          </a:p>
        </p:txBody>
      </p:sp>
      <p:sp>
        <p:nvSpPr>
          <p:cNvPr id="173" name="Google Shape;173;g2c8ee89da5b_0_54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Escolher o número de protótipos e críticas (screeplot)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Como selecionar o kernel e o </a:t>
            </a:r>
            <a:r>
              <a:rPr lang="pt-BR"/>
              <a:t>parâmetro</a:t>
            </a:r>
            <a:r>
              <a:rPr lang="pt-BR"/>
              <a:t> de escala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Pega todas features, e algumas podem não ser relevantes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tem pacote implementado e bem documentado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g28ed25dd9b2_1_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688" y="3379650"/>
            <a:ext cx="473100" cy="473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 Logos and Usage · GitHub" id="179" name="Google Shape;179;g28ed25dd9b2_1_1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250" y="2646425"/>
            <a:ext cx="584002" cy="584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28ed25dd9b2_1_1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238" y="1975725"/>
            <a:ext cx="584000" cy="5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28ed25dd9b2_1_123"/>
          <p:cNvSpPr txBox="1"/>
          <p:nvPr/>
        </p:nvSpPr>
        <p:spPr>
          <a:xfrm>
            <a:off x="6257775" y="3295225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obrigado</a:t>
            </a:r>
            <a:endParaRPr b="0" i="0" sz="36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82" name="Google Shape;182;g28ed25dd9b2_1_123"/>
          <p:cNvCxnSpPr/>
          <p:nvPr/>
        </p:nvCxnSpPr>
        <p:spPr>
          <a:xfrm rot="10800000">
            <a:off x="6736125" y="3449575"/>
            <a:ext cx="0" cy="4731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g28ed25dd9b2_1_123"/>
          <p:cNvCxnSpPr/>
          <p:nvPr/>
        </p:nvCxnSpPr>
        <p:spPr>
          <a:xfrm rot="10800000">
            <a:off x="6647575" y="3449575"/>
            <a:ext cx="0" cy="4731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" name="Google Shape;184;g28ed25dd9b2_1_123"/>
          <p:cNvSpPr txBox="1"/>
          <p:nvPr/>
        </p:nvSpPr>
        <p:spPr>
          <a:xfrm>
            <a:off x="1264850" y="665725"/>
            <a:ext cx="30567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data@icmc.usp.br</a:t>
            </a:r>
            <a:endParaRPr b="0" i="0" sz="25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5" name="Google Shape;185;g28ed25dd9b2_1_123"/>
          <p:cNvSpPr txBox="1"/>
          <p:nvPr/>
        </p:nvSpPr>
        <p:spPr>
          <a:xfrm>
            <a:off x="1264850" y="1320863"/>
            <a:ext cx="20871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@data.icmc</a:t>
            </a:r>
            <a:endParaRPr b="0" i="0" sz="25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6" name="Google Shape;186;g28ed25dd9b2_1_123"/>
          <p:cNvSpPr txBox="1"/>
          <p:nvPr/>
        </p:nvSpPr>
        <p:spPr>
          <a:xfrm>
            <a:off x="1264850" y="1976013"/>
            <a:ext cx="20871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/c/DataICMC</a:t>
            </a:r>
            <a:endParaRPr b="0" i="0" sz="25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7" name="Google Shape;187;g28ed25dd9b2_1_123"/>
          <p:cNvSpPr txBox="1"/>
          <p:nvPr/>
        </p:nvSpPr>
        <p:spPr>
          <a:xfrm>
            <a:off x="1264850" y="2662275"/>
            <a:ext cx="25176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/icmc-data</a:t>
            </a:r>
            <a:endParaRPr b="0" i="0" sz="25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8" name="Google Shape;188;g28ed25dd9b2_1_123"/>
          <p:cNvSpPr txBox="1"/>
          <p:nvPr/>
        </p:nvSpPr>
        <p:spPr>
          <a:xfrm>
            <a:off x="1264850" y="3348525"/>
            <a:ext cx="25176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data.icmc.usp.br</a:t>
            </a:r>
            <a:endParaRPr b="0" i="0" sz="25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89" name="Google Shape;189;g28ed25dd9b2_1_1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2488" y="758660"/>
            <a:ext cx="529525" cy="397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28ed25dd9b2_1_1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0700" y="1415925"/>
            <a:ext cx="473100" cy="4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ed25dd9b2_1_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Definição</a:t>
            </a:r>
            <a:endParaRPr/>
          </a:p>
        </p:txBody>
      </p:sp>
      <p:sp>
        <p:nvSpPr>
          <p:cNvPr id="108" name="Google Shape;108;g28ed25dd9b2_1_113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Protótipos são observações representativas de todos os dados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Críticas são observações que não são bem representadas pelos protótipos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8ee89da5b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que serve</a:t>
            </a:r>
            <a:endParaRPr/>
          </a:p>
        </p:txBody>
      </p:sp>
      <p:sp>
        <p:nvSpPr>
          <p:cNvPr id="114" name="Google Shape;114;g2c8ee89da5b_0_0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Essencialmente, podem ser utilizados sem o treinamento de um modelo para descrever os dados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Também podem ser usados para criar um modelo interpretável, ou tornar um modelo caixa preta interpretável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2c8ee89da5b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175" y="42225"/>
            <a:ext cx="5614350" cy="435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8ee89da5b_0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</a:t>
            </a:r>
            <a:endParaRPr/>
          </a:p>
        </p:txBody>
      </p:sp>
      <p:sp>
        <p:nvSpPr>
          <p:cNvPr id="125" name="Google Shape;125;g2c8ee89da5b_0_10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Manualmente, mas não escala bem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Selecionar protótipos com </a:t>
            </a:r>
            <a:r>
              <a:rPr lang="pt-BR"/>
              <a:t>algoritmos</a:t>
            </a:r>
            <a:r>
              <a:rPr lang="pt-BR"/>
              <a:t> de clustering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Algoritmos como K-Means, que criam pontos virtuais no espaço, não servem para achar protótipos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Já algoritmos como o K-Medoids…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HDBSCAN tem uma API bonitinha que seleciona automaticamente os representativos. É um algoritmo hierárquico e por densidade ao mesmo tempo. Considerado SOTA de clustering por algumas pessoas, mas há controvérsias.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8ee89da5b_0_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MMD-critic</a:t>
            </a:r>
            <a:endParaRPr/>
          </a:p>
        </p:txBody>
      </p:sp>
      <p:sp>
        <p:nvSpPr>
          <p:cNvPr id="131" name="Google Shape;131;g2c8ee89da5b_0_16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Compara a distribuição dos dados a distribuição dos protótipos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Algoritmo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Parâmetro: número de protótipos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Encontra protótipos com greedy search, minimizando a discrepância da distribuição desses protótipos com a distribuição dos dados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Encontra críticas com greedy search, selecionando pontos que diferem da distribuição dos pro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8ee89da5b_0_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Kernel function</a:t>
            </a:r>
            <a:endParaRPr/>
          </a:p>
        </p:txBody>
      </p:sp>
      <p:sp>
        <p:nvSpPr>
          <p:cNvPr id="137" name="Google Shape;137;g2c8ee89da5b_0_21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Usada para achar a densidade dos dados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Ela pondera dois pontos de acordo com sua proximidade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8ee89da5b_0_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Maximum mean discrepancy (MMD)</a:t>
            </a:r>
            <a:endParaRPr/>
          </a:p>
        </p:txBody>
      </p:sp>
      <p:sp>
        <p:nvSpPr>
          <p:cNvPr id="143" name="Google Shape;143;g2c8ee89da5b_0_31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Medida que nos fala o quão diferente são duas distribuições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Nosso objetivo é minimizar essa medida para achar protótipos</a:t>
            </a:r>
            <a:endParaRPr/>
          </a:p>
        </p:txBody>
      </p:sp>
      <p:pic>
        <p:nvPicPr>
          <p:cNvPr id="144" name="Google Shape;144;g2c8ee89da5b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38" y="2038988"/>
            <a:ext cx="8657325" cy="10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8ee89da5b_0_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Witness function</a:t>
            </a:r>
            <a:endParaRPr/>
          </a:p>
        </p:txBody>
      </p:sp>
      <p:sp>
        <p:nvSpPr>
          <p:cNvPr id="150" name="Google Shape;150;g2c8ee89da5b_0_3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Nos diz quão diferente são duas distribuições são em um ponto particular do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 ela, podemos selecionar críticas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