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856" r:id="rId2"/>
  </p:sldMasterIdLst>
  <p:notesMasterIdLst>
    <p:notesMasterId r:id="rId20"/>
  </p:notesMasterIdLst>
  <p:handoutMasterIdLst>
    <p:handoutMasterId r:id="rId21"/>
  </p:handoutMasterIdLst>
  <p:sldIdLst>
    <p:sldId id="334" r:id="rId3"/>
    <p:sldId id="282" r:id="rId4"/>
    <p:sldId id="306" r:id="rId5"/>
    <p:sldId id="318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9"/>
    <a:srgbClr val="8CC640"/>
    <a:srgbClr val="BA006E"/>
    <a:srgbClr val="00A6A0"/>
    <a:srgbClr val="FDB813"/>
    <a:srgbClr val="F19027"/>
    <a:srgbClr val="DD731C"/>
    <a:srgbClr val="F04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76623" autoAdjust="0"/>
  </p:normalViewPr>
  <p:slideViewPr>
    <p:cSldViewPr snapToGrid="0">
      <p:cViewPr>
        <p:scale>
          <a:sx n="75" d="100"/>
          <a:sy n="75" d="100"/>
        </p:scale>
        <p:origin x="190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516CC7-B78C-47CF-B916-C42E9C1FF6C6}" type="datetimeFigureOut">
              <a:rPr lang="zh-CN" altLang="en-US"/>
              <a:pPr>
                <a:defRPr/>
              </a:pPr>
              <a:t>2016/12/5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FCDBC5-F125-4E68-80B0-79A060DE2F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0B072C-8F5D-4103-B07D-F660AD9279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940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856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30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750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894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0B072C-8F5D-4103-B07D-F660AD92796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92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800" dirty="0">
                <a:solidFill>
                  <a:schemeClr val="tx1"/>
                </a:solidFill>
                <a:ea typeface="新細明體" panose="02020500000000000000" pitchFamily="18" charset="-120"/>
              </a:rPr>
              <a:t>© 2016 IBM Corporation</a:t>
            </a:r>
            <a:endParaRPr lang="en-US" altLang="zh-TW" sz="18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>
                <a:latin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77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A373-4478-4C8D-A916-D202DA8068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9BE45-E733-4C13-8C28-EC7E725E9AFF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6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94A59-8472-4A6D-B72E-6AC1EEEF53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DEA1-D6C7-4ECC-8B90-5B4987CD0662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6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C409A-6888-4596-9698-45E88A4F11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0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ED244-5C1D-4ED3-A5C4-2B2FC1EB6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A6D49-E2EE-4D3E-A172-23C13D9A2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1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5D810-3513-41B1-8E9B-58873E545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4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0DEF-73DA-4F91-B48E-1C02BBBE0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4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C1634-53C7-4340-88FB-375538DC6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78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7AE7D-9E85-45A9-8A93-B2FB9393A2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0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BDBF3-E524-492A-A300-23189E86D9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2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1D2C-DB5E-43E6-874D-0CFD5447FC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40786-CE1F-483A-A8E6-98986AEE57AA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161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7989C-B191-4474-B3D1-DBA76DFA7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59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8702C-C40B-4B5C-87BE-083A82FD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12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64A12-12F9-4630-ACDE-A381D1824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7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CBEB6-A911-41B6-90F3-209341ECB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A2BEA-3964-4C42-8736-ADCBE932D871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9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0527-CC0C-4ABA-A713-75DB4FCA8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493B9-8581-4683-B32D-E5B5A3820FED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2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136A-8808-44C4-9339-70843C4AA8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F3D8B-C7C1-4944-8E9E-F831F1CEA771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91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55C55-9BFF-4278-92CF-B6D6014131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2AFD3-9910-471D-A610-F672CB292ED7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92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12976-D141-45BB-89F2-0E8E5BA8C3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FCAE-62CA-4851-9C97-38BCD83CC3D8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89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63F8B-2E90-4232-AE36-024A610C45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8D09-2E00-4796-8E72-D8B87AFF6172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86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B7B63-34F0-4BE2-9952-765A920C51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FCF1-8F64-4968-9B45-8B1668B12D4D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679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lue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zh-TW" sz="800" dirty="0">
                <a:solidFill>
                  <a:schemeClr val="tx1"/>
                </a:solidFill>
                <a:ea typeface="新細明體" panose="02020500000000000000" pitchFamily="18" charset="-120"/>
              </a:rPr>
              <a:t>© 2016 IBM Corporation</a:t>
            </a:r>
            <a:endParaRPr lang="en-US" altLang="zh-TW" sz="18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1A3C74-1F67-4297-9C82-0C4349FA3D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3CC638-BBDD-49AD-8FAF-16F404832D97}" type="datetime3">
              <a:rPr lang="en-US" altLang="zh-TW"/>
              <a:pPr>
                <a:defRPr/>
              </a:pPr>
              <a:t>5 December 2016</a:t>
            </a:fld>
            <a:endParaRPr lang="en-US" altLang="zh-TW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B5CB2C3-5148-4077-BEB2-7E7E3DD09CF6}" type="datetimeFigureOut">
              <a:rPr lang="zh-CN" altLang="en-US"/>
              <a:pPr>
                <a:defRPr/>
              </a:pPr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7A2EA7E-DF0E-4F6E-9630-10BEAD3CCA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nbrave/garbage-test-a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activity/events/typ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nbrave/openwhisk-test/blob/master/wsk/getPushPayload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arbagecodedetection.mybluemix.net/rest/garbagechar_sc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garbagecodedetection.mybluemix.net/test/garbledUTF8-2.html,/" TargetMode="External"/><Relationship Id="rId4" Type="http://schemas.openxmlformats.org/officeDocument/2006/relationships/hyperlink" Target="https://github.com/icnbrave/openwhisk-test/blob/master/wsk/garbageDetectionAction.j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incoming-webhoo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icnbrave/openwhisk-test/blob/master/wsk/slackPost.j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12389/openwhisk-character-sets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cnbrave/openwhisk-test/blob/master/wsk/slackPost.js" TargetMode="External"/><Relationship Id="rId5" Type="http://schemas.openxmlformats.org/officeDocument/2006/relationships/hyperlink" Target="https://github.com/icnbrave/openwhisk-test/blob/master/wsk/garbageDetectionAction.js" TargetMode="External"/><Relationship Id="rId4" Type="http://schemas.openxmlformats.org/officeDocument/2006/relationships/hyperlink" Target="https://github.com/openwhisk/openwhisk/issues/2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227013" y="1235075"/>
            <a:ext cx="8686800" cy="4479925"/>
          </a:xfrm>
        </p:spPr>
        <p:txBody>
          <a:bodyPr/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Open API Introduction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Open API as a </a:t>
            </a:r>
            <a:r>
              <a:rPr lang="en-US" altLang="zh-CN" sz="2400" b="1" dirty="0" err="1">
                <a:ea typeface="宋体" panose="02010600030101010101" pitchFamily="2" charset="-122"/>
              </a:rPr>
              <a:t>Bluemix</a:t>
            </a:r>
            <a:r>
              <a:rPr lang="en-US" altLang="zh-CN" sz="2400" b="1" dirty="0">
                <a:ea typeface="宋体" panose="02010600030101010101" pitchFamily="2" charset="-122"/>
              </a:rPr>
              <a:t> Service</a:t>
            </a: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OpenWhisk</a:t>
            </a:r>
            <a:r>
              <a:rPr lang="en-US" altLang="zh-CN" sz="2400" b="1" dirty="0">
                <a:ea typeface="宋体" panose="02010600030101010101" pitchFamily="2" charset="-122"/>
              </a:rPr>
              <a:t> Introduction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Q/A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FADE7DCB-4C22-4AE2-A976-41BB25647EB1}" type="slidenum">
              <a:rPr lang="en-US" altLang="zh-TW" sz="800" smtClean="0">
                <a:solidFill>
                  <a:schemeClr val="tx1"/>
                </a:solidFill>
              </a:rPr>
              <a:pPr/>
              <a:t>1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Sample Application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/>
              <a:t>Sample Application - </a:t>
            </a:r>
            <a:r>
              <a:rPr lang="en-US" altLang="zh-CN" dirty="0">
                <a:hlinkClick r:id="rId2"/>
              </a:rPr>
              <a:t>https://github.com/icnbrave/garbage-test-app</a:t>
            </a:r>
            <a:endParaRPr lang="en-US" altLang="zh-CN" dirty="0"/>
          </a:p>
          <a:p>
            <a:r>
              <a:rPr lang="en-US" altLang="zh-CN" dirty="0"/>
              <a:t>Deploy to </a:t>
            </a:r>
            <a:r>
              <a:rPr lang="en-US" altLang="zh-CN" dirty="0" err="1"/>
              <a:t>Bluemix</a:t>
            </a:r>
            <a:r>
              <a:rPr lang="en-US" altLang="zh-CN" dirty="0"/>
              <a:t> as static website</a:t>
            </a:r>
          </a:p>
          <a:p>
            <a:pPr marL="336550" lvl="1" indent="0">
              <a:buNone/>
            </a:pPr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10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26526" y="2249050"/>
            <a:ext cx="8587287" cy="12926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cf api https://api.ng.bluemix.net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cf login &lt;with you bluemix ID&gt;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git clone https://github.com/icnbrave/garbage-test-app.git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garbage-test-app $ touch Staticfile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echo "directory:visible" &gt; Staticfile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cf push garbage-test-app -b https://github.com/cloudfoundry/staticfile-buildpack.git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4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Create </a:t>
            </a:r>
            <a:r>
              <a:rPr lang="en-US" altLang="zh-CN" b="1" dirty="0" err="1">
                <a:ea typeface="宋体" panose="02010600030101010101" pitchFamily="2" charset="-122"/>
              </a:rPr>
              <a:t>Github</a:t>
            </a:r>
            <a:r>
              <a:rPr lang="en-US" altLang="zh-CN" b="1" dirty="0">
                <a:ea typeface="宋体" panose="02010600030101010101" pitchFamily="2" charset="-122"/>
              </a:rPr>
              <a:t> Trigger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Create package binding for </a:t>
            </a:r>
            <a:r>
              <a:rPr lang="en-US" altLang="zh-CN" dirty="0" err="1"/>
              <a:t>openwhisk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 for sample application</a:t>
            </a:r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Create trigger with push event</a:t>
            </a:r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After the trigger has been created successfully, the trigger </a:t>
            </a:r>
            <a:r>
              <a:rPr lang="en-US" altLang="zh-CN" dirty="0" err="1"/>
              <a:t>url</a:t>
            </a:r>
            <a:r>
              <a:rPr lang="en-US" altLang="zh-CN" dirty="0"/>
              <a:t> will be added to </a:t>
            </a:r>
            <a:r>
              <a:rPr lang="en-US" altLang="zh-CN" dirty="0" err="1"/>
              <a:t>webhooks</a:t>
            </a:r>
            <a:r>
              <a:rPr lang="en-US" altLang="zh-CN" dirty="0"/>
              <a:t> of </a:t>
            </a:r>
            <a:r>
              <a:rPr lang="en-US" altLang="zh-CN" dirty="0" err="1"/>
              <a:t>icnbrave</a:t>
            </a:r>
            <a:r>
              <a:rPr lang="en-US" altLang="zh-CN" dirty="0"/>
              <a:t>/garbage-test-app in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11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6425" y="1766372"/>
            <a:ext cx="5777223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package update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myGit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-p repository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icnbrave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/garbage-test-app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accessToken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&lt;GITHUB_ACCESSTOKEN&gt; -p username &lt;GITHUB_USERNAME&gt;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795330"/>
            <a:ext cx="5735544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trigger create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gitTrigger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--feed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myGit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-p events push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4" y="3940523"/>
            <a:ext cx="8247619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</a:t>
            </a:r>
            <a:r>
              <a:rPr lang="en-US" altLang="zh-CN" b="1" dirty="0" err="1"/>
              <a:t>Github</a:t>
            </a:r>
            <a:r>
              <a:rPr lang="en-US" altLang="zh-CN" b="1" dirty="0"/>
              <a:t> events and payload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2563" y="1299998"/>
            <a:ext cx="8686800" cy="4479925"/>
          </a:xfrm>
        </p:spPr>
        <p:txBody>
          <a:bodyPr/>
          <a:lstStyle/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Event Types &amp; Payloads -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https://developer.github.com/v3/activity/events/types/</a:t>
            </a: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Payload for push event:</a:t>
            </a:r>
          </a:p>
          <a:p>
            <a:pPr marL="336550" lvl="1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12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108580"/>
            <a:ext cx="9260548" cy="35086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"commits"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"0d1a26e67d8f5eaf1f6ba5c57fc3c7d91ac0fd1c"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tree_id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"f9d2a07e9488b91af2641b26b9407fe22a451433"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"distinct"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"Update README.md"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"timestamp"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"2015-05-05T19:40:15-04:00"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"https://github.com/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baxterthehacker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/public-repo/commit/0d1a26e67d8f5eaf1f6ba5c57fc3c7d91ac0fd1c"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baxterthehacker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"baxterthehacker@users.noreply.github.com"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"username"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baxterthehacker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"committer"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baxterthehacker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"baxterthehacker@users.noreply.github.com"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"username"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baxterthehacker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939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"added"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"modified"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"README.md"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chemeClr val="tx1"/>
                </a:solidFill>
              </a:rPr>
              <a:t>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87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</a:t>
            </a:r>
            <a:r>
              <a:rPr lang="en-US" altLang="zh-CN" b="1" dirty="0"/>
              <a:t>Create an action to receive payload from </a:t>
            </a:r>
            <a:r>
              <a:rPr lang="en-US" altLang="zh-CN" b="1" dirty="0" err="1"/>
              <a:t>github</a:t>
            </a:r>
            <a:r>
              <a:rPr lang="en-US" altLang="zh-CN" b="1" dirty="0"/>
              <a:t> push event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2563" y="1299998"/>
            <a:ext cx="8686800" cy="4479925"/>
          </a:xfrm>
        </p:spPr>
        <p:txBody>
          <a:bodyPr/>
          <a:lstStyle/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Create </a:t>
            </a:r>
            <a:r>
              <a:rPr lang="en-US" altLang="zh-CN" dirty="0" err="1"/>
              <a:t>getPushPayloadAction</a:t>
            </a:r>
            <a:r>
              <a:rPr lang="en-US" altLang="zh-CN" dirty="0"/>
              <a:t> with </a:t>
            </a:r>
            <a:r>
              <a:rPr lang="en-US" altLang="zh-CN" dirty="0">
                <a:hlinkClick r:id="rId3"/>
              </a:rPr>
              <a:t>getPushPayload.js</a:t>
            </a:r>
            <a:r>
              <a:rPr lang="en-US" altLang="zh-CN" dirty="0"/>
              <a:t> as below to receive new and changed files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action create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getPushPayloadAction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getPushPayload.js</a:t>
            </a: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Create rule git2slackRule to associate </a:t>
            </a:r>
            <a:r>
              <a:rPr lang="en-US" altLang="zh-CN" dirty="0" err="1"/>
              <a:t>gitTrigger</a:t>
            </a:r>
            <a:r>
              <a:rPr lang="en-US" altLang="zh-CN" dirty="0"/>
              <a:t> with </a:t>
            </a:r>
            <a:r>
              <a:rPr lang="en-US" altLang="zh-CN" dirty="0" err="1"/>
              <a:t>getPushPayloadAction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rule create git2slackRule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gitTrigger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getPushPayloadAction</a:t>
            </a: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endParaRPr lang="en-US" altLang="zh-CN" dirty="0"/>
          </a:p>
          <a:p>
            <a:pPr marL="679450" lvl="1" indent="-342900">
              <a:buFont typeface="+mj-lt"/>
              <a:buAutoNum type="arabicPeriod"/>
            </a:pPr>
            <a:r>
              <a:rPr lang="en-US" altLang="zh-CN" dirty="0"/>
              <a:t>Then any new push event to garbage-test-app repository, trigger </a:t>
            </a:r>
            <a:r>
              <a:rPr lang="en-US" altLang="zh-CN" dirty="0" err="1"/>
              <a:t>gitTrigger</a:t>
            </a:r>
            <a:r>
              <a:rPr lang="en-US" altLang="zh-CN" dirty="0"/>
              <a:t> will be fired and action </a:t>
            </a:r>
            <a:r>
              <a:rPr lang="en-US" altLang="zh-CN" dirty="0" err="1"/>
              <a:t>getPushPayloadAction</a:t>
            </a:r>
            <a:r>
              <a:rPr lang="en-US" altLang="zh-CN" dirty="0"/>
              <a:t> will be </a:t>
            </a:r>
            <a:r>
              <a:rPr lang="en-US" altLang="zh-CN" dirty="0" err="1"/>
              <a:t>triggerred</a:t>
            </a:r>
            <a:r>
              <a:rPr lang="en-US" altLang="zh-CN" dirty="0"/>
              <a:t>.</a:t>
            </a:r>
          </a:p>
          <a:p>
            <a:pPr marL="336550" lvl="1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13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37" y="2130406"/>
            <a:ext cx="3639126" cy="30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3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</a:t>
            </a:r>
            <a:r>
              <a:rPr lang="en-US" altLang="zh-CN" b="1" dirty="0"/>
              <a:t>Garbage detection API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2563" y="1299998"/>
            <a:ext cx="8686800" cy="4479925"/>
          </a:xfrm>
        </p:spPr>
        <p:txBody>
          <a:bodyPr/>
          <a:lstStyle/>
          <a:p>
            <a:pPr marL="336550" lvl="1" indent="0">
              <a:buNone/>
            </a:pPr>
            <a:r>
              <a:rPr lang="en-US" altLang="zh-CN" dirty="0"/>
              <a:t>API: </a:t>
            </a:r>
            <a:r>
              <a:rPr lang="en-US" altLang="zh-CN" dirty="0">
                <a:hlinkClick r:id="rId3"/>
              </a:rPr>
              <a:t>http://garbagecodedetection.mybluemix.net/rest/garbagechar_scan</a:t>
            </a:r>
            <a:endParaRPr lang="en-US" altLang="zh-CN" dirty="0"/>
          </a:p>
          <a:p>
            <a:pPr marL="336550" lvl="1" indent="0">
              <a:buNone/>
            </a:pPr>
            <a:r>
              <a:rPr lang="en-US" altLang="zh-CN" dirty="0"/>
              <a:t>HTTP </a:t>
            </a:r>
            <a:r>
              <a:rPr lang="en-US" altLang="zh-CN" dirty="0" err="1"/>
              <a:t>Mathod</a:t>
            </a:r>
            <a:r>
              <a:rPr lang="en-US" altLang="zh-CN" dirty="0"/>
              <a:t>: POST</a:t>
            </a:r>
          </a:p>
          <a:p>
            <a:pPr marL="336550" lvl="1" indent="0">
              <a:buNone/>
            </a:pPr>
            <a:r>
              <a:rPr lang="en-US" altLang="zh-CN" dirty="0"/>
              <a:t>Data: </a:t>
            </a:r>
            <a:r>
              <a:rPr lang="en-US" altLang="zh-CN" dirty="0" err="1"/>
              <a:t>jsonArrayString</a:t>
            </a:r>
            <a:r>
              <a:rPr lang="en-US" altLang="zh-CN" dirty="0"/>
              <a:t>, for example:</a:t>
            </a:r>
          </a:p>
          <a:p>
            <a:pPr marL="336550" lvl="1" indent="0">
              <a:buNone/>
            </a:pPr>
            <a:endParaRPr lang="en-US" altLang="zh-CN" dirty="0"/>
          </a:p>
          <a:p>
            <a:pPr marL="336550" lvl="1" indent="0">
              <a:buNone/>
            </a:pPr>
            <a:endParaRPr lang="en-US" altLang="zh-CN" dirty="0"/>
          </a:p>
          <a:p>
            <a:pPr marL="336550" lvl="1" indent="0">
              <a:buNone/>
            </a:pPr>
            <a:endParaRPr lang="en-US" altLang="zh-CN" dirty="0"/>
          </a:p>
          <a:p>
            <a:r>
              <a:rPr lang="en-US" altLang="zh-CN" dirty="0"/>
              <a:t>So create action </a:t>
            </a:r>
            <a:r>
              <a:rPr lang="en-US" altLang="zh-CN" dirty="0" err="1"/>
              <a:t>garbageDetectionAction</a:t>
            </a:r>
            <a:r>
              <a:rPr lang="en-US" altLang="zh-CN" dirty="0"/>
              <a:t> with </a:t>
            </a:r>
            <a:r>
              <a:rPr lang="en-US" altLang="zh-CN" dirty="0">
                <a:hlinkClick r:id="rId4"/>
              </a:rPr>
              <a:t>garbageDetectionAction.js</a:t>
            </a:r>
            <a:endParaRPr lang="en-US" altLang="zh-CN" dirty="0"/>
          </a:p>
          <a:p>
            <a:pPr marL="336550" lvl="1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wsk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action create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garbageDetectionAction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garbageDetectionAction.js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est </a:t>
            </a:r>
            <a:r>
              <a:rPr lang="en-US" altLang="zh-CN" dirty="0" err="1"/>
              <a:t>garbageDetectionAction</a:t>
            </a:r>
            <a:r>
              <a:rPr lang="en-US" altLang="zh-CN" dirty="0"/>
              <a:t> action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14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7700" y="2228334"/>
            <a:ext cx="8750793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{ 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"http://garbagecodedetection.mybluemix.net/test/garbledUTF8-2.html", "encoding": "UTF-8",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"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"http://garbagecodedetection.mybluemix.net/test/garbledBig5.html", "encoding": "Big5", } ]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919" y="3930245"/>
            <a:ext cx="11724363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action invoke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garbageDetectAction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--blocking --result -p payload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http://garbagecodedetection.mybluemix.net/test/garbledUTF8-2.html,\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http://garbagecodedetection.mybluemix.net/test/garbledBig5.html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6" y="4390978"/>
            <a:ext cx="4279104" cy="24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6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</a:t>
            </a:r>
            <a:r>
              <a:rPr lang="en-US" altLang="zh-CN" b="1" dirty="0"/>
              <a:t>Send garbage detect result to slack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2563" y="1299998"/>
            <a:ext cx="8686800" cy="4479925"/>
          </a:xfrm>
        </p:spPr>
        <p:txBody>
          <a:bodyPr/>
          <a:lstStyle/>
          <a:p>
            <a:r>
              <a:rPr lang="en-US" altLang="zh-CN" dirty="0"/>
              <a:t>Configure Slack </a:t>
            </a:r>
            <a:r>
              <a:rPr lang="en-US" altLang="zh-CN" dirty="0">
                <a:hlinkClick r:id="rId3"/>
              </a:rPr>
              <a:t>incoming </a:t>
            </a:r>
            <a:r>
              <a:rPr lang="en-US" altLang="zh-CN" dirty="0" err="1">
                <a:hlinkClick r:id="rId3"/>
              </a:rPr>
              <a:t>webhook</a:t>
            </a:r>
            <a:r>
              <a:rPr lang="en-US" altLang="zh-CN" dirty="0"/>
              <a:t> for your team</a:t>
            </a:r>
          </a:p>
          <a:p>
            <a:endParaRPr lang="en-US" altLang="zh-CN" dirty="0"/>
          </a:p>
          <a:p>
            <a:r>
              <a:rPr lang="en-US" altLang="zh-CN" dirty="0"/>
              <a:t>Create customized package with your Slack credentials</a:t>
            </a:r>
          </a:p>
          <a:p>
            <a:endParaRPr lang="en-US" altLang="zh-CN" dirty="0"/>
          </a:p>
          <a:p>
            <a:r>
              <a:rPr lang="en-US" altLang="zh-CN" dirty="0"/>
              <a:t>Customize slack post action with </a:t>
            </a:r>
            <a:r>
              <a:rPr lang="en-US" altLang="zh-CN" dirty="0">
                <a:hlinkClick r:id="rId4"/>
              </a:rPr>
              <a:t>slackPost.js</a:t>
            </a:r>
            <a:r>
              <a:rPr lang="en-US" altLang="zh-CN" dirty="0"/>
              <a:t> file</a:t>
            </a:r>
          </a:p>
          <a:p>
            <a:endParaRPr lang="en-US" altLang="zh-CN" dirty="0"/>
          </a:p>
          <a:p>
            <a:r>
              <a:rPr lang="en-US" altLang="zh-CN" dirty="0"/>
              <a:t>Create a action sequence git2slack to chain actions </a:t>
            </a:r>
            <a:r>
              <a:rPr lang="en-US" altLang="zh-CN" dirty="0" err="1"/>
              <a:t>garbageDetectionAction</a:t>
            </a:r>
            <a:r>
              <a:rPr lang="en-US" altLang="zh-CN" dirty="0"/>
              <a:t> and post2slack</a:t>
            </a:r>
          </a:p>
          <a:p>
            <a:endParaRPr lang="en-US" altLang="zh-CN" dirty="0"/>
          </a:p>
          <a:p>
            <a:r>
              <a:rPr lang="en-US" altLang="zh-CN" dirty="0"/>
              <a:t>Test sequence git2slack</a:t>
            </a:r>
          </a:p>
          <a:p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15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5919" y="1594502"/>
            <a:ext cx="7391447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package create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myCustomSlack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"https://hooks.slack.com/services/..."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username Bob --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channel "#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MySlackChannel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919" y="2432392"/>
            <a:ext cx="4885953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action create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myCustomSlack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/post2slack slackPost.js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919" y="3211611"/>
            <a:ext cx="4885953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action create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myCustomSlack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/post2slack slackPost.js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5919" y="3913886"/>
            <a:ext cx="7519687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action create git2slack --sequence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garbageDetectionAction,myCustomSlack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/post2slack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962" y="4232621"/>
            <a:ext cx="4791276" cy="24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</a:t>
            </a:r>
            <a:r>
              <a:rPr lang="en-US" altLang="zh-CN" b="1" dirty="0"/>
              <a:t>Update Git2Slack Sequence to chain all actions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2563" y="1299998"/>
            <a:ext cx="8686800" cy="4479925"/>
          </a:xfrm>
        </p:spPr>
        <p:txBody>
          <a:bodyPr/>
          <a:lstStyle/>
          <a:p>
            <a:r>
              <a:rPr lang="en-US" altLang="zh-CN" dirty="0"/>
              <a:t>Update git2slack to chain </a:t>
            </a:r>
            <a:r>
              <a:rPr lang="en-US" altLang="zh-CN" dirty="0" err="1"/>
              <a:t>getPushPayloadAction</a:t>
            </a:r>
            <a:r>
              <a:rPr lang="en-US" altLang="zh-CN" dirty="0"/>
              <a:t>, </a:t>
            </a:r>
            <a:r>
              <a:rPr lang="en-US" altLang="zh-CN" dirty="0" err="1"/>
              <a:t>garbageDetectionAction</a:t>
            </a:r>
            <a:r>
              <a:rPr lang="en-US" altLang="zh-CN" dirty="0"/>
              <a:t>, and </a:t>
            </a:r>
            <a:r>
              <a:rPr lang="en-US" altLang="zh-CN" dirty="0" err="1"/>
              <a:t>mySlack</a:t>
            </a:r>
            <a:r>
              <a:rPr lang="en-US" altLang="zh-CN" dirty="0"/>
              <a:t>/post2slack</a:t>
            </a:r>
          </a:p>
          <a:p>
            <a:endParaRPr lang="en-US" altLang="zh-CN" dirty="0"/>
          </a:p>
          <a:p>
            <a:r>
              <a:rPr lang="en-US" altLang="zh-CN" dirty="0"/>
              <a:t>Update git2slackRule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you modify garbledUTF8-2.html, and push to repository, garbage detection result will be sent to slack as below: 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16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1644" y="1990633"/>
            <a:ext cx="9048952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action update git2slack --sequence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getPushPayloadAction,garbageDetectAction,myCustomSlack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/post2slack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1644" y="2629972"/>
            <a:ext cx="4417876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rule disable git2slackRule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rule update git2slackRule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gitTrigger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git2slack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rule enable git2slackRule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45" y="3986618"/>
            <a:ext cx="6852270" cy="21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8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Issue – Unicode unsupported</a:t>
            </a:r>
            <a:endParaRPr lang="en-US" altLang="zh-CN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82563" y="1299998"/>
            <a:ext cx="8686800" cy="4479925"/>
          </a:xfrm>
        </p:spPr>
        <p:txBody>
          <a:bodyPr/>
          <a:lstStyle/>
          <a:p>
            <a:r>
              <a:rPr lang="en-US" altLang="zh-CN" dirty="0"/>
              <a:t>As you see the output </a:t>
            </a:r>
            <a:r>
              <a:rPr lang="en-US" altLang="zh-CN" dirty="0" err="1"/>
              <a:t>fron</a:t>
            </a:r>
            <a:r>
              <a:rPr lang="en-US" altLang="zh-CN" dirty="0"/>
              <a:t> Slack, the </a:t>
            </a:r>
            <a:r>
              <a:rPr lang="en-US" altLang="zh-CN" dirty="0" err="1"/>
              <a:t>unicode</a:t>
            </a:r>
            <a:r>
              <a:rPr lang="en-US" altLang="zh-CN" dirty="0"/>
              <a:t> characters are corrupted. The reason of corruption is that </a:t>
            </a:r>
            <a:r>
              <a:rPr lang="en-US" altLang="zh-CN" dirty="0" err="1"/>
              <a:t>unicode</a:t>
            </a:r>
            <a:r>
              <a:rPr lang="en-US" altLang="zh-CN" dirty="0"/>
              <a:t> char is not supported by current </a:t>
            </a:r>
            <a:r>
              <a:rPr lang="en-US" altLang="zh-CN" dirty="0" err="1"/>
              <a:t>openwhisk</a:t>
            </a:r>
            <a:r>
              <a:rPr lang="en-US" altLang="zh-CN" dirty="0"/>
              <a:t> version, refer to </a:t>
            </a:r>
            <a:r>
              <a:rPr lang="en-US" altLang="zh-CN" dirty="0">
                <a:hlinkClick r:id="rId3"/>
              </a:rPr>
              <a:t>http://stackoverflow.com/questions/36812389/openwhisk-character-sets</a:t>
            </a:r>
            <a:r>
              <a:rPr lang="en-US" altLang="zh-CN" dirty="0"/>
              <a:t>. However, we can encode all </a:t>
            </a:r>
            <a:r>
              <a:rPr lang="en-US" altLang="zh-CN" dirty="0" err="1"/>
              <a:t>unicode</a:t>
            </a:r>
            <a:r>
              <a:rPr lang="en-US" altLang="zh-CN" dirty="0"/>
              <a:t> char during transferring data between actions, refer to </a:t>
            </a:r>
            <a:r>
              <a:rPr lang="en-US" altLang="zh-CN" dirty="0">
                <a:hlinkClick r:id="rId4"/>
              </a:rPr>
              <a:t>https://github.com/openwhisk/openwhisk/issues/252</a:t>
            </a:r>
            <a:r>
              <a:rPr lang="en-US" altLang="zh-CN" dirty="0"/>
              <a:t> for workaround.</a:t>
            </a:r>
          </a:p>
          <a:p>
            <a:r>
              <a:rPr lang="en-US" altLang="zh-CN" dirty="0"/>
              <a:t>Update </a:t>
            </a:r>
            <a:r>
              <a:rPr lang="en-US" altLang="zh-CN" dirty="0">
                <a:hlinkClick r:id="rId5"/>
              </a:rPr>
              <a:t>garbageDetectionAction.js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decoding the string sent to slack in </a:t>
            </a:r>
            <a:r>
              <a:rPr lang="en-US" altLang="zh-CN" dirty="0">
                <a:hlinkClick r:id="rId6"/>
              </a:rPr>
              <a:t>slackPost.js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Update </a:t>
            </a:r>
            <a:r>
              <a:rPr lang="en-US" altLang="zh-CN" dirty="0" err="1"/>
              <a:t>garbageDetectionAction</a:t>
            </a:r>
            <a:r>
              <a:rPr lang="en-US" altLang="zh-CN" dirty="0"/>
              <a:t>, </a:t>
            </a:r>
            <a:r>
              <a:rPr lang="en-US" altLang="zh-CN" dirty="0" err="1"/>
              <a:t>myCustomSlack</a:t>
            </a:r>
            <a:r>
              <a:rPr lang="en-US" altLang="zh-CN" dirty="0"/>
              <a:t>/post2slack, and git2slack sequence.</a:t>
            </a:r>
          </a:p>
          <a:p>
            <a:r>
              <a:rPr lang="en-US" altLang="zh-CN" dirty="0"/>
              <a:t>Then, the correct result will be display to slack.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17</a:t>
            </a:fld>
            <a:endParaRPr lang="en-US" altLang="zh-TW" sz="8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9275" y="3077439"/>
            <a:ext cx="6796732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56 for(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ret.length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57 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]['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garbled_lines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encodeStrings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(ret[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]['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garbled_lines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58 }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9275" y="4151682"/>
            <a:ext cx="628697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44 for(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=0,len=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d.length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    d[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]['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garbled_lines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utils.decodeStrings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]['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garbled_lines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46 }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75" y="5507461"/>
            <a:ext cx="4106376" cy="1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7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Tahoma" panose="020B0604030504040204" pitchFamily="34" charset="0"/>
                <a:ea typeface="新細明體" panose="02020500000000000000" pitchFamily="18" charset="-120"/>
                <a:cs typeface="Tahoma" panose="020B0604030504040204" pitchFamily="34" charset="0"/>
              </a:rPr>
              <a:t>Globalization Shared Services Center</a:t>
            </a:r>
            <a:endParaRPr lang="zh-TW" altLang="en-US">
              <a:latin typeface="Tahoma" panose="020B0604030504040204" pitchFamily="34" charset="0"/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7171" name="Title 4"/>
          <p:cNvSpPr>
            <a:spLocks noGrp="1"/>
          </p:cNvSpPr>
          <p:nvPr>
            <p:ph type="ctrTitle"/>
          </p:nvPr>
        </p:nvSpPr>
        <p:spPr>
          <a:xfrm>
            <a:off x="139700" y="1235075"/>
            <a:ext cx="7594600" cy="2741613"/>
          </a:xfrm>
        </p:spPr>
        <p:txBody>
          <a:bodyPr/>
          <a:lstStyle/>
          <a:p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 err="1">
                <a:ea typeface="新細明體" panose="02020500000000000000" pitchFamily="18" charset="-120"/>
              </a:rPr>
              <a:t>OpenWhisk</a:t>
            </a:r>
            <a:r>
              <a:rPr lang="en-US" altLang="zh-TW" dirty="0">
                <a:ea typeface="新細明體" panose="02020500000000000000" pitchFamily="18" charset="-120"/>
              </a:rPr>
              <a:t> Introduction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Garbage Char Detection from </a:t>
            </a:r>
            <a:r>
              <a:rPr lang="en-US" altLang="zh-CN" sz="2000" dirty="0" err="1">
                <a:ea typeface="宋体" panose="02010600030101010101" pitchFamily="2" charset="-122"/>
              </a:rPr>
              <a:t>git</a:t>
            </a:r>
            <a:r>
              <a:rPr lang="en-US" altLang="zh-CN" sz="2000" dirty="0">
                <a:ea typeface="宋体" panose="02010600030101010101" pitchFamily="2" charset="-122"/>
              </a:rPr>
              <a:t> to slack</a:t>
            </a: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 err="1">
                <a:ea typeface="新細明體" panose="02020500000000000000" pitchFamily="18" charset="-120"/>
              </a:rPr>
              <a:t>Zhi</a:t>
            </a:r>
            <a:r>
              <a:rPr lang="en-US" altLang="zh-TW" sz="2000" dirty="0">
                <a:ea typeface="新細明體" panose="02020500000000000000" pitchFamily="18" charset="-120"/>
              </a:rPr>
              <a:t> Yong Fu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2016/12/20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0" y="6537325"/>
            <a:ext cx="366713" cy="184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fld id="{0482AF00-2A42-41E9-8149-43C96D800F10}" type="slidenum">
              <a:rPr lang="en-US" altLang="zh-TW" sz="800" smtClean="0">
                <a:solidFill>
                  <a:schemeClr val="tx1"/>
                </a:solidFill>
              </a:rPr>
              <a:pPr eaLnBrk="0" hangingPunct="0"/>
              <a:t>2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AGENDA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7013" y="1235075"/>
            <a:ext cx="8686800" cy="4479925"/>
          </a:xfrm>
        </p:spPr>
        <p:txBody>
          <a:bodyPr/>
          <a:lstStyle/>
          <a:p>
            <a:r>
              <a:rPr lang="en-US" altLang="zh-CN" sz="2400" b="1" dirty="0" err="1">
                <a:ea typeface="宋体" panose="02010600030101010101" pitchFamily="2" charset="-122"/>
              </a:rPr>
              <a:t>OpenWhisk</a:t>
            </a:r>
            <a:r>
              <a:rPr lang="en-US" altLang="zh-CN" sz="2400" b="1" dirty="0">
                <a:ea typeface="宋体" panose="02010600030101010101" pitchFamily="2" charset="-122"/>
              </a:rPr>
              <a:t> Overview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Example : Garbage Char Detection from </a:t>
            </a:r>
            <a:r>
              <a:rPr lang="en-US" altLang="zh-CN" sz="2400" dirty="0" err="1">
                <a:ea typeface="宋体" panose="02010600030101010101" pitchFamily="2" charset="-122"/>
              </a:rPr>
              <a:t>Git</a:t>
            </a:r>
            <a:r>
              <a:rPr lang="en-US" altLang="zh-CN" sz="2400" dirty="0">
                <a:ea typeface="宋体" panose="02010600030101010101" pitchFamily="2" charset="-122"/>
              </a:rPr>
              <a:t> to Slack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Github</a:t>
            </a:r>
            <a:r>
              <a:rPr lang="en-US" altLang="zh-CN" sz="2400" dirty="0">
                <a:ea typeface="宋体" panose="02010600030101010101" pitchFamily="2" charset="-122"/>
              </a:rPr>
              <a:t>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ea typeface="宋体" panose="02010600030101010101" pitchFamily="2" charset="-122"/>
              </a:rPr>
              <a:t> Customized </a:t>
            </a:r>
            <a:r>
              <a:rPr lang="en-US" altLang="zh-CN" sz="2400" dirty="0">
                <a:ea typeface="宋体" panose="02010600030101010101" pitchFamily="2" charset="-122"/>
              </a:rPr>
              <a:t>Service - </a:t>
            </a:r>
            <a:r>
              <a:rPr lang="en-US" altLang="zh-CN" sz="2400" dirty="0">
                <a:ea typeface="宋体" panose="02010600030101010101" pitchFamily="2" charset="-122"/>
              </a:rPr>
              <a:t>Garbage Char Detection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ea typeface="宋体" panose="02010600030101010101" pitchFamily="2" charset="-122"/>
              </a:rPr>
              <a:t> Slack Service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721891C-55A9-4063-9682-77FF0215C673}" type="slidenum">
              <a:rPr lang="en-US" altLang="zh-TW" sz="800" smtClean="0">
                <a:solidFill>
                  <a:schemeClr val="tx1"/>
                </a:solidFill>
              </a:rPr>
              <a:pPr/>
              <a:t>3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OVERVIEW (1/5)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 err="1"/>
              <a:t>OpenWhisk</a:t>
            </a:r>
            <a:r>
              <a:rPr lang="en-US" altLang="zh-CN" dirty="0"/>
              <a:t> lets you focus on writing code and building great solutions, without the hassle of setting up, configuring, or maintaining servers. You only pay for the time your code actually runs*, which means no excess capacity or idle time. </a:t>
            </a:r>
            <a:r>
              <a:rPr lang="en-US" altLang="zh-CN" dirty="0" err="1"/>
              <a:t>OpenWhisk</a:t>
            </a:r>
            <a:r>
              <a:rPr lang="en-US" altLang="zh-CN" dirty="0"/>
              <a:t> scales to fit your exact demand, from once a day to thousands of parallel requests per second.</a:t>
            </a:r>
          </a:p>
          <a:p>
            <a:r>
              <a:rPr lang="en-US" altLang="zh-CN" dirty="0"/>
              <a:t>Invoke your code directly via a REST API, or in response to </a:t>
            </a:r>
            <a:r>
              <a:rPr lang="en-US" altLang="zh-CN" dirty="0" err="1"/>
              <a:t>Bluemix</a:t>
            </a:r>
            <a:r>
              <a:rPr lang="en-US" altLang="zh-CN" dirty="0"/>
              <a:t> services and third party events.</a:t>
            </a:r>
          </a:p>
          <a:p>
            <a:r>
              <a:rPr lang="en-US" altLang="zh-CN" dirty="0" err="1"/>
              <a:t>OpenWhisk</a:t>
            </a:r>
            <a:r>
              <a:rPr lang="en-US" altLang="zh-CN" dirty="0"/>
              <a:t> Components</a:t>
            </a:r>
          </a:p>
          <a:p>
            <a:pPr lvl="1"/>
            <a:r>
              <a:rPr lang="en-US" altLang="zh-CN" dirty="0"/>
              <a:t>Actions</a:t>
            </a:r>
          </a:p>
          <a:p>
            <a:pPr lvl="1"/>
            <a:r>
              <a:rPr lang="en-US" altLang="zh-CN" dirty="0"/>
              <a:t>Triggers &amp; Rules</a:t>
            </a:r>
          </a:p>
          <a:p>
            <a:pPr lvl="1"/>
            <a:r>
              <a:rPr lang="en-US" altLang="zh-CN" dirty="0"/>
              <a:t>Sequences</a:t>
            </a:r>
          </a:p>
          <a:p>
            <a:pPr lvl="1"/>
            <a:r>
              <a:rPr lang="en-US" altLang="zh-CN" dirty="0"/>
              <a:t>Action Runtimes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4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OVERVIEW – Actions (2/5)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err="1"/>
              <a:t>OpenWhisk</a:t>
            </a:r>
            <a:r>
              <a:rPr lang="en-US" altLang="zh-CN" dirty="0"/>
              <a:t> action is a piece of code that performs one specific task. An action can be written in the language of your choice. </a:t>
            </a:r>
          </a:p>
          <a:p>
            <a:r>
              <a:rPr lang="en-US" altLang="zh-CN" dirty="0"/>
              <a:t>An action performs work when invoked from your code via REST API. Actions can also automatically respond to events from </a:t>
            </a:r>
            <a:r>
              <a:rPr lang="en-US" altLang="zh-CN" dirty="0" err="1"/>
              <a:t>Bluemix</a:t>
            </a:r>
            <a:r>
              <a:rPr lang="en-US" altLang="zh-CN" dirty="0"/>
              <a:t> and third party services using a trigger.</a:t>
            </a:r>
          </a:p>
          <a:p>
            <a:endParaRPr lang="en-US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5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5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OVERVIEW – Triggers &amp; Rules (3/5)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/>
              <a:t>A trigger is a declaration that you want to react to a certain type of event, whether from a user or by an event source. Triggers fire when they receive an event. Events are always occurring, and it's your choice on how to respond to them.</a:t>
            </a:r>
          </a:p>
          <a:p>
            <a:endParaRPr lang="en-US" altLang="zh-CN" dirty="0"/>
          </a:p>
          <a:p>
            <a:r>
              <a:rPr lang="en-US" altLang="zh-CN" dirty="0"/>
              <a:t>A rule associates a trigger with an action. Every time the trigger fires, the rule invokes the associated action.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6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OVERVIEW – Sequences (4/5)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/>
              <a:t>A sequence is a chain of actions, invoked in order, where the output of one becomes the input to the next. This allows you to combine existing actions together for quick and easy re-use. A sequence can then be invoked just like an action, through a REST API or automated in a rule.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7</a:t>
            </a:fld>
            <a:endParaRPr lang="en-US" altLang="zh-TW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2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OVERVIEW – Runtimes (5/5)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/>
              <a:t>Create actions in a variety of languages, including Node.js 6, Python, and Swift 3. You can also use any other language you prefer by putting your code into a Docker container. Develop your code in the </a:t>
            </a:r>
            <a:r>
              <a:rPr lang="en-US" altLang="zh-CN" dirty="0" err="1"/>
              <a:t>Bluemix</a:t>
            </a:r>
            <a:r>
              <a:rPr lang="en-US" altLang="zh-CN" dirty="0"/>
              <a:t> web-based interface, or with your favorite development IDE and use the </a:t>
            </a:r>
            <a:r>
              <a:rPr lang="en-US" altLang="zh-CN" dirty="0" err="1"/>
              <a:t>OpenWhisk</a:t>
            </a:r>
            <a:r>
              <a:rPr lang="en-US" altLang="zh-CN" dirty="0"/>
              <a:t> CLI to upload it.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8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112" y="3597617"/>
            <a:ext cx="1607066" cy="1371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91" y="3593008"/>
            <a:ext cx="1676190" cy="1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99" y="3616893"/>
            <a:ext cx="1657143" cy="152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008" y="3616893"/>
            <a:ext cx="1628571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panose="02010600030101010101" pitchFamily="2" charset="-122"/>
              </a:rPr>
              <a:t>OpenWhisk</a:t>
            </a:r>
            <a:r>
              <a:rPr lang="en-US" altLang="zh-CN" b="1" dirty="0">
                <a:ea typeface="宋体" panose="02010600030101010101" pitchFamily="2" charset="-122"/>
              </a:rPr>
              <a:t> Example – Garbage Detection from </a:t>
            </a:r>
            <a:r>
              <a:rPr lang="en-US" altLang="zh-CN" b="1" dirty="0" err="1">
                <a:ea typeface="宋体" panose="02010600030101010101" pitchFamily="2" charset="-122"/>
              </a:rPr>
              <a:t>Git</a:t>
            </a:r>
            <a:r>
              <a:rPr lang="en-US" altLang="zh-CN" b="1" dirty="0">
                <a:ea typeface="宋体" panose="02010600030101010101" pitchFamily="2" charset="-122"/>
              </a:rPr>
              <a:t> to Slack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7013" y="1301750"/>
            <a:ext cx="8686800" cy="4479925"/>
          </a:xfrm>
        </p:spPr>
        <p:txBody>
          <a:bodyPr/>
          <a:lstStyle/>
          <a:p>
            <a:r>
              <a:rPr lang="en-US" altLang="zh-CN" dirty="0"/>
              <a:t>Workflow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fld id="{3284686E-F007-40F6-920F-71A96DCCAE06}" type="slidenum">
              <a:rPr lang="en-US" altLang="zh-TW" sz="800" smtClean="0">
                <a:solidFill>
                  <a:schemeClr val="tx1"/>
                </a:solidFill>
              </a:rPr>
              <a:pPr/>
              <a:t>9</a:t>
            </a:fld>
            <a:endParaRPr lang="en-US" altLang="zh-TW" sz="8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72804" y="2360049"/>
            <a:ext cx="6705600" cy="29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2804" y="1990717"/>
            <a:ext cx="1403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Git2Slack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804" y="2729382"/>
            <a:ext cx="970321" cy="1312393"/>
            <a:chOff x="1868129" y="1824507"/>
            <a:chExt cx="1179871" cy="145209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1868129" y="1824507"/>
              <a:ext cx="1179871" cy="14520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658" y="2228875"/>
              <a:ext cx="1066667" cy="400000"/>
            </a:xfrm>
            <a:prstGeom prst="rect">
              <a:avLst/>
            </a:prstGeom>
            <a:grpFill/>
          </p:spPr>
        </p:pic>
      </p:grpSp>
      <p:sp>
        <p:nvSpPr>
          <p:cNvPr id="14" name="Rectangle 13"/>
          <p:cNvSpPr/>
          <p:nvPr/>
        </p:nvSpPr>
        <p:spPr>
          <a:xfrm>
            <a:off x="2363429" y="2730301"/>
            <a:ext cx="4142146" cy="1312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20315" y="2890838"/>
            <a:ext cx="899159" cy="1000125"/>
            <a:chOff x="3215640" y="1985963"/>
            <a:chExt cx="899159" cy="1000125"/>
          </a:xfrm>
        </p:grpSpPr>
        <p:sp>
          <p:nvSpPr>
            <p:cNvPr id="16" name="Rectangle 15"/>
            <p:cNvSpPr/>
            <p:nvPr/>
          </p:nvSpPr>
          <p:spPr>
            <a:xfrm>
              <a:off x="3215640" y="1985963"/>
              <a:ext cx="899159" cy="10001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155" y="2084678"/>
              <a:ext cx="873469" cy="247042"/>
            </a:xfrm>
            <a:prstGeom prst="rect">
              <a:avLst/>
            </a:prstGeom>
          </p:spPr>
        </p:pic>
        <p:sp>
          <p:nvSpPr>
            <p:cNvPr id="18" name="Rectangle: Rounded Corners 17"/>
            <p:cNvSpPr/>
            <p:nvPr/>
          </p:nvSpPr>
          <p:spPr>
            <a:xfrm>
              <a:off x="3271837" y="2709863"/>
              <a:ext cx="795305" cy="2095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Webhook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02005" y="3456364"/>
            <a:ext cx="899159" cy="4292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3558202" y="3611796"/>
            <a:ext cx="736283" cy="209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Filter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0872" y="3456364"/>
            <a:ext cx="899159" cy="4292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4577069" y="3541395"/>
            <a:ext cx="770266" cy="277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Garbage Detection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476228" y="2885515"/>
            <a:ext cx="899159" cy="1000125"/>
            <a:chOff x="3215640" y="1985963"/>
            <a:chExt cx="899159" cy="1000125"/>
          </a:xfrm>
        </p:grpSpPr>
        <p:sp>
          <p:nvSpPr>
            <p:cNvPr id="24" name="Rectangle 23"/>
            <p:cNvSpPr/>
            <p:nvPr/>
          </p:nvSpPr>
          <p:spPr>
            <a:xfrm>
              <a:off x="3215640" y="1985963"/>
              <a:ext cx="899159" cy="10001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271837" y="2709863"/>
              <a:ext cx="736283" cy="2095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Post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3624877" y="3651642"/>
            <a:ext cx="122596" cy="12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27" name="Oval 26"/>
          <p:cNvSpPr/>
          <p:nvPr/>
        </p:nvSpPr>
        <p:spPr>
          <a:xfrm>
            <a:off x="4581421" y="3617632"/>
            <a:ext cx="122596" cy="12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28" name="Oval 27"/>
          <p:cNvSpPr/>
          <p:nvPr/>
        </p:nvSpPr>
        <p:spPr>
          <a:xfrm>
            <a:off x="5579037" y="3651641"/>
            <a:ext cx="122596" cy="12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29" name="Oval 28"/>
          <p:cNvSpPr/>
          <p:nvPr/>
        </p:nvSpPr>
        <p:spPr>
          <a:xfrm>
            <a:off x="2596628" y="3669983"/>
            <a:ext cx="122596" cy="125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F</a:t>
            </a:r>
            <a:endParaRPr lang="zh-CN" alt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6756900" y="2729380"/>
            <a:ext cx="970321" cy="1312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965" y="3107751"/>
            <a:ext cx="876190" cy="3904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703" y="2989553"/>
            <a:ext cx="636480" cy="2571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2143125" y="3742727"/>
            <a:ext cx="37719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20" idx="1"/>
          </p:cNvCxnSpPr>
          <p:nvPr/>
        </p:nvCxnSpPr>
        <p:spPr>
          <a:xfrm flipV="1">
            <a:off x="3371817" y="3716571"/>
            <a:ext cx="186385" cy="29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 flipV="1">
            <a:off x="4293499" y="3680180"/>
            <a:ext cx="283570" cy="34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39982" y="3680179"/>
            <a:ext cx="192443" cy="54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66593" y="3728456"/>
            <a:ext cx="46905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53233" y="2420963"/>
            <a:ext cx="70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Github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3257" y="2423098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OpenWhisk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7887" y="242455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Slack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8580" y="4598988"/>
            <a:ext cx="722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example is aiming to describe how to implement </a:t>
            </a:r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openwhisk</a:t>
            </a:r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based solution that using </a:t>
            </a:r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openwhish</a:t>
            </a:r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to detect changes happening in sample application code </a:t>
            </a:r>
            <a:r>
              <a:rPr lang="en-US" altLang="zh-CN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repository, and send changed or added files to customized garbage detection service, and send the result to slack.</a:t>
            </a:r>
            <a:endParaRPr lang="zh-CN" altLang="en-US" sz="1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67114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12726</TotalTime>
  <Words>1397</Words>
  <Application>Microsoft Office PowerPoint</Application>
  <PresentationFormat>On-screen Show (4:3)</PresentationFormat>
  <Paragraphs>195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Wingdings</vt:lpstr>
      <vt:lpstr>Calibri</vt:lpstr>
      <vt:lpstr>新細明體</vt:lpstr>
      <vt:lpstr>宋体</vt:lpstr>
      <vt:lpstr>Tahoma</vt:lpstr>
      <vt:lpstr>Calibri Light</vt:lpstr>
      <vt:lpstr>+mj-lt</vt:lpstr>
      <vt:lpstr>January 2013</vt:lpstr>
      <vt:lpstr>Custom Design</vt:lpstr>
      <vt:lpstr>PowerPoint Presentation</vt:lpstr>
      <vt:lpstr> OpenWhisk Introduction Garbage Char Detection from git to slack  Zhi Yong Fu 2016/12/20 </vt:lpstr>
      <vt:lpstr>AGENDA</vt:lpstr>
      <vt:lpstr>OpenWhisk OVERVIEW (1/5)</vt:lpstr>
      <vt:lpstr>OpenWhisk OVERVIEW – Actions (2/5)</vt:lpstr>
      <vt:lpstr>OpenWhisk OVERVIEW – Triggers &amp; Rules (3/5)</vt:lpstr>
      <vt:lpstr>OpenWhisk OVERVIEW – Sequences (4/5)</vt:lpstr>
      <vt:lpstr>OpenWhisk OVERVIEW – Runtimes (5/5)</vt:lpstr>
      <vt:lpstr>OpenWhisk Example – Garbage Detection from Git to Slack</vt:lpstr>
      <vt:lpstr>OpenWhisk Example – Sample Application</vt:lpstr>
      <vt:lpstr>OpenWhisk Example – Create Github Trigger</vt:lpstr>
      <vt:lpstr>OpenWhisk Example – Github events and payload</vt:lpstr>
      <vt:lpstr>OpenWhisk Example – Create an action to receive payload from github push event</vt:lpstr>
      <vt:lpstr>OpenWhisk Example – Garbage detection API</vt:lpstr>
      <vt:lpstr>OpenWhisk Example – Send garbage detect result to slack</vt:lpstr>
      <vt:lpstr>OpenWhisk Example – Update Git2Slack Sequence to chain all actions</vt:lpstr>
      <vt:lpstr>OpenWhisk Issue – Unicode unsupported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Zhi Yong Fu</cp:lastModifiedBy>
  <cp:revision>674</cp:revision>
  <dcterms:created xsi:type="dcterms:W3CDTF">2009-05-28T20:28:13Z</dcterms:created>
  <dcterms:modified xsi:type="dcterms:W3CDTF">2016-12-05T07:23:44Z</dcterms:modified>
</cp:coreProperties>
</file>