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8"/>
  </p:notesMasterIdLst>
  <p:sldIdLst>
    <p:sldId id="256" r:id="rId2"/>
    <p:sldId id="355" r:id="rId3"/>
    <p:sldId id="351" r:id="rId4"/>
    <p:sldId id="362" r:id="rId5"/>
    <p:sldId id="363" r:id="rId6"/>
    <p:sldId id="364" r:id="rId7"/>
    <p:sldId id="365" r:id="rId8"/>
    <p:sldId id="368" r:id="rId9"/>
    <p:sldId id="369" r:id="rId10"/>
    <p:sldId id="366" r:id="rId11"/>
    <p:sldId id="372" r:id="rId12"/>
    <p:sldId id="371" r:id="rId13"/>
    <p:sldId id="370" r:id="rId14"/>
    <p:sldId id="367" r:id="rId15"/>
    <p:sldId id="3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8B2C7-0A06-364C-83F9-7EF1691FF23A}" v="3592" dt="2018-07-17T16:49:42.789"/>
    <p1510:client id="{33F5D1BF-E3E4-AD9D-413A-94238D813EFB}" v="249" dt="2018-07-17T18:58:26.550"/>
    <p1510:client id="{EAF24C3D-19B0-9712-E395-5C8A225F1515}" v="8" dt="2018-07-17T19:59:12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02C-204F-B861-80E9385811D7}"/>
              </c:ext>
            </c:extLst>
          </c:dPt>
          <c:dPt>
            <c:idx val="1"/>
            <c:bubble3D val="0"/>
            <c:spPr>
              <a:solidFill>
                <a:srgbClr val="FD919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2C-204F-B861-80E9385811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2C-204F-B861-80E9385811D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F2-A245-A32C-55A2A73E9187}"/>
              </c:ext>
            </c:extLst>
          </c:dPt>
          <c:dPt>
            <c:idx val="1"/>
            <c:bubble3D val="0"/>
            <c:spPr>
              <a:solidFill>
                <a:srgbClr val="FD919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F2-A245-A32C-55A2A73E91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Mobile</c:v>
                </c:pt>
                <c:pt idx="1">
                  <c:v>Desktop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F2-A245-A32C-55A2A73E918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D919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78-8044-94FB-E0BB1329678B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78-8044-94FB-E0BB1329678B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344-0C47-A542-3C330998FB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iPhone</c:v>
                </c:pt>
                <c:pt idx="1">
                  <c:v>Android</c:v>
                </c:pt>
                <c:pt idx="2">
                  <c:v>Mac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78-8044-94FB-E0BB1329678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6F092-FBC9-7B43-8918-191A115CE16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F7E1F7-468A-CB42-BBD2-06F897109DF1}">
      <dgm:prSet phldrT="[Text]" custT="1"/>
      <dgm:spPr/>
      <dgm:t>
        <a:bodyPr/>
        <a:lstStyle/>
        <a:p>
          <a:r>
            <a:rPr lang="en-US" sz="3500"/>
            <a:t>Pros</a:t>
          </a:r>
        </a:p>
      </dgm:t>
    </dgm:pt>
    <dgm:pt modelId="{098CC9FE-62CC-B443-A072-B451FE20CF1F}" type="parTrans" cxnId="{C6DB30C8-D024-8147-99D0-C07B21460412}">
      <dgm:prSet/>
      <dgm:spPr/>
      <dgm:t>
        <a:bodyPr/>
        <a:lstStyle/>
        <a:p>
          <a:endParaRPr lang="en-US"/>
        </a:p>
      </dgm:t>
    </dgm:pt>
    <dgm:pt modelId="{4CE38854-858E-234B-9EC6-4E7C811D3C72}" type="sibTrans" cxnId="{C6DB30C8-D024-8147-99D0-C07B21460412}">
      <dgm:prSet/>
      <dgm:spPr/>
      <dgm:t>
        <a:bodyPr/>
        <a:lstStyle/>
        <a:p>
          <a:endParaRPr lang="en-US"/>
        </a:p>
      </dgm:t>
    </dgm:pt>
    <dgm:pt modelId="{3311CBED-4817-124A-87A6-35F927FA6F3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Location affects decisions</a:t>
          </a:r>
        </a:p>
      </dgm:t>
    </dgm:pt>
    <dgm:pt modelId="{F526249D-BB3D-BA48-A76A-1A4E2C03245D}" type="parTrans" cxnId="{9175B0DC-AE2D-3240-A53D-FF5B5ACA003D}">
      <dgm:prSet/>
      <dgm:spPr/>
      <dgm:t>
        <a:bodyPr/>
        <a:lstStyle/>
        <a:p>
          <a:endParaRPr lang="en-US"/>
        </a:p>
      </dgm:t>
    </dgm:pt>
    <dgm:pt modelId="{ED9AE4E1-1CD3-FE4F-B744-BC07415C8F3E}" type="sibTrans" cxnId="{9175B0DC-AE2D-3240-A53D-FF5B5ACA003D}">
      <dgm:prSet/>
      <dgm:spPr/>
      <dgm:t>
        <a:bodyPr/>
        <a:lstStyle/>
        <a:p>
          <a:endParaRPr lang="en-US"/>
        </a:p>
      </dgm:t>
    </dgm:pt>
    <dgm:pt modelId="{AE52B310-ED22-DE44-AB08-5DC86433C0C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All required info is present</a:t>
          </a:r>
        </a:p>
      </dgm:t>
    </dgm:pt>
    <dgm:pt modelId="{376ED457-03A7-6540-9459-7007A9C6ECBD}" type="parTrans" cxnId="{0AA37AA2-9464-2D47-89C6-5E50EFCF1128}">
      <dgm:prSet/>
      <dgm:spPr/>
      <dgm:t>
        <a:bodyPr/>
        <a:lstStyle/>
        <a:p>
          <a:endParaRPr lang="en-US"/>
        </a:p>
      </dgm:t>
    </dgm:pt>
    <dgm:pt modelId="{3733043A-4D62-3941-8CB8-9061E22AAB9E}" type="sibTrans" cxnId="{0AA37AA2-9464-2D47-89C6-5E50EFCF1128}">
      <dgm:prSet/>
      <dgm:spPr/>
      <dgm:t>
        <a:bodyPr/>
        <a:lstStyle/>
        <a:p>
          <a:endParaRPr lang="en-US"/>
        </a:p>
      </dgm:t>
    </dgm:pt>
    <dgm:pt modelId="{7F3C4528-6056-AA40-B42C-A44C755420A5}">
      <dgm:prSet phldrT="[Text]" custT="1"/>
      <dgm:spPr/>
      <dgm:t>
        <a:bodyPr/>
        <a:lstStyle/>
        <a:p>
          <a:r>
            <a:rPr lang="en-US" sz="3500"/>
            <a:t>Cons</a:t>
          </a:r>
        </a:p>
      </dgm:t>
    </dgm:pt>
    <dgm:pt modelId="{BFAF7A54-B9E4-F946-8D46-8A079332D315}" type="parTrans" cxnId="{0F7FE639-83AD-4446-96D3-E96ACD0AE54B}">
      <dgm:prSet/>
      <dgm:spPr/>
      <dgm:t>
        <a:bodyPr/>
        <a:lstStyle/>
        <a:p>
          <a:endParaRPr lang="en-US"/>
        </a:p>
      </dgm:t>
    </dgm:pt>
    <dgm:pt modelId="{A7B25C49-1F5C-404E-94D3-342553E2D45E}" type="sibTrans" cxnId="{0F7FE639-83AD-4446-96D3-E96ACD0AE54B}">
      <dgm:prSet/>
      <dgm:spPr/>
      <dgm:t>
        <a:bodyPr/>
        <a:lstStyle/>
        <a:p>
          <a:endParaRPr lang="en-US"/>
        </a:p>
      </dgm:t>
    </dgm:pt>
    <dgm:pt modelId="{D6340ACE-5C6E-6F4F-82E7-B932D838860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Lack of location services</a:t>
          </a:r>
        </a:p>
      </dgm:t>
    </dgm:pt>
    <dgm:pt modelId="{DC7AD5C4-B6A9-1A47-B8F7-255F3608421D}" type="parTrans" cxnId="{5E0754D4-1559-4B46-BC1F-E4FBE1F2836E}">
      <dgm:prSet/>
      <dgm:spPr/>
      <dgm:t>
        <a:bodyPr/>
        <a:lstStyle/>
        <a:p>
          <a:endParaRPr lang="en-US"/>
        </a:p>
      </dgm:t>
    </dgm:pt>
    <dgm:pt modelId="{75FA1849-7D6A-7E48-B9D1-55482CBF9FCA}" type="sibTrans" cxnId="{5E0754D4-1559-4B46-BC1F-E4FBE1F2836E}">
      <dgm:prSet/>
      <dgm:spPr/>
      <dgm:t>
        <a:bodyPr/>
        <a:lstStyle/>
        <a:p>
          <a:endParaRPr lang="en-US"/>
        </a:p>
      </dgm:t>
    </dgm:pt>
    <dgm:pt modelId="{AD5DF87A-1BF8-0847-8D34-B3D22EAC7D1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Confusion with Yelp integration</a:t>
          </a:r>
        </a:p>
      </dgm:t>
    </dgm:pt>
    <dgm:pt modelId="{9D31D8C3-3FE4-D74A-BBAB-DC35EFC8846C}" type="parTrans" cxnId="{C7B7B63B-CC4E-1F4C-9004-20C483909DBA}">
      <dgm:prSet/>
      <dgm:spPr/>
      <dgm:t>
        <a:bodyPr/>
        <a:lstStyle/>
        <a:p>
          <a:endParaRPr lang="en-US"/>
        </a:p>
      </dgm:t>
    </dgm:pt>
    <dgm:pt modelId="{063CB94A-0355-5E4F-AC08-FDE9843C125C}" type="sibTrans" cxnId="{C7B7B63B-CC4E-1F4C-9004-20C483909DBA}">
      <dgm:prSet/>
      <dgm:spPr/>
      <dgm:t>
        <a:bodyPr/>
        <a:lstStyle/>
        <a:p>
          <a:endParaRPr lang="en-US"/>
        </a:p>
      </dgm:t>
    </dgm:pt>
    <dgm:pt modelId="{EC76FE51-B6C8-BA4F-B830-2BA243AC1DE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Quick load times</a:t>
          </a:r>
        </a:p>
      </dgm:t>
    </dgm:pt>
    <dgm:pt modelId="{12D1275B-8740-ED45-A9A0-C51B092629C9}" type="parTrans" cxnId="{2E9949AD-65DD-0448-B227-12665C86E9E9}">
      <dgm:prSet/>
      <dgm:spPr/>
      <dgm:t>
        <a:bodyPr/>
        <a:lstStyle/>
        <a:p>
          <a:endParaRPr lang="en-US"/>
        </a:p>
      </dgm:t>
    </dgm:pt>
    <dgm:pt modelId="{811511CB-B8EA-DC4B-A14B-B724BA5CCA8B}" type="sibTrans" cxnId="{2E9949AD-65DD-0448-B227-12665C86E9E9}">
      <dgm:prSet/>
      <dgm:spPr/>
      <dgm:t>
        <a:bodyPr/>
        <a:lstStyle/>
        <a:p>
          <a:endParaRPr lang="en-US"/>
        </a:p>
      </dgm:t>
    </dgm:pt>
    <dgm:pt modelId="{E6592F15-2320-3449-AAC1-7824023A350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No back button</a:t>
          </a:r>
        </a:p>
      </dgm:t>
    </dgm:pt>
    <dgm:pt modelId="{012612CF-9991-7E4A-961E-F4EA39A480C9}" type="parTrans" cxnId="{F696C209-04E2-B549-9D78-1C00F0D5146F}">
      <dgm:prSet/>
      <dgm:spPr/>
      <dgm:t>
        <a:bodyPr/>
        <a:lstStyle/>
        <a:p>
          <a:endParaRPr lang="en-US"/>
        </a:p>
      </dgm:t>
    </dgm:pt>
    <dgm:pt modelId="{2751BED4-614B-014B-9625-517B972D92D0}" type="sibTrans" cxnId="{F696C209-04E2-B549-9D78-1C00F0D5146F}">
      <dgm:prSet/>
      <dgm:spPr/>
      <dgm:t>
        <a:bodyPr/>
        <a:lstStyle/>
        <a:p>
          <a:endParaRPr lang="en-US"/>
        </a:p>
      </dgm:t>
    </dgm:pt>
    <dgm:pt modelId="{8319A4E3-D8D6-6048-8C2D-CB7E2EAB101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Preference for food specials</a:t>
          </a:r>
        </a:p>
      </dgm:t>
    </dgm:pt>
    <dgm:pt modelId="{6E1958AD-0682-C746-A417-A765142165D8}" type="parTrans" cxnId="{7D96CC54-A409-5145-9055-58A7F81D537B}">
      <dgm:prSet/>
      <dgm:spPr/>
      <dgm:t>
        <a:bodyPr/>
        <a:lstStyle/>
        <a:p>
          <a:endParaRPr lang="en-US"/>
        </a:p>
      </dgm:t>
    </dgm:pt>
    <dgm:pt modelId="{A3CC980A-96B4-C340-9228-FB1CE547C462}" type="sibTrans" cxnId="{7D96CC54-A409-5145-9055-58A7F81D537B}">
      <dgm:prSet/>
      <dgm:spPr/>
      <dgm:t>
        <a:bodyPr/>
        <a:lstStyle/>
        <a:p>
          <a:endParaRPr lang="en-US"/>
        </a:p>
      </dgm:t>
    </dgm:pt>
    <dgm:pt modelId="{E9E0C2D1-5F9B-584D-B452-362CF5CAA13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Too much scrolling</a:t>
          </a:r>
        </a:p>
      </dgm:t>
    </dgm:pt>
    <dgm:pt modelId="{8E851E7C-FC1B-ED43-BDB8-52ADDA0AA187}" type="parTrans" cxnId="{47496CDC-D6CD-784C-A9D9-90DF08D63E12}">
      <dgm:prSet/>
      <dgm:spPr/>
      <dgm:t>
        <a:bodyPr/>
        <a:lstStyle/>
        <a:p>
          <a:endParaRPr lang="en-US"/>
        </a:p>
      </dgm:t>
    </dgm:pt>
    <dgm:pt modelId="{4CB73C13-05FE-774F-AD1C-EF4E43B4B080}" type="sibTrans" cxnId="{47496CDC-D6CD-784C-A9D9-90DF08D63E12}">
      <dgm:prSet/>
      <dgm:spPr/>
      <dgm:t>
        <a:bodyPr/>
        <a:lstStyle/>
        <a:p>
          <a:endParaRPr lang="en-US"/>
        </a:p>
      </dgm:t>
    </dgm:pt>
    <dgm:pt modelId="{54779D48-66C0-AB48-A7DD-4BD5AABBC64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Clean UI</a:t>
          </a:r>
        </a:p>
      </dgm:t>
    </dgm:pt>
    <dgm:pt modelId="{93BB523B-00EF-5243-9514-B07C5FA7E590}" type="parTrans" cxnId="{33CF3B0A-3564-C441-BF09-9D8A7D931015}">
      <dgm:prSet/>
      <dgm:spPr/>
      <dgm:t>
        <a:bodyPr/>
        <a:lstStyle/>
        <a:p>
          <a:endParaRPr lang="en-US"/>
        </a:p>
      </dgm:t>
    </dgm:pt>
    <dgm:pt modelId="{D3FF068B-251E-8947-B0B4-F1DF2223F2DF}" type="sibTrans" cxnId="{33CF3B0A-3564-C441-BF09-9D8A7D931015}">
      <dgm:prSet/>
      <dgm:spPr/>
      <dgm:t>
        <a:bodyPr/>
        <a:lstStyle/>
        <a:p>
          <a:endParaRPr lang="en-US"/>
        </a:p>
      </dgm:t>
    </dgm:pt>
    <dgm:pt modelId="{8AA7283C-5381-9D44-8895-02E94879DFD0}" type="pres">
      <dgm:prSet presAssocID="{6A46F092-FBC9-7B43-8918-191A115CE16C}" presName="Name0" presStyleCnt="0">
        <dgm:presLayoutVars>
          <dgm:dir/>
          <dgm:animLvl val="lvl"/>
          <dgm:resizeHandles val="exact"/>
        </dgm:presLayoutVars>
      </dgm:prSet>
      <dgm:spPr/>
    </dgm:pt>
    <dgm:pt modelId="{20227883-A00A-B34B-81CD-4D68D244D5B4}" type="pres">
      <dgm:prSet presAssocID="{E7F7E1F7-468A-CB42-BBD2-06F897109DF1}" presName="composite" presStyleCnt="0"/>
      <dgm:spPr/>
    </dgm:pt>
    <dgm:pt modelId="{F3A9925C-7806-FC4A-A3A2-4F522BD4EBF1}" type="pres">
      <dgm:prSet presAssocID="{E7F7E1F7-468A-CB42-BBD2-06F897109DF1}" presName="parTx" presStyleLbl="alignNode1" presStyleIdx="0" presStyleCnt="2" custScaleY="70930" custLinFactNeighborY="-24526">
        <dgm:presLayoutVars>
          <dgm:chMax val="0"/>
          <dgm:chPref val="0"/>
          <dgm:bulletEnabled val="1"/>
        </dgm:presLayoutVars>
      </dgm:prSet>
      <dgm:spPr/>
    </dgm:pt>
    <dgm:pt modelId="{0A2D15EF-9B5A-0543-B8F9-6E5E2DBEB005}" type="pres">
      <dgm:prSet presAssocID="{E7F7E1F7-468A-CB42-BBD2-06F897109DF1}" presName="desTx" presStyleLbl="alignAccFollowNode1" presStyleIdx="0" presStyleCnt="2" custLinFactNeighborY="-63">
        <dgm:presLayoutVars>
          <dgm:bulletEnabled val="1"/>
        </dgm:presLayoutVars>
      </dgm:prSet>
      <dgm:spPr/>
    </dgm:pt>
    <dgm:pt modelId="{2276B20F-21AF-1646-9471-25D4565D84F8}" type="pres">
      <dgm:prSet presAssocID="{4CE38854-858E-234B-9EC6-4E7C811D3C72}" presName="space" presStyleCnt="0"/>
      <dgm:spPr/>
    </dgm:pt>
    <dgm:pt modelId="{36502BA8-7E63-CB47-89FD-89B8B47A4921}" type="pres">
      <dgm:prSet presAssocID="{7F3C4528-6056-AA40-B42C-A44C755420A5}" presName="composite" presStyleCnt="0"/>
      <dgm:spPr/>
    </dgm:pt>
    <dgm:pt modelId="{2A8F3506-95A2-0F4B-8CED-62E47106D6C0}" type="pres">
      <dgm:prSet presAssocID="{7F3C4528-6056-AA40-B42C-A44C755420A5}" presName="parTx" presStyleLbl="alignNode1" presStyleIdx="1" presStyleCnt="2" custScaleY="70930" custLinFactNeighborY="-24526">
        <dgm:presLayoutVars>
          <dgm:chMax val="0"/>
          <dgm:chPref val="0"/>
          <dgm:bulletEnabled val="1"/>
        </dgm:presLayoutVars>
      </dgm:prSet>
      <dgm:spPr/>
    </dgm:pt>
    <dgm:pt modelId="{468219EE-3C61-DB49-99C1-874B2C2BB35B}" type="pres">
      <dgm:prSet presAssocID="{7F3C4528-6056-AA40-B42C-A44C755420A5}" presName="desTx" presStyleLbl="alignAccFollowNode1" presStyleIdx="1" presStyleCnt="2" custLinFactNeighborY="-63">
        <dgm:presLayoutVars>
          <dgm:bulletEnabled val="1"/>
        </dgm:presLayoutVars>
      </dgm:prSet>
      <dgm:spPr/>
    </dgm:pt>
  </dgm:ptLst>
  <dgm:cxnLst>
    <dgm:cxn modelId="{F696C209-04E2-B549-9D78-1C00F0D5146F}" srcId="{7F3C4528-6056-AA40-B42C-A44C755420A5}" destId="{E6592F15-2320-3449-AAC1-7824023A3501}" srcOrd="2" destOrd="0" parTransId="{012612CF-9991-7E4A-961E-F4EA39A480C9}" sibTransId="{2751BED4-614B-014B-9625-517B972D92D0}"/>
    <dgm:cxn modelId="{33CF3B0A-3564-C441-BF09-9D8A7D931015}" srcId="{E7F7E1F7-468A-CB42-BBD2-06F897109DF1}" destId="{54779D48-66C0-AB48-A7DD-4BD5AABBC64A}" srcOrd="1" destOrd="0" parTransId="{93BB523B-00EF-5243-9514-B07C5FA7E590}" sibTransId="{D3FF068B-251E-8947-B0B4-F1DF2223F2DF}"/>
    <dgm:cxn modelId="{E979A216-16EF-AE46-84D8-988B91B137F1}" type="presOf" srcId="{54779D48-66C0-AB48-A7DD-4BD5AABBC64A}" destId="{0A2D15EF-9B5A-0543-B8F9-6E5E2DBEB005}" srcOrd="0" destOrd="1" presId="urn:microsoft.com/office/officeart/2005/8/layout/hList1"/>
    <dgm:cxn modelId="{0F7FE639-83AD-4446-96D3-E96ACD0AE54B}" srcId="{6A46F092-FBC9-7B43-8918-191A115CE16C}" destId="{7F3C4528-6056-AA40-B42C-A44C755420A5}" srcOrd="1" destOrd="0" parTransId="{BFAF7A54-B9E4-F946-8D46-8A079332D315}" sibTransId="{A7B25C49-1F5C-404E-94D3-342553E2D45E}"/>
    <dgm:cxn modelId="{C7B7B63B-CC4E-1F4C-9004-20C483909DBA}" srcId="{7F3C4528-6056-AA40-B42C-A44C755420A5}" destId="{AD5DF87A-1BF8-0847-8D34-B3D22EAC7D1B}" srcOrd="1" destOrd="0" parTransId="{9D31D8C3-3FE4-D74A-BBAB-DC35EFC8846C}" sibTransId="{063CB94A-0355-5E4F-AC08-FDE9843C125C}"/>
    <dgm:cxn modelId="{3FD5C146-228F-474C-8911-0497260FE492}" type="presOf" srcId="{E9E0C2D1-5F9B-584D-B452-362CF5CAA13E}" destId="{468219EE-3C61-DB49-99C1-874B2C2BB35B}" srcOrd="0" destOrd="3" presId="urn:microsoft.com/office/officeart/2005/8/layout/hList1"/>
    <dgm:cxn modelId="{7D96CC54-A409-5145-9055-58A7F81D537B}" srcId="{E7F7E1F7-468A-CB42-BBD2-06F897109DF1}" destId="{8319A4E3-D8D6-6048-8C2D-CB7E2EAB1016}" srcOrd="4" destOrd="0" parTransId="{6E1958AD-0682-C746-A417-A765142165D8}" sibTransId="{A3CC980A-96B4-C340-9228-FB1CE547C462}"/>
    <dgm:cxn modelId="{56F32272-D520-074B-8244-8B21720D98FB}" type="presOf" srcId="{AD5DF87A-1BF8-0847-8D34-B3D22EAC7D1B}" destId="{468219EE-3C61-DB49-99C1-874B2C2BB35B}" srcOrd="0" destOrd="1" presId="urn:microsoft.com/office/officeart/2005/8/layout/hList1"/>
    <dgm:cxn modelId="{5B98F381-4116-7E41-B3CC-DC13E2A24419}" type="presOf" srcId="{EC76FE51-B6C8-BA4F-B830-2BA243AC1DEE}" destId="{0A2D15EF-9B5A-0543-B8F9-6E5E2DBEB005}" srcOrd="0" destOrd="3" presId="urn:microsoft.com/office/officeart/2005/8/layout/hList1"/>
    <dgm:cxn modelId="{E7E5B291-4F72-BA44-9769-4B05BD68BF9D}" type="presOf" srcId="{3311CBED-4817-124A-87A6-35F927FA6F38}" destId="{0A2D15EF-9B5A-0543-B8F9-6E5E2DBEB005}" srcOrd="0" destOrd="0" presId="urn:microsoft.com/office/officeart/2005/8/layout/hList1"/>
    <dgm:cxn modelId="{A08E0696-4156-BE43-B89A-B0B3C55FC269}" type="presOf" srcId="{AE52B310-ED22-DE44-AB08-5DC86433C0CB}" destId="{0A2D15EF-9B5A-0543-B8F9-6E5E2DBEB005}" srcOrd="0" destOrd="2" presId="urn:microsoft.com/office/officeart/2005/8/layout/hList1"/>
    <dgm:cxn modelId="{0AB3EF98-9E09-FB49-8242-458513033373}" type="presOf" srcId="{7F3C4528-6056-AA40-B42C-A44C755420A5}" destId="{2A8F3506-95A2-0F4B-8CED-62E47106D6C0}" srcOrd="0" destOrd="0" presId="urn:microsoft.com/office/officeart/2005/8/layout/hList1"/>
    <dgm:cxn modelId="{716965A1-A441-8C42-8633-0174848B2723}" type="presOf" srcId="{E6592F15-2320-3449-AAC1-7824023A3501}" destId="{468219EE-3C61-DB49-99C1-874B2C2BB35B}" srcOrd="0" destOrd="2" presId="urn:microsoft.com/office/officeart/2005/8/layout/hList1"/>
    <dgm:cxn modelId="{0AA37AA2-9464-2D47-89C6-5E50EFCF1128}" srcId="{E7F7E1F7-468A-CB42-BBD2-06F897109DF1}" destId="{AE52B310-ED22-DE44-AB08-5DC86433C0CB}" srcOrd="2" destOrd="0" parTransId="{376ED457-03A7-6540-9459-7007A9C6ECBD}" sibTransId="{3733043A-4D62-3941-8CB8-9061E22AAB9E}"/>
    <dgm:cxn modelId="{0E0050AC-38E3-D445-9CCD-278E6B06A17D}" type="presOf" srcId="{D6340ACE-5C6E-6F4F-82E7-B932D8388605}" destId="{468219EE-3C61-DB49-99C1-874B2C2BB35B}" srcOrd="0" destOrd="0" presId="urn:microsoft.com/office/officeart/2005/8/layout/hList1"/>
    <dgm:cxn modelId="{2E9949AD-65DD-0448-B227-12665C86E9E9}" srcId="{E7F7E1F7-468A-CB42-BBD2-06F897109DF1}" destId="{EC76FE51-B6C8-BA4F-B830-2BA243AC1DEE}" srcOrd="3" destOrd="0" parTransId="{12D1275B-8740-ED45-A9A0-C51B092629C9}" sibTransId="{811511CB-B8EA-DC4B-A14B-B724BA5CCA8B}"/>
    <dgm:cxn modelId="{ECC92EAF-6EAE-5A40-B4A0-8F74EFF32E8B}" type="presOf" srcId="{8319A4E3-D8D6-6048-8C2D-CB7E2EAB1016}" destId="{0A2D15EF-9B5A-0543-B8F9-6E5E2DBEB005}" srcOrd="0" destOrd="4" presId="urn:microsoft.com/office/officeart/2005/8/layout/hList1"/>
    <dgm:cxn modelId="{5D7538B8-B0EA-044C-9B67-78D1F8B49BAB}" type="presOf" srcId="{6A46F092-FBC9-7B43-8918-191A115CE16C}" destId="{8AA7283C-5381-9D44-8895-02E94879DFD0}" srcOrd="0" destOrd="0" presId="urn:microsoft.com/office/officeart/2005/8/layout/hList1"/>
    <dgm:cxn modelId="{C6DB30C8-D024-8147-99D0-C07B21460412}" srcId="{6A46F092-FBC9-7B43-8918-191A115CE16C}" destId="{E7F7E1F7-468A-CB42-BBD2-06F897109DF1}" srcOrd="0" destOrd="0" parTransId="{098CC9FE-62CC-B443-A072-B451FE20CF1F}" sibTransId="{4CE38854-858E-234B-9EC6-4E7C811D3C72}"/>
    <dgm:cxn modelId="{5E0754D4-1559-4B46-BC1F-E4FBE1F2836E}" srcId="{7F3C4528-6056-AA40-B42C-A44C755420A5}" destId="{D6340ACE-5C6E-6F4F-82E7-B932D8388605}" srcOrd="0" destOrd="0" parTransId="{DC7AD5C4-B6A9-1A47-B8F7-255F3608421D}" sibTransId="{75FA1849-7D6A-7E48-B9D1-55482CBF9FCA}"/>
    <dgm:cxn modelId="{47496CDC-D6CD-784C-A9D9-90DF08D63E12}" srcId="{7F3C4528-6056-AA40-B42C-A44C755420A5}" destId="{E9E0C2D1-5F9B-584D-B452-362CF5CAA13E}" srcOrd="3" destOrd="0" parTransId="{8E851E7C-FC1B-ED43-BDB8-52ADDA0AA187}" sibTransId="{4CB73C13-05FE-774F-AD1C-EF4E43B4B080}"/>
    <dgm:cxn modelId="{9175B0DC-AE2D-3240-A53D-FF5B5ACA003D}" srcId="{E7F7E1F7-468A-CB42-BBD2-06F897109DF1}" destId="{3311CBED-4817-124A-87A6-35F927FA6F38}" srcOrd="0" destOrd="0" parTransId="{F526249D-BB3D-BA48-A76A-1A4E2C03245D}" sibTransId="{ED9AE4E1-1CD3-FE4F-B744-BC07415C8F3E}"/>
    <dgm:cxn modelId="{074D62F2-4CDA-5B47-837C-9471BF6D460B}" type="presOf" srcId="{E7F7E1F7-468A-CB42-BBD2-06F897109DF1}" destId="{F3A9925C-7806-FC4A-A3A2-4F522BD4EBF1}" srcOrd="0" destOrd="0" presId="urn:microsoft.com/office/officeart/2005/8/layout/hList1"/>
    <dgm:cxn modelId="{193052ED-EF41-E44A-A231-C78553DA1CDB}" type="presParOf" srcId="{8AA7283C-5381-9D44-8895-02E94879DFD0}" destId="{20227883-A00A-B34B-81CD-4D68D244D5B4}" srcOrd="0" destOrd="0" presId="urn:microsoft.com/office/officeart/2005/8/layout/hList1"/>
    <dgm:cxn modelId="{488BB97D-E19A-DA43-A530-1A2BFDB03D58}" type="presParOf" srcId="{20227883-A00A-B34B-81CD-4D68D244D5B4}" destId="{F3A9925C-7806-FC4A-A3A2-4F522BD4EBF1}" srcOrd="0" destOrd="0" presId="urn:microsoft.com/office/officeart/2005/8/layout/hList1"/>
    <dgm:cxn modelId="{AA339B2A-63B0-F94F-B775-86C266DD0A08}" type="presParOf" srcId="{20227883-A00A-B34B-81CD-4D68D244D5B4}" destId="{0A2D15EF-9B5A-0543-B8F9-6E5E2DBEB005}" srcOrd="1" destOrd="0" presId="urn:microsoft.com/office/officeart/2005/8/layout/hList1"/>
    <dgm:cxn modelId="{9E293EF3-B6AE-F54D-9FC8-44992A315BC0}" type="presParOf" srcId="{8AA7283C-5381-9D44-8895-02E94879DFD0}" destId="{2276B20F-21AF-1646-9471-25D4565D84F8}" srcOrd="1" destOrd="0" presId="urn:microsoft.com/office/officeart/2005/8/layout/hList1"/>
    <dgm:cxn modelId="{61F99F9D-CCFB-3B46-B26B-71B3CE4AE020}" type="presParOf" srcId="{8AA7283C-5381-9D44-8895-02E94879DFD0}" destId="{36502BA8-7E63-CB47-89FD-89B8B47A4921}" srcOrd="2" destOrd="0" presId="urn:microsoft.com/office/officeart/2005/8/layout/hList1"/>
    <dgm:cxn modelId="{C3A0540B-8F19-9A43-B689-7E777EE49122}" type="presParOf" srcId="{36502BA8-7E63-CB47-89FD-89B8B47A4921}" destId="{2A8F3506-95A2-0F4B-8CED-62E47106D6C0}" srcOrd="0" destOrd="0" presId="urn:microsoft.com/office/officeart/2005/8/layout/hList1"/>
    <dgm:cxn modelId="{5372389C-838A-AF40-B1DD-88739E0AC72E}" type="presParOf" srcId="{36502BA8-7E63-CB47-89FD-89B8B47A4921}" destId="{468219EE-3C61-DB49-99C1-874B2C2BB3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9925C-7806-FC4A-A3A2-4F522BD4EBF1}">
      <dsp:nvSpPr>
        <dsp:cNvPr id="0" name=""/>
        <dsp:cNvSpPr/>
      </dsp:nvSpPr>
      <dsp:spPr>
        <a:xfrm>
          <a:off x="48" y="362202"/>
          <a:ext cx="4668090" cy="65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Pros</a:t>
          </a:r>
        </a:p>
      </dsp:txBody>
      <dsp:txXfrm>
        <a:off x="48" y="362202"/>
        <a:ext cx="4668090" cy="657752"/>
      </dsp:txXfrm>
    </dsp:sp>
    <dsp:sp modelId="{0A2D15EF-9B5A-0543-B8F9-6E5E2DBEB005}">
      <dsp:nvSpPr>
        <dsp:cNvPr id="0" name=""/>
        <dsp:cNvSpPr/>
      </dsp:nvSpPr>
      <dsp:spPr>
        <a:xfrm>
          <a:off x="48" y="1110722"/>
          <a:ext cx="4668090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Location affects decisions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Clean UI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All required info is present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Quick load times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Preference for food specials</a:t>
          </a:r>
        </a:p>
      </dsp:txBody>
      <dsp:txXfrm>
        <a:off x="48" y="1110722"/>
        <a:ext cx="4668090" cy="2986560"/>
      </dsp:txXfrm>
    </dsp:sp>
    <dsp:sp modelId="{2A8F3506-95A2-0F4B-8CED-62E47106D6C0}">
      <dsp:nvSpPr>
        <dsp:cNvPr id="0" name=""/>
        <dsp:cNvSpPr/>
      </dsp:nvSpPr>
      <dsp:spPr>
        <a:xfrm>
          <a:off x="5321672" y="362202"/>
          <a:ext cx="4668090" cy="65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Cons</a:t>
          </a:r>
        </a:p>
      </dsp:txBody>
      <dsp:txXfrm>
        <a:off x="5321672" y="362202"/>
        <a:ext cx="4668090" cy="657752"/>
      </dsp:txXfrm>
    </dsp:sp>
    <dsp:sp modelId="{468219EE-3C61-DB49-99C1-874B2C2BB35B}">
      <dsp:nvSpPr>
        <dsp:cNvPr id="0" name=""/>
        <dsp:cNvSpPr/>
      </dsp:nvSpPr>
      <dsp:spPr>
        <a:xfrm>
          <a:off x="5321672" y="1110722"/>
          <a:ext cx="4668090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Lack of location services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Confusion with Yelp integration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No back button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Too much scrolling</a:t>
          </a:r>
        </a:p>
      </dsp:txBody>
      <dsp:txXfrm>
        <a:off x="5321672" y="1110722"/>
        <a:ext cx="4668090" cy="29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B09E3-B6F6-40A9-AA90-70195130602A}" type="datetimeFigureOut">
              <a:rPr lang="en-US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8EEB6-C86D-44F7-A2A5-C24BEDD4FB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8EEB6-C86D-44F7-A2A5-C24BEDD4FB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22F1-327C-BB43-935A-FF1727A95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10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B3762-30F5-5648-A454-94A58A9B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0A04-A134-0B43-8580-7654ADE2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099E-05D9-B840-953A-9CE1652F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9EBC9-128C-904D-89E1-FCB815FE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1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7E64-3CC1-F746-ABF9-52D3F6B0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53E80-FF75-C240-A07D-66F28DEC7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B9E3-CDA5-334F-B4A4-B74775AD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4F01-86A6-6841-BC86-1FFA88A7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B7A0-C2C1-7E43-91E8-F718F3E2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4CE4A-6A84-A947-A3AD-ABA7F5FC8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0C1A6-47F1-7340-992F-1DE9D53AD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CF5D-3B66-9649-B8A6-D7AD0874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3D14-CC5B-7648-B8C5-D8148D37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EA01-E8D3-364F-8B42-8860DCC4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3CA9-8CA8-BB42-82F1-D7D590DF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55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9B6C-A46D-694E-8D92-46589BE6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E8A-96F0-2847-A50F-3E0F7581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E834-828A-4449-A55C-D124CBD7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7371-EB16-BE40-90E7-AE233EF5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7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74CF-D353-5E4F-B968-7F0389B0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9D04-8509-1A4E-BCD2-6A47CB71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98F2-EE21-A542-859B-58FD7171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C5CD-4EB9-0E4D-B9D0-EB82651D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6923-53B7-A148-98FC-4528B293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389-6158-004D-A3B1-01E9CC8F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3C18-9F85-2D4F-BBE6-878442B62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B0DE-6693-0A4D-8820-07B9E596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135B9-72FD-6143-9EE6-2858C49A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2CE12-D36D-C74C-A195-1E387E97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CF3DE-73C2-4149-93F6-48FE6F26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0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B841-928A-934E-94D7-61DBC4BD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2AEC9-CD56-8E47-8047-D09D01C8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EA4D-1666-5F4A-BDE4-F032CCD26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A887E-860E-9042-A1F9-C88A2AC4C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97019-CD1E-1141-B7BD-8E50D2B21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54506-5CCA-CC4F-98A9-A9B01F04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9F1D9-068A-A448-B788-6B355A47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5DD9E-A050-394A-AB26-BB4CB51C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2110-F1A1-5748-96B8-BC50F11A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86CA8-AAE2-D94D-972F-64F89835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AF3DC-DBDD-EF47-9188-19051C22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68AD9-FED3-7648-83E3-589EDAEF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41C46-6CCE-B147-9CB2-819D6E1D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27F12-9A88-1641-A1B8-674C350D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F5BD4-A980-7C47-9EE4-20494DD9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A11E-85EA-B946-981B-CA32A586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6534-4255-254C-858E-53C4E981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9EA41-2FD3-FE4E-BB45-39BC56447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319AC-87F5-DB4B-8DC5-37305BCD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D5C0-EFBB-7141-977A-ADCFD191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FDB30-ED56-804C-9CDD-8049810B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5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8186-690B-2246-9D4C-D8A7C5F6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F97B5-CAB3-2345-9D7C-6D22FAEE4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A8C78-991F-DA4E-BF2E-C2962F41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A2202-BDC6-234B-8A1A-15DADC50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1F1D-1730-0F40-BC6C-09A379EC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324B-4528-1E43-A52F-3B593DDF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CF3F9-DB77-6243-B36B-B2C6960B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365125"/>
            <a:ext cx="97900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31127-77FE-C647-A68A-DE44B0069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756" y="1825625"/>
            <a:ext cx="979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72A6-30E2-D14A-A23F-B8013D97F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F0AF-CF0C-9045-BE2A-C6E5FBDC8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FE54-683D-DC4A-87F4-FE1269955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402CA-5C78-4D4D-B5D4-D38148B67AE8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cogolo.net/interns18/desert/issues/19" TargetMode="External"/><Relationship Id="rId2" Type="http://schemas.openxmlformats.org/officeDocument/2006/relationships/hyperlink" Target="https://cogolabs.box.com/s/2hfixy2cbm7g24gjyz0y3h9rl3eaks8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03237"/>
            <a:ext cx="12192000" cy="484144"/>
          </a:xfrm>
        </p:spPr>
        <p:txBody>
          <a:bodyPr anchor="ctr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Julianna Harwood </a:t>
            </a:r>
            <a:r>
              <a:rPr lang="en-US">
                <a:solidFill>
                  <a:schemeClr val="tx2"/>
                </a:solidFill>
              </a:rPr>
              <a:t>•</a:t>
            </a:r>
            <a:r>
              <a:rPr lang="en-US" sz="2000" b="1">
                <a:solidFill>
                  <a:schemeClr val="bg1"/>
                </a:solidFill>
              </a:rPr>
              <a:t> Brandon Lim </a:t>
            </a:r>
            <a:r>
              <a:rPr lang="en-US">
                <a:solidFill>
                  <a:schemeClr val="tx2"/>
                </a:solidFill>
              </a:rPr>
              <a:t>•</a:t>
            </a:r>
            <a:r>
              <a:rPr lang="en-US" sz="2000" b="1">
                <a:solidFill>
                  <a:schemeClr val="bg1"/>
                </a:solidFill>
              </a:rPr>
              <a:t> Isabelle Nguyen-Phuoc </a:t>
            </a:r>
            <a:r>
              <a:rPr lang="en-US">
                <a:solidFill>
                  <a:schemeClr val="tx2"/>
                </a:solidFill>
              </a:rPr>
              <a:t>•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Hishi</a:t>
            </a:r>
            <a:r>
              <a:rPr lang="en-US" sz="2000" b="1">
                <a:solidFill>
                  <a:schemeClr val="bg1"/>
                </a:solidFill>
              </a:rPr>
              <a:t> Pradhan </a:t>
            </a:r>
            <a:r>
              <a:rPr lang="en-US">
                <a:solidFill>
                  <a:schemeClr val="tx2"/>
                </a:solidFill>
              </a:rPr>
              <a:t>•</a:t>
            </a:r>
            <a:r>
              <a:rPr lang="en-US" sz="2000" b="1">
                <a:solidFill>
                  <a:schemeClr val="bg1"/>
                </a:solidFill>
              </a:rPr>
              <a:t> Victor Truong</a:t>
            </a:r>
          </a:p>
        </p:txBody>
      </p:sp>
      <p:pic>
        <p:nvPicPr>
          <p:cNvPr id="6" name="Picture 7" descr="A picture containing tableware&#10;&#10;Description generated with very high confidence">
            <a:extLst>
              <a:ext uri="{FF2B5EF4-FFF2-40B4-BE49-F238E27FC236}">
                <a16:creationId xmlns:a16="http://schemas.microsoft.com/office/drawing/2014/main" id="{127BE897-8201-42D5-92C8-D2285EDC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780" y="1145693"/>
            <a:ext cx="7717604" cy="35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/>
              <a:t>content issues</a:t>
            </a:r>
            <a:endParaRPr lang="en-US" b="1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2080591"/>
            <a:ext cx="9452115" cy="4202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565349"/>
                </a:solidFill>
              </a:rPr>
              <a:t>Home page copy is confusing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No top 5 at the moment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Experience doesn't make sense</a:t>
            </a:r>
            <a:br>
              <a:rPr lang="en-US">
                <a:solidFill>
                  <a:srgbClr val="565349"/>
                </a:solidFill>
              </a:rPr>
            </a:br>
            <a:endParaRPr lang="en-US">
              <a:solidFill>
                <a:srgbClr val="565349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565349"/>
                </a:solidFill>
              </a:rPr>
              <a:t>Happy hour isn't clear on the website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Only happy my hour is mentioned</a:t>
            </a:r>
            <a:endParaRPr lang="en-US" b="1">
              <a:solidFill>
                <a:srgbClr val="565349"/>
              </a:solidFill>
            </a:endParaRPr>
          </a:p>
          <a:p>
            <a:endParaRPr lang="en-US">
              <a:solidFill>
                <a:srgbClr val="565349"/>
              </a:solidFill>
            </a:endParaRPr>
          </a:p>
          <a:p>
            <a:endParaRPr lang="en-US">
              <a:solidFill>
                <a:srgbClr val="565349"/>
              </a:solidFill>
            </a:endParaRPr>
          </a:p>
          <a:p>
            <a:endParaRPr lang="en-US">
              <a:solidFill>
                <a:srgbClr val="565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/>
              <a:t>content issues</a:t>
            </a:r>
            <a:endParaRPr lang="en-US" b="1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2080591"/>
            <a:ext cx="9452115" cy="4202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565349"/>
                </a:solidFill>
              </a:rPr>
              <a:t>Lack of details on specials left users uninterested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Users wanted to see the menus of the restaurants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Preference towards dollar based specials rather than percentage of discount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565349"/>
                </a:solidFill>
              </a:rPr>
              <a:t> No indication of price, food options, vibe, rating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Users go to Yelp to find this</a:t>
            </a:r>
          </a:p>
          <a:p>
            <a:endParaRPr lang="en-US">
              <a:solidFill>
                <a:srgbClr val="565349"/>
              </a:solidFill>
            </a:endParaRPr>
          </a:p>
          <a:p>
            <a:endParaRPr lang="en-US" sz="2800">
              <a:solidFill>
                <a:srgbClr val="565349"/>
              </a:solidFill>
            </a:endParaRPr>
          </a:p>
          <a:p>
            <a:endParaRPr lang="en-US" sz="2800">
              <a:solidFill>
                <a:srgbClr val="565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3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 err="1"/>
              <a:t>ui</a:t>
            </a:r>
            <a:r>
              <a:rPr lang="en-US"/>
              <a:t> issues</a:t>
            </a:r>
            <a:endParaRPr lang="en-US" b="1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2080591"/>
            <a:ext cx="9452115" cy="4202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565349"/>
                </a:solidFill>
              </a:rPr>
              <a:t>Looks sparse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Needs more filters and features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565349"/>
                </a:solidFill>
              </a:rPr>
              <a:t>Emojis not in line with website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Doesn’t look authentic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Looks like copying someone else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Used iconic symbols from other companies</a:t>
            </a:r>
          </a:p>
          <a:p>
            <a:endParaRPr lang="en-US">
              <a:solidFill>
                <a:srgbClr val="565349"/>
              </a:solidFill>
            </a:endParaRPr>
          </a:p>
          <a:p>
            <a:endParaRPr lang="en-US" sz="2800">
              <a:solidFill>
                <a:srgbClr val="565349"/>
              </a:solidFill>
            </a:endParaRPr>
          </a:p>
          <a:p>
            <a:endParaRPr lang="en-US" sz="2800">
              <a:solidFill>
                <a:srgbClr val="565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5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/>
              <a:t>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2080591"/>
            <a:ext cx="9452115" cy="4202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565349"/>
                </a:solidFill>
              </a:rPr>
              <a:t>Users look for a specific genre of specials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Sports bar, homey bar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Wine, beer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Asian fusion food, Mexican food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Cheap food</a:t>
            </a:r>
          </a:p>
          <a:p>
            <a:endParaRPr lang="en-US">
              <a:solidFill>
                <a:srgbClr val="565349"/>
              </a:solidFill>
            </a:endParaRPr>
          </a:p>
          <a:p>
            <a:endParaRPr lang="en-US" sz="2800">
              <a:solidFill>
                <a:srgbClr val="565349"/>
              </a:solidFill>
            </a:endParaRPr>
          </a:p>
          <a:p>
            <a:endParaRPr lang="en-US" sz="2800">
              <a:solidFill>
                <a:srgbClr val="565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3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/>
              <a:t>interesting findings</a:t>
            </a:r>
            <a:endParaRPr lang="en-US" b="1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2080591"/>
            <a:ext cx="9452115" cy="42023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565349"/>
                </a:solidFill>
              </a:rPr>
              <a:t>Users prefer food specials</a:t>
            </a:r>
          </a:p>
          <a:p>
            <a:pPr lvl="1"/>
            <a:r>
              <a:rPr lang="en-US">
                <a:solidFill>
                  <a:srgbClr val="565349"/>
                </a:solidFill>
              </a:rPr>
              <a:t>Better value for their money</a:t>
            </a:r>
            <a:br>
              <a:rPr lang="en-US">
                <a:solidFill>
                  <a:srgbClr val="565349"/>
                </a:solidFill>
              </a:rPr>
            </a:br>
            <a:endParaRPr lang="en-US">
              <a:solidFill>
                <a:srgbClr val="565349"/>
              </a:solidFill>
            </a:endParaRPr>
          </a:p>
          <a:p>
            <a:r>
              <a:rPr lang="en-US">
                <a:solidFill>
                  <a:srgbClr val="565349"/>
                </a:solidFill>
              </a:rPr>
              <a:t>Color are feminine, but doesn't deter male users</a:t>
            </a:r>
            <a:br>
              <a:rPr lang="en-US">
                <a:solidFill>
                  <a:srgbClr val="565349"/>
                </a:solidFill>
              </a:rPr>
            </a:br>
            <a:endParaRPr lang="en-US">
              <a:solidFill>
                <a:srgbClr val="565349"/>
              </a:solidFill>
            </a:endParaRPr>
          </a:p>
          <a:p>
            <a:r>
              <a:rPr lang="en-US">
                <a:solidFill>
                  <a:srgbClr val="565349"/>
                </a:solidFill>
              </a:rPr>
              <a:t>Pain points of Yelp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565349"/>
                </a:solidFill>
              </a:rPr>
              <a:t>Users go to dinner afterwards, so they might make a reservation beforehand</a:t>
            </a:r>
            <a:endParaRPr lang="en-US" sz="2800">
              <a:solidFill>
                <a:srgbClr val="565349"/>
              </a:solidFill>
            </a:endParaRPr>
          </a:p>
          <a:p>
            <a:endParaRPr lang="en-US" sz="2800">
              <a:solidFill>
                <a:srgbClr val="565349"/>
              </a:solidFill>
            </a:endParaRPr>
          </a:p>
          <a:p>
            <a:endParaRPr lang="en-US">
              <a:solidFill>
                <a:srgbClr val="565349"/>
              </a:solidFill>
            </a:endParaRPr>
          </a:p>
          <a:p>
            <a:endParaRPr lang="en-US">
              <a:solidFill>
                <a:srgbClr val="565349"/>
              </a:solidFill>
            </a:endParaRPr>
          </a:p>
          <a:p>
            <a:endParaRPr lang="en-US">
              <a:solidFill>
                <a:srgbClr val="565349"/>
              </a:solidFill>
            </a:endParaRPr>
          </a:p>
          <a:p>
            <a:endParaRPr lang="en-US">
              <a:solidFill>
                <a:srgbClr val="565349"/>
              </a:solidFill>
            </a:endParaRPr>
          </a:p>
          <a:p>
            <a:endParaRPr lang="en-US">
              <a:solidFill>
                <a:srgbClr val="565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9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2080591"/>
            <a:ext cx="9452115" cy="42023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565349"/>
                </a:solidFill>
              </a:rPr>
              <a:t>Location services and map</a:t>
            </a:r>
          </a:p>
          <a:p>
            <a:r>
              <a:rPr lang="en-US" dirty="0">
                <a:solidFill>
                  <a:srgbClr val="565349"/>
                </a:solidFill>
              </a:rPr>
              <a:t>Graphics that align with our branding</a:t>
            </a:r>
            <a:endParaRPr lang="en-US" dirty="0"/>
          </a:p>
          <a:p>
            <a:r>
              <a:rPr lang="en-US" dirty="0">
                <a:solidFill>
                  <a:srgbClr val="565349"/>
                </a:solidFill>
              </a:rPr>
              <a:t>Yelp</a:t>
            </a:r>
            <a:r>
              <a:rPr lang="en-US" dirty="0">
                <a:ea typeface="+mn-lt"/>
                <a:cs typeface="+mn-lt"/>
              </a:rPr>
              <a:t> button</a:t>
            </a:r>
            <a:endParaRPr lang="en-US" dirty="0"/>
          </a:p>
          <a:p>
            <a:r>
              <a:rPr lang="en-US" dirty="0">
                <a:solidFill>
                  <a:srgbClr val="565349"/>
                </a:solidFill>
              </a:rPr>
              <a:t>Website iteration</a:t>
            </a:r>
            <a:endParaRPr lang="en-US" dirty="0"/>
          </a:p>
          <a:p>
            <a:r>
              <a:rPr lang="en-US" dirty="0">
                <a:solidFill>
                  <a:srgbClr val="565349"/>
                </a:solidFill>
              </a:rPr>
              <a:t>Editing the copy of the info section cards</a:t>
            </a:r>
            <a:endParaRPr lang="en-US" dirty="0"/>
          </a:p>
          <a:p>
            <a:r>
              <a:rPr lang="en-US" dirty="0">
                <a:solidFill>
                  <a:srgbClr val="565349"/>
                </a:solidFill>
              </a:rPr>
              <a:t>Back button</a:t>
            </a:r>
            <a:endParaRPr lang="en-US" dirty="0"/>
          </a:p>
          <a:p>
            <a:r>
              <a:rPr lang="en-US" dirty="0">
                <a:solidFill>
                  <a:srgbClr val="565349"/>
                </a:solidFill>
              </a:rPr>
              <a:t>Add iterations and features into team timeline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8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4CC7-2B64-4C23-B65A-E59C6AB0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636" y="1957621"/>
            <a:ext cx="9872871" cy="4673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User Testing Script:</a:t>
            </a:r>
          </a:p>
          <a:p>
            <a:pPr>
              <a:buNone/>
            </a:pPr>
            <a:r>
              <a:rPr lang="en-US" dirty="0">
                <a:hlinkClick r:id="rId2"/>
              </a:rPr>
              <a:t>https://cogolabs.box.com/s/2hfixy2cbm7g24gjyz0y3h9rl3eaks8x</a:t>
            </a:r>
            <a:r>
              <a:rPr lang="en-US" dirty="0"/>
              <a:t> 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 err="1"/>
              <a:t>Github</a:t>
            </a:r>
            <a:r>
              <a:rPr lang="en-US" dirty="0"/>
              <a:t> Issue:</a:t>
            </a:r>
          </a:p>
          <a:p>
            <a:pPr>
              <a:buNone/>
            </a:pPr>
            <a:r>
              <a:rPr lang="en-US" dirty="0">
                <a:hlinkClick r:id="rId3"/>
              </a:rPr>
              <a:t>https://git.cogolo.net/interns18/desert/issues/19</a:t>
            </a:r>
            <a:r>
              <a:rPr lang="en-US" dirty="0"/>
              <a:t> 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E36C9B-1420-F64D-A126-7FEAC096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10628244" cy="1325563"/>
          </a:xfrm>
        </p:spPr>
        <p:txBody>
          <a:bodyPr/>
          <a:lstStyle/>
          <a:p>
            <a:r>
              <a:rPr lang="en-US" b="1"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54800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/>
              <a:t>contents</a:t>
            </a:r>
            <a:endParaRPr lang="en-US" b="1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1870522"/>
            <a:ext cx="9452115" cy="397227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findings</a:t>
            </a:r>
            <a:endParaRPr lang="en-US" dirty="0">
              <a:solidFill>
                <a:srgbClr val="FF824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demographics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tasks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535350"/>
                </a:solidFill>
              </a:rPr>
              <a:t>bugs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535350"/>
                </a:solidFill>
              </a:rPr>
              <a:t>usability issues</a:t>
            </a:r>
            <a:endParaRPr lang="en-US" sz="2800" dirty="0">
              <a:solidFill>
                <a:srgbClr val="53535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535350"/>
                </a:solidFill>
              </a:rPr>
              <a:t>other feedback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535350"/>
                </a:solidFill>
              </a:rPr>
              <a:t>next steps</a:t>
            </a:r>
            <a:endParaRPr lang="en-US" sz="2800" dirty="0">
              <a:solidFill>
                <a:srgbClr val="5353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>
              <a:solidFill>
                <a:srgbClr val="535350"/>
              </a:solidFill>
            </a:endParaRPr>
          </a:p>
          <a:p>
            <a:pPr>
              <a:lnSpc>
                <a:spcPct val="100000"/>
              </a:lnSpc>
            </a:pPr>
            <a:endParaRPr lang="en-US" sz="2800">
              <a:solidFill>
                <a:srgbClr val="FF8240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9893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 b="1">
                <a:latin typeface="+mj-lt"/>
              </a:rPr>
              <a:t>key findings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8A8889-4AE8-ED4E-8B14-FC8DA1627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085485"/>
              </p:ext>
            </p:extLst>
          </p:nvPr>
        </p:nvGraphicFramePr>
        <p:xfrm>
          <a:off x="1563756" y="1823208"/>
          <a:ext cx="9989812" cy="4688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95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/>
              <a:t>demographics</a:t>
            </a:r>
            <a:endParaRPr lang="en-US" b="1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54D82E-97B7-4946-8C2B-012BE2BE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784715"/>
              </p:ext>
            </p:extLst>
          </p:nvPr>
        </p:nvGraphicFramePr>
        <p:xfrm>
          <a:off x="499762" y="2925525"/>
          <a:ext cx="4368800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33C714-8179-4B49-A844-BCB5B4EE5F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912109"/>
              </p:ext>
            </p:extLst>
          </p:nvPr>
        </p:nvGraphicFramePr>
        <p:xfrm>
          <a:off x="4154233" y="2925525"/>
          <a:ext cx="4368800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4746BF6-094F-CC4E-87E4-3652F4B02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926516"/>
              </p:ext>
            </p:extLst>
          </p:nvPr>
        </p:nvGraphicFramePr>
        <p:xfrm>
          <a:off x="7833418" y="2925525"/>
          <a:ext cx="4368800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5879A5-468F-794E-BF37-504BBEE4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1825625"/>
            <a:ext cx="9790044" cy="559229"/>
          </a:xfrm>
        </p:spPr>
        <p:txBody>
          <a:bodyPr/>
          <a:lstStyle/>
          <a:p>
            <a:r>
              <a:rPr lang="en-US"/>
              <a:t>Age: 25-34</a:t>
            </a:r>
          </a:p>
        </p:txBody>
      </p:sp>
    </p:spTree>
    <p:extLst>
      <p:ext uri="{BB962C8B-B14F-4D97-AF65-F5344CB8AC3E}">
        <p14:creationId xmlns:p14="http://schemas.microsoft.com/office/powerpoint/2010/main" val="16548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/>
              <a:t>tasks</a:t>
            </a:r>
            <a:endParaRPr lang="en-US" b="1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2080591"/>
            <a:ext cx="9452115" cy="4202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>
                <a:solidFill>
                  <a:srgbClr val="565349"/>
                </a:solidFill>
              </a:rPr>
              <a:t>Go to Hey Bartender</a:t>
            </a:r>
          </a:p>
          <a:p>
            <a:pPr>
              <a:lnSpc>
                <a:spcPct val="200000"/>
              </a:lnSpc>
            </a:pPr>
            <a:r>
              <a:rPr lang="en-US" sz="2800">
                <a:solidFill>
                  <a:srgbClr val="565349"/>
                </a:solidFill>
              </a:rPr>
              <a:t>View the homepage</a:t>
            </a:r>
          </a:p>
          <a:p>
            <a:pPr>
              <a:lnSpc>
                <a:spcPct val="200000"/>
              </a:lnSpc>
            </a:pPr>
            <a:r>
              <a:rPr lang="en-US" sz="2800">
                <a:solidFill>
                  <a:srgbClr val="565349"/>
                </a:solidFill>
              </a:rPr>
              <a:t>Find a special they would go to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565349"/>
                </a:solidFill>
              </a:rPr>
              <a:t>View social media profiles</a:t>
            </a:r>
          </a:p>
          <a:p>
            <a:pPr>
              <a:lnSpc>
                <a:spcPct val="200000"/>
              </a:lnSpc>
            </a:pPr>
            <a:endParaRPr lang="en-US" sz="2800">
              <a:solidFill>
                <a:srgbClr val="565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3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/>
              <a:t>bugs</a:t>
            </a:r>
            <a:endParaRPr lang="en-US" b="1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2080591"/>
            <a:ext cx="9452115" cy="4202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565349"/>
                </a:solidFill>
              </a:rPr>
              <a:t>Link to </a:t>
            </a:r>
            <a:r>
              <a:rPr lang="en-US" b="1">
                <a:solidFill>
                  <a:srgbClr val="565349"/>
                </a:solidFill>
              </a:rPr>
              <a:t>Yelp not clear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Add a Yelp button</a:t>
            </a:r>
            <a:br>
              <a:rPr lang="en-US">
                <a:solidFill>
                  <a:srgbClr val="565349"/>
                </a:solidFill>
              </a:rPr>
            </a:br>
            <a:endParaRPr lang="en-US">
              <a:solidFill>
                <a:srgbClr val="565349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565349"/>
                </a:solidFill>
              </a:rPr>
              <a:t>No images for some specials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Only happened once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Use placeholder image </a:t>
            </a:r>
          </a:p>
          <a:p>
            <a:pPr>
              <a:lnSpc>
                <a:spcPct val="150000"/>
              </a:lnSpc>
            </a:pPr>
            <a:endParaRPr lang="en-US">
              <a:solidFill>
                <a:srgbClr val="565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8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/>
              <a:t>usability issues</a:t>
            </a:r>
            <a:endParaRPr lang="en-US" b="1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1823208"/>
            <a:ext cx="10409941" cy="4202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565349"/>
                </a:solidFill>
              </a:rPr>
              <a:t>No disclaimer for </a:t>
            </a:r>
            <a:r>
              <a:rPr lang="en-US" b="1">
                <a:solidFill>
                  <a:srgbClr val="565349"/>
                </a:solidFill>
              </a:rPr>
              <a:t>lack of </a:t>
            </a:r>
            <a:r>
              <a:rPr lang="en-US" sz="2800" b="1">
                <a:solidFill>
                  <a:srgbClr val="565349"/>
                </a:solidFill>
              </a:rPr>
              <a:t>back button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Users expected the option to go back, made rash decisions in a few seconds and wanted to go back</a:t>
            </a: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565349"/>
                </a:solidFill>
              </a:rPr>
              <a:t>Users expected location services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Expected an option to pick the area or input their zip code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Users wanted to put in their location to view specials in proximity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Users expected at least a map</a:t>
            </a:r>
          </a:p>
        </p:txBody>
      </p:sp>
    </p:spTree>
    <p:extLst>
      <p:ext uri="{BB962C8B-B14F-4D97-AF65-F5344CB8AC3E}">
        <p14:creationId xmlns:p14="http://schemas.microsoft.com/office/powerpoint/2010/main" val="6504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/>
              <a:t>usability issues</a:t>
            </a:r>
            <a:endParaRPr lang="en-US" b="1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1823208"/>
            <a:ext cx="10409941" cy="4202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565349"/>
                </a:solidFill>
              </a:rPr>
              <a:t>Users find addresses not useful in calculating proximity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No map on site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Might be intuitive for New Yorkers, but not for tourists or other cities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People want to find places near them and their friends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Location is a huge factor in why someone is interested in a special</a:t>
            </a:r>
          </a:p>
        </p:txBody>
      </p:sp>
    </p:spTree>
    <p:extLst>
      <p:ext uri="{BB962C8B-B14F-4D97-AF65-F5344CB8AC3E}">
        <p14:creationId xmlns:p14="http://schemas.microsoft.com/office/powerpoint/2010/main" val="320777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B44D-E3F5-455D-8A08-DAD15E5D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97645"/>
            <a:ext cx="9790043" cy="1325563"/>
          </a:xfrm>
        </p:spPr>
        <p:txBody>
          <a:bodyPr/>
          <a:lstStyle/>
          <a:p>
            <a:r>
              <a:rPr lang="en-US"/>
              <a:t>usability issues</a:t>
            </a:r>
            <a:endParaRPr lang="en-US" b="1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3C2-30A8-4674-B19E-0EA5E94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6" y="1823208"/>
            <a:ext cx="10409941" cy="4202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565349"/>
                </a:solidFill>
              </a:rPr>
              <a:t>Unnecessary scrolling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Mobile version required more scrolling to press new special</a:t>
            </a:r>
          </a:p>
          <a:p>
            <a:pPr lvl="1">
              <a:lnSpc>
                <a:spcPct val="150000"/>
              </a:lnSpc>
            </a:pPr>
            <a:endParaRPr lang="en-US">
              <a:solidFill>
                <a:srgbClr val="565349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565349"/>
                </a:solidFill>
              </a:rPr>
              <a:t>Information cards on homepage look like buttons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Experience card was confusing for all users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565349"/>
                </a:solidFill>
              </a:rPr>
              <a:t>Assumed to be other features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113792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35350"/>
      </a:dk1>
      <a:lt1>
        <a:srgbClr val="FFFFFF"/>
      </a:lt1>
      <a:dk2>
        <a:srgbClr val="565349"/>
      </a:dk2>
      <a:lt2>
        <a:srgbClr val="DDDDDD"/>
      </a:lt2>
      <a:accent1>
        <a:srgbClr val="FF8A54"/>
      </a:accent1>
      <a:accent2>
        <a:srgbClr val="FF8240"/>
      </a:accent2>
      <a:accent3>
        <a:srgbClr val="53535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Macintosh PowerPoint</Application>
  <PresentationFormat>Widescreen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Office Theme</vt:lpstr>
      <vt:lpstr>PowerPoint Presentation</vt:lpstr>
      <vt:lpstr>contents</vt:lpstr>
      <vt:lpstr>key findings</vt:lpstr>
      <vt:lpstr>demographics</vt:lpstr>
      <vt:lpstr>tasks</vt:lpstr>
      <vt:lpstr>bugs</vt:lpstr>
      <vt:lpstr>usability issues</vt:lpstr>
      <vt:lpstr>usability issues</vt:lpstr>
      <vt:lpstr>usability issues</vt:lpstr>
      <vt:lpstr>content issues</vt:lpstr>
      <vt:lpstr>content issues</vt:lpstr>
      <vt:lpstr>ui issues</vt:lpstr>
      <vt:lpstr>interesting findings</vt:lpstr>
      <vt:lpstr>interesting findings</vt:lpstr>
      <vt:lpstr>next steps</vt:lpstr>
      <vt:lpstr>appendix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Isabelle Nguyen-Phuoc</cp:lastModifiedBy>
  <cp:revision>2</cp:revision>
  <dcterms:modified xsi:type="dcterms:W3CDTF">2018-09-18T13:28:21Z</dcterms:modified>
</cp:coreProperties>
</file>