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6" r:id="rId9"/>
    <p:sldId id="267" r:id="rId10"/>
    <p:sldId id="275" r:id="rId11"/>
    <p:sldId id="276" r:id="rId12"/>
    <p:sldId id="274" r:id="rId13"/>
    <p:sldId id="265" r:id="rId14"/>
    <p:sldId id="269" r:id="rId15"/>
    <p:sldId id="264" r:id="rId16"/>
    <p:sldId id="263" r:id="rId17"/>
    <p:sldId id="277" r:id="rId18"/>
    <p:sldId id="262" r:id="rId19"/>
    <p:sldId id="271" r:id="rId20"/>
    <p:sldId id="268" r:id="rId21"/>
    <p:sldId id="270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ok Narayanan" initials="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6D00-A132-784A-B7B7-649CB8486B6B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DFC5-9BD7-514C-BCA1-C138525DD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5149"/>
            <a:ext cx="7772400" cy="1470025"/>
          </a:xfrm>
        </p:spPr>
        <p:txBody>
          <a:bodyPr/>
          <a:lstStyle/>
          <a:p>
            <a:r>
              <a:rPr lang="en-US" dirty="0" smtClean="0"/>
              <a:t>draft-narayanan-icnrg-bgp-uri-00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1101"/>
            <a:ext cx="6400800" cy="27631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Ashok Narayanan</a:t>
            </a:r>
          </a:p>
          <a:p>
            <a:r>
              <a:rPr lang="en-US" dirty="0" smtClean="0"/>
              <a:t>Stefano </a:t>
            </a:r>
            <a:r>
              <a:rPr lang="en-US" dirty="0" err="1" smtClean="0"/>
              <a:t>Previdi</a:t>
            </a:r>
            <a:endParaRPr lang="en-US" dirty="0" smtClean="0"/>
          </a:p>
          <a:p>
            <a:r>
              <a:rPr lang="en-US" dirty="0" smtClean="0"/>
              <a:t>Brian </a:t>
            </a:r>
            <a:r>
              <a:rPr lang="en-US" dirty="0" smtClean="0"/>
              <a:t>Field</a:t>
            </a:r>
          </a:p>
          <a:p>
            <a:endParaRPr lang="en-US" dirty="0"/>
          </a:p>
          <a:p>
            <a:r>
              <a:rPr lang="en-US" dirty="0" smtClean="0"/>
              <a:t>ICNRG</a:t>
            </a:r>
          </a:p>
          <a:p>
            <a:r>
              <a:rPr lang="en-US" dirty="0" smtClean="0"/>
              <a:t>Aug 1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5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bound to prefix matching</a:t>
            </a:r>
          </a:p>
          <a:p>
            <a:pPr lvl="1"/>
            <a:r>
              <a:rPr lang="en-US" dirty="0" smtClean="0"/>
              <a:t>Hierarchical namespace does not necessarily imply longest prefix match (???)</a:t>
            </a:r>
          </a:p>
          <a:p>
            <a:pPr lvl="1"/>
            <a:r>
              <a:rPr lang="en-US" dirty="0" smtClean="0"/>
              <a:t>New namespace can define more flexible match (e.g. Bloom filter)</a:t>
            </a:r>
          </a:p>
          <a:p>
            <a:r>
              <a:rPr lang="en-US" dirty="0" smtClean="0"/>
              <a:t>Not bound to hierarchical namespace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aggregatable</a:t>
            </a:r>
            <a:r>
              <a:rPr lang="en-US" dirty="0" smtClean="0"/>
              <a:t> namespace can be used 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Bloom filter)</a:t>
            </a:r>
          </a:p>
          <a:p>
            <a:r>
              <a:rPr lang="en-US" dirty="0" smtClean="0"/>
              <a:t>Bound to route distribution</a:t>
            </a:r>
          </a:p>
          <a:p>
            <a:pPr lvl="1"/>
            <a:r>
              <a:rPr lang="en-US" dirty="0" smtClean="0"/>
              <a:t>BGP route distribution scalability limits apply</a:t>
            </a:r>
          </a:p>
        </p:txBody>
      </p:sp>
    </p:spTree>
    <p:extLst>
      <p:ext uri="{BB962C8B-B14F-4D97-AF65-F5344CB8AC3E}">
        <p14:creationId xmlns:p14="http://schemas.microsoft.com/office/powerpoint/2010/main" val="224881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 this as a </a:t>
            </a:r>
            <a:r>
              <a:rPr lang="en-US" dirty="0" err="1" smtClean="0"/>
              <a:t>strawman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the right way to go long-term?</a:t>
            </a:r>
          </a:p>
          <a:p>
            <a:r>
              <a:rPr lang="en-US" dirty="0" smtClean="0"/>
              <a:t>Clear short-term benefits</a:t>
            </a:r>
          </a:p>
          <a:p>
            <a:r>
              <a:rPr lang="en-US" dirty="0" smtClean="0"/>
              <a:t>May be a good guinea pig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5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5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Adj</a:t>
            </a:r>
            <a:r>
              <a:rPr lang="en-US" dirty="0" smtClean="0"/>
              <a:t>-Rib-Out selection for Content-URI NLRIs is very similar to IPv4 NLRIs</a:t>
            </a:r>
          </a:p>
          <a:p>
            <a:r>
              <a:rPr lang="en-US" dirty="0" smtClean="0"/>
              <a:t>Standard NLRI selection rules apply same </a:t>
            </a:r>
            <a:r>
              <a:rPr lang="en-US" dirty="0" smtClean="0"/>
              <a:t>as </a:t>
            </a:r>
            <a:r>
              <a:rPr lang="en-US" dirty="0" smtClean="0"/>
              <a:t>IPv4</a:t>
            </a:r>
          </a:p>
          <a:p>
            <a:r>
              <a:rPr lang="en-US" dirty="0" smtClean="0"/>
              <a:t>Local-Rib construction for Content-URI NLRIs is more flexible than for IP</a:t>
            </a:r>
          </a:p>
          <a:p>
            <a:pPr lvl="1"/>
            <a:r>
              <a:rPr lang="en-US" dirty="0" smtClean="0"/>
              <a:t>FIB can contain overlapping Content-URI prefixes</a:t>
            </a:r>
          </a:p>
          <a:p>
            <a:pPr lvl="1"/>
            <a:r>
              <a:rPr lang="en-US" dirty="0" smtClean="0"/>
              <a:t>Request forwarding SHOULD prefer longer prefix matches to shorter prefix matches, but this MUST be controllable by policy and scheme</a:t>
            </a:r>
          </a:p>
        </p:txBody>
      </p:sp>
    </p:spTree>
    <p:extLst>
      <p:ext uri="{BB962C8B-B14F-4D97-AF65-F5344CB8AC3E}">
        <p14:creationId xmlns:p14="http://schemas.microsoft.com/office/powerpoint/2010/main" val="415675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Two NLRIs with the same Content-URI string are identical for selection purposes</a:t>
            </a:r>
          </a:p>
          <a:p>
            <a:pPr lvl="1"/>
            <a:r>
              <a:rPr lang="en-US" dirty="0" smtClean="0"/>
              <a:t>URL scheme or URN namespace MUST be included in comparison</a:t>
            </a:r>
          </a:p>
          <a:p>
            <a:r>
              <a:rPr lang="en-US" dirty="0" smtClean="0"/>
              <a:t>URI prefix length MUST NOT include scheme or namespace for Local-Fib purposes</a:t>
            </a:r>
          </a:p>
          <a:p>
            <a:pPr lvl="1"/>
            <a:r>
              <a:rPr lang="en-US" dirty="0" smtClean="0">
                <a:hlinkClick r:id="rId2" invalidUrl="http://"/>
              </a:rPr>
              <a:t>“http://</a:t>
            </a:r>
            <a:r>
              <a:rPr lang="en-US" dirty="0" smtClean="0"/>
              <a:t>” functions like a default URL route for HTTP scheme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ndn</a:t>
            </a:r>
            <a:r>
              <a:rPr lang="en-US" dirty="0" smtClean="0"/>
              <a:t>:” functions like a default URN route for NDN namespace</a:t>
            </a:r>
          </a:p>
          <a:p>
            <a:r>
              <a:rPr lang="en-US" dirty="0" smtClean="0"/>
              <a:t>Routers may aggregate Content-URIs via policy by removing trailing segments</a:t>
            </a:r>
          </a:p>
          <a:p>
            <a:pPr lvl="1"/>
            <a:r>
              <a:rPr lang="en-US" dirty="0" smtClean="0"/>
              <a:t>MUST obey the completeness principle if they do, </a:t>
            </a:r>
          </a:p>
          <a:p>
            <a:pPr lvl="1"/>
            <a:r>
              <a:rPr lang="en-US" smtClean="0"/>
              <a:t>MUST </a:t>
            </a:r>
            <a:r>
              <a:rPr lang="en-US" dirty="0" smtClean="0"/>
              <a:t>only aggregate on token boundary (‘/’), and MUST NOT decode percent-encoded ‘/’ characters as token boundaries</a:t>
            </a:r>
          </a:p>
        </p:txBody>
      </p:sp>
    </p:spTree>
    <p:extLst>
      <p:ext uri="{BB962C8B-B14F-4D97-AF65-F5344CB8AC3E}">
        <p14:creationId xmlns:p14="http://schemas.microsoft.com/office/powerpoint/2010/main" val="121039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BGP attributes may apply to Content-URI NLRIs as follows:</a:t>
            </a:r>
          </a:p>
          <a:p>
            <a:pPr lvl="1"/>
            <a:r>
              <a:rPr lang="en-US" dirty="0" smtClean="0"/>
              <a:t>NEXT_HOP: Specifies the address which provides reachability to the identified content prefix</a:t>
            </a:r>
          </a:p>
          <a:p>
            <a:pPr lvl="1"/>
            <a:r>
              <a:rPr lang="en-US" dirty="0" smtClean="0"/>
              <a:t>ORIGIN, AS_PATH, MED, LOCAL_EXIT_PREF: Same as RFC4271</a:t>
            </a:r>
          </a:p>
          <a:p>
            <a:pPr lvl="1"/>
            <a:r>
              <a:rPr lang="en-US" dirty="0" smtClean="0"/>
              <a:t>AGGREGATOR and ATOMIC_AGGREGATE: Not that useful any more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8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BGP will only carry URIs expressed in octets</a:t>
            </a:r>
          </a:p>
          <a:p>
            <a:pPr lvl="1"/>
            <a:r>
              <a:rPr lang="en-US" dirty="0" smtClean="0"/>
              <a:t>Character limitations as described in Section 2 of RFC3986 apply to URIs in BGP</a:t>
            </a:r>
          </a:p>
          <a:p>
            <a:pPr lvl="1"/>
            <a:r>
              <a:rPr lang="en-US" dirty="0" smtClean="0"/>
              <a:t>Arbitrary octets MUST be encoded using Percent-Encoding</a:t>
            </a:r>
          </a:p>
          <a:p>
            <a:r>
              <a:rPr lang="en-US" dirty="0" smtClean="0"/>
              <a:t>URL scheme is significant</a:t>
            </a:r>
          </a:p>
          <a:p>
            <a:pPr lvl="1"/>
            <a:r>
              <a:rPr lang="en-US" dirty="0" smtClean="0"/>
              <a:t>A well-known scheme (RFC4395) signifies a mechanism for retrieving the content from the speaker</a:t>
            </a:r>
          </a:p>
          <a:p>
            <a:pPr lvl="1"/>
            <a:r>
              <a:rPr lang="en-US" dirty="0" smtClean="0"/>
              <a:t>Unknown or unsupported schemes MUST NOT be </a:t>
            </a:r>
            <a:r>
              <a:rPr lang="en-US" dirty="0" err="1" smtClean="0"/>
              <a:t>readvertised</a:t>
            </a:r>
            <a:r>
              <a:rPr lang="en-US" dirty="0" smtClean="0"/>
              <a:t> in </a:t>
            </a:r>
            <a:r>
              <a:rPr lang="en-US" dirty="0" err="1" smtClean="0"/>
              <a:t>Adj</a:t>
            </a:r>
            <a:r>
              <a:rPr lang="en-US" dirty="0" smtClean="0"/>
              <a:t>-Rib-Out with a local NEXT_HOP. They MAY be </a:t>
            </a:r>
            <a:r>
              <a:rPr lang="en-US" dirty="0" err="1" smtClean="0"/>
              <a:t>readvertised</a:t>
            </a:r>
            <a:r>
              <a:rPr lang="en-US" dirty="0" smtClean="0"/>
              <a:t> without changing NEXT_HOP, although this might cause reachability issues.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9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schemes?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Content-URI with </a:t>
            </a:r>
            <a:r>
              <a:rPr lang="en-US" dirty="0" smtClean="0">
                <a:hlinkClick r:id="rId2" invalidUrl="http://"/>
              </a:rPr>
              <a:t>http://</a:t>
            </a:r>
            <a:r>
              <a:rPr lang="en-US" dirty="0" smtClean="0"/>
              <a:t> scheme only allows retrieval via HTTP, not HTTPS or SPDY</a:t>
            </a:r>
          </a:p>
          <a:p>
            <a:r>
              <a:rPr lang="en-US" dirty="0" smtClean="0"/>
              <a:t>Proposal 1: Require multiple advertisements for the same content retrievable by multiple protocols</a:t>
            </a:r>
          </a:p>
          <a:p>
            <a:pPr lvl="1"/>
            <a:r>
              <a:rPr lang="en-US" dirty="0" smtClean="0"/>
              <a:t>Triples the number of routes</a:t>
            </a:r>
          </a:p>
          <a:p>
            <a:pPr lvl="1"/>
            <a:r>
              <a:rPr lang="en-US" dirty="0" smtClean="0"/>
              <a:t>Perhaps a compact scheme? E.g. “</a:t>
            </a:r>
            <a:r>
              <a:rPr lang="en-US" dirty="0" err="1" smtClean="0"/>
              <a:t>http+s</a:t>
            </a:r>
            <a:r>
              <a:rPr lang="en-US" dirty="0" smtClean="0"/>
              <a:t>://”? </a:t>
            </a:r>
          </a:p>
          <a:p>
            <a:r>
              <a:rPr lang="en-US" dirty="0" smtClean="0"/>
              <a:t>Proposal 2: define a node capability advertised by the BGP speaker</a:t>
            </a:r>
          </a:p>
          <a:p>
            <a:pPr lvl="1"/>
            <a:r>
              <a:rPr lang="en-US" dirty="0" smtClean="0"/>
              <a:t>IPv4 NLRI with capability attached as community string</a:t>
            </a:r>
          </a:p>
          <a:p>
            <a:pPr lvl="1"/>
            <a:r>
              <a:rPr lang="en-US" dirty="0" smtClean="0"/>
              <a:t>Nodes advertise the capability to do “HTTP-to-HTTPS translation</a:t>
            </a:r>
          </a:p>
          <a:p>
            <a:pPr lvl="1"/>
            <a:r>
              <a:rPr lang="en-US" dirty="0" smtClean="0"/>
              <a:t>Client can combine a http:// Content-URI with “HTTP-to-HTTPS” community to request the content via HTTPS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8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First NDN use case assumes the presence of TCP/IP in order for BGP to function</a:t>
            </a:r>
          </a:p>
          <a:p>
            <a:pPr lvl="1"/>
            <a:r>
              <a:rPr lang="en-US" dirty="0" smtClean="0"/>
              <a:t>Future: come up with a BGP model that operates completely in the NDN model</a:t>
            </a:r>
          </a:p>
          <a:p>
            <a:r>
              <a:rPr lang="en-US" dirty="0" smtClean="0"/>
              <a:t>NDN will reserve the “</a:t>
            </a:r>
            <a:r>
              <a:rPr lang="en-US" dirty="0" err="1" smtClean="0"/>
              <a:t>ccn</a:t>
            </a:r>
            <a:r>
              <a:rPr lang="en-US" dirty="0" smtClean="0"/>
              <a:t>:” URN namespace [RFC3406]</a:t>
            </a:r>
          </a:p>
          <a:p>
            <a:r>
              <a:rPr lang="en-US" dirty="0" smtClean="0"/>
              <a:t>All NDN prefixes will be advertised as Content-URI NLRIs of the form “</a:t>
            </a:r>
            <a:r>
              <a:rPr lang="en-US" dirty="0" err="1" smtClean="0"/>
              <a:t>ccn</a:t>
            </a:r>
            <a:r>
              <a:rPr lang="en-US" dirty="0" smtClean="0"/>
              <a:t>:/….”</a:t>
            </a:r>
          </a:p>
          <a:p>
            <a:r>
              <a:rPr lang="en-US" dirty="0" smtClean="0"/>
              <a:t>A BGP speaker advertising NDN Content-URIs can receive NDN interest packets matching these URI prefixes at the address specified in the NEXT_HOP</a:t>
            </a:r>
          </a:p>
          <a:p>
            <a:pPr lvl="1"/>
            <a:r>
              <a:rPr lang="en-US" dirty="0" smtClean="0"/>
              <a:t>EBGP speakers need NDN faces that are congruent with BGP peering relationships</a:t>
            </a:r>
          </a:p>
          <a:p>
            <a:pPr lvl="1"/>
            <a:r>
              <a:rPr lang="en-US" dirty="0" smtClean="0"/>
              <a:t>IBGP speakers rely on IGP to identify the interim face that reaches the IBGP peer advertising a specific Content-URI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9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NDN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complex schemes for NDN routes (such as Bloom filter, </a:t>
            </a:r>
            <a:r>
              <a:rPr lang="en-US" dirty="0" err="1" smtClean="0"/>
              <a:t>prefix+Bloom</a:t>
            </a:r>
            <a:r>
              <a:rPr lang="en-US" dirty="0" smtClean="0"/>
              <a:t> filter) have been proposed</a:t>
            </a:r>
          </a:p>
          <a:p>
            <a:r>
              <a:rPr lang="en-US" dirty="0" smtClean="0"/>
              <a:t>These can also be carried in BGP within the Content-URI object</a:t>
            </a:r>
          </a:p>
          <a:p>
            <a:r>
              <a:rPr lang="en-US" dirty="0" smtClean="0"/>
              <a:t>For each such scheme, a new URN sub-namespace should be reserved: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ccn:bloom</a:t>
            </a:r>
            <a:r>
              <a:rPr lang="en-US" dirty="0" smtClean="0"/>
              <a:t>:&lt;bloom-filter&gt;”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ccn:prefbloom</a:t>
            </a:r>
            <a:r>
              <a:rPr lang="en-US" dirty="0" smtClean="0"/>
              <a:t>:&lt;prefix&gt;_&lt;bloom-filter&gt;”</a:t>
            </a:r>
          </a:p>
          <a:p>
            <a:r>
              <a:rPr lang="en-US" dirty="0" smtClean="0"/>
              <a:t>Note that in this case, the URN namespace defines both the prefix matching technique and content retrieval scheme</a:t>
            </a:r>
          </a:p>
          <a:p>
            <a:r>
              <a:rPr lang="en-US" dirty="0" smtClean="0"/>
              <a:t>Same rules apply (determining scheme to retrieve content, forwarding routes,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 overview</a:t>
            </a:r>
          </a:p>
          <a:p>
            <a:r>
              <a:rPr lang="en-US" dirty="0" smtClean="0"/>
              <a:t>NDN use case overview</a:t>
            </a:r>
          </a:p>
          <a:p>
            <a:r>
              <a:rPr lang="en-US" dirty="0" smtClean="0"/>
              <a:t>CDN use case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7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 servers advertise URI prefixes for the content that they originate, using Content-URI NLRIs into IBGP</a:t>
            </a:r>
          </a:p>
          <a:p>
            <a:pPr lvl="1"/>
            <a:r>
              <a:rPr lang="en-US" dirty="0" smtClean="0"/>
              <a:t>All cache nodes are IBGP speakers and can build a &lt;URI,NEXT_HOP&gt; top-level reachability database</a:t>
            </a:r>
          </a:p>
          <a:p>
            <a:pPr lvl="1"/>
            <a:r>
              <a:rPr lang="en-US" dirty="0" smtClean="0"/>
              <a:t>Cache nodes then refer to IGP to compute a dynamic path for requests to pass through caches towards a  nearby origin for a request.</a:t>
            </a:r>
          </a:p>
          <a:p>
            <a:pPr lvl="1"/>
            <a:r>
              <a:rPr lang="en-US" dirty="0" smtClean="0"/>
              <a:t>Definition of this scheme deferred to separate document.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EBGP use of Content-URI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Content-URI can be carried between ASBRs in EBGP</a:t>
            </a:r>
          </a:p>
          <a:p>
            <a:r>
              <a:rPr lang="en-US" dirty="0" smtClean="0"/>
              <a:t>Scalability of large-scale Content-URI deployment in the Internet has not been evaluated</a:t>
            </a:r>
          </a:p>
          <a:p>
            <a:r>
              <a:rPr lang="en-US" dirty="0" smtClean="0"/>
              <a:t>Hence, deployments SHOULD restrict Content-URIs within their administrative boundaries</a:t>
            </a:r>
          </a:p>
          <a:p>
            <a:pPr lvl="1"/>
            <a:r>
              <a:rPr lang="en-US" dirty="0" smtClean="0"/>
              <a:t>Content-URI advertisements SHOULD carry the “no-export” community</a:t>
            </a:r>
          </a:p>
          <a:p>
            <a:pPr lvl="1"/>
            <a:r>
              <a:rPr lang="en-US" dirty="0" smtClean="0"/>
              <a:t>If not, the network operator MUST deploy appropriate filtering such that Content-URI advertisements are not advertised to global Internet</a:t>
            </a:r>
          </a:p>
          <a:p>
            <a:r>
              <a:rPr lang="en-US" dirty="0" smtClean="0"/>
              <a:t>Note that without agreement between providers, the CONTENT_URI_CAP capability will not be advertised across AS boundaries, which acts as a natural filter for Content-URI NLRIs.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0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EBGP use of Content-URI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CDN provider with multiple AS attachment points may use MED &amp; LOCAL_EXIT attributes with Content-URI NLRIs, for the same purpose as they are used in IP</a:t>
            </a:r>
          </a:p>
          <a:p>
            <a:r>
              <a:rPr lang="en-US" dirty="0" smtClean="0"/>
              <a:t>ASBRs may supply the address of a nearby CDN node as the NEXT_HOP of a Content-URI NLRI (if the ASBR does not itself support a HTTP proxy).</a:t>
            </a:r>
          </a:p>
          <a:p>
            <a:r>
              <a:rPr lang="en-US" dirty="0" smtClean="0"/>
              <a:t>To achieve reachability, the ASBR SHOULD also advertise IP routes in EBGP to reach the address of the cache node.</a:t>
            </a:r>
          </a:p>
          <a:p>
            <a:pPr lvl="1"/>
            <a:r>
              <a:rPr lang="en-US" dirty="0" smtClean="0"/>
              <a:t>CDNs may also use BGP-LS [draft] to obtain interior network information for their own or neighboring </a:t>
            </a:r>
            <a:r>
              <a:rPr lang="en-US" dirty="0" err="1" smtClean="0"/>
              <a:t>ASes</a:t>
            </a:r>
            <a:r>
              <a:rPr lang="en-US" dirty="0" smtClean="0"/>
              <a:t>, in order to compute paths through the CDN tree towards an origin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NDN data objects are identified by global content names</a:t>
            </a:r>
          </a:p>
          <a:p>
            <a:pPr lvl="1"/>
            <a:r>
              <a:rPr lang="en-US" dirty="0" smtClean="0"/>
              <a:t>NDN names are similar to URIs</a:t>
            </a:r>
          </a:p>
          <a:p>
            <a:pPr lvl="1"/>
            <a:r>
              <a:rPr lang="en-US" dirty="0" smtClean="0"/>
              <a:t>Arbitrary-octet components with defined separator</a:t>
            </a:r>
          </a:p>
          <a:p>
            <a:r>
              <a:rPr lang="en-US" dirty="0" smtClean="0"/>
              <a:t>NDN routers maintain an NDN-FIB to forward interest packets</a:t>
            </a:r>
          </a:p>
          <a:p>
            <a:pPr lvl="1"/>
            <a:r>
              <a:rPr lang="en-US" dirty="0" smtClean="0"/>
              <a:t>NDN-FIB contains prefix names</a:t>
            </a:r>
          </a:p>
          <a:p>
            <a:pPr lvl="1"/>
            <a:r>
              <a:rPr lang="en-US" dirty="0" smtClean="0"/>
              <a:t>Routers perform componentized longest prefix match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9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CDNs would like to use BGP to carry information about content availability</a:t>
            </a:r>
          </a:p>
          <a:p>
            <a:pPr lvl="1"/>
            <a:r>
              <a:rPr lang="en-US" dirty="0" smtClean="0"/>
              <a:t>“Integrating Routing with CDNs”, Field et al, </a:t>
            </a:r>
            <a:r>
              <a:rPr lang="en-US" i="1" dirty="0" smtClean="0"/>
              <a:t>IEEE </a:t>
            </a:r>
            <a:r>
              <a:rPr lang="en-US" i="1" dirty="0" err="1" smtClean="0"/>
              <a:t>Infocom</a:t>
            </a:r>
            <a:r>
              <a:rPr lang="en-US" i="1" dirty="0" smtClean="0"/>
              <a:t> NOMEN 2012</a:t>
            </a:r>
          </a:p>
          <a:p>
            <a:pPr lvl="1"/>
            <a:r>
              <a:rPr lang="en-US" dirty="0" smtClean="0"/>
              <a:t>Origin </a:t>
            </a:r>
            <a:r>
              <a:rPr lang="en-US" dirty="0" smtClean="0"/>
              <a:t>server advertises the URI prefixes of their content into routing</a:t>
            </a:r>
          </a:p>
          <a:p>
            <a:pPr lvl="1"/>
            <a:r>
              <a:rPr lang="en-US" dirty="0" smtClean="0"/>
              <a:t>Cache servers can route client requests towards origin servers serving that content</a:t>
            </a:r>
          </a:p>
          <a:p>
            <a:pPr lvl="1"/>
            <a:r>
              <a:rPr lang="en-US" dirty="0" smtClean="0"/>
              <a:t>All benefits of dynamic routing – no static cache tree configuration, rerouting around failure,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These two use cases (NDN and CDN) seem similar enough that the same solution may work for them</a:t>
            </a:r>
          </a:p>
          <a:p>
            <a:r>
              <a:rPr lang="en-US" dirty="0" smtClean="0"/>
              <a:t>We’ll define a new BGP NLRI called “Content-URI”, which carries a standard RFC3986 URI, representing content</a:t>
            </a:r>
          </a:p>
          <a:p>
            <a:r>
              <a:rPr lang="en-US" dirty="0" smtClean="0"/>
              <a:t>Content-URI NLRIs advertised by a BGP speaker have the same semantic as other NLRIs</a:t>
            </a:r>
          </a:p>
          <a:p>
            <a:pPr lvl="1"/>
            <a:r>
              <a:rPr lang="en-US" dirty="0" smtClean="0"/>
              <a:t>“Any content matching this URI is reachable via this BGP speaker”</a:t>
            </a:r>
          </a:p>
          <a:p>
            <a:pPr lvl="1"/>
            <a:r>
              <a:rPr lang="en-US" dirty="0" smtClean="0"/>
              <a:t>The BGP speaker must either store the content in question or know how to retrieve </a:t>
            </a:r>
            <a:r>
              <a:rPr lang="en-US" dirty="0" smtClean="0"/>
              <a:t>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6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New BGP Capability identifying support of Content-URI [RFC3392]</a:t>
            </a:r>
          </a:p>
          <a:p>
            <a:pPr lvl="1"/>
            <a:r>
              <a:rPr lang="en-US" dirty="0" smtClean="0"/>
              <a:t>Only BGP speakers identifying this capability will exchange Content-URI NLRIs</a:t>
            </a:r>
          </a:p>
          <a:p>
            <a:r>
              <a:rPr lang="en-US" dirty="0" smtClean="0"/>
              <a:t>Content-URI NLRIs will be carried in MP_REACH and MP_UNREACH attributes [RFC4760]</a:t>
            </a:r>
          </a:p>
          <a:p>
            <a:r>
              <a:rPr lang="en-US" dirty="0" smtClean="0"/>
              <a:t>Complete routes: Advertising a Content-URI NLRI indicates that </a:t>
            </a:r>
            <a:r>
              <a:rPr lang="en-US" i="1" dirty="0" smtClean="0"/>
              <a:t>all known content</a:t>
            </a:r>
            <a:r>
              <a:rPr lang="en-US" dirty="0" smtClean="0"/>
              <a:t> under the specified URI prefix can be retrieved via the advertising router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Origination: A BGP speaker can originate a Content-URI NLRI </a:t>
            </a:r>
            <a:r>
              <a:rPr lang="en-US" i="1" dirty="0" err="1" smtClean="0"/>
              <a:t>iff</a:t>
            </a:r>
            <a:r>
              <a:rPr lang="en-US" i="1" dirty="0" smtClean="0"/>
              <a:t> </a:t>
            </a:r>
            <a:r>
              <a:rPr lang="en-US" dirty="0" smtClean="0"/>
              <a:t>it :</a:t>
            </a:r>
          </a:p>
          <a:p>
            <a:pPr lvl="1"/>
            <a:r>
              <a:rPr lang="en-US" dirty="0" smtClean="0"/>
              <a:t>Understands the scheme or namespace of the URI </a:t>
            </a:r>
          </a:p>
          <a:p>
            <a:pPr lvl="1"/>
            <a:r>
              <a:rPr lang="en-US" dirty="0" smtClean="0"/>
              <a:t>Implements a well-known standard for transferring this type of content to a requestor</a:t>
            </a:r>
          </a:p>
          <a:p>
            <a:pPr lvl="1"/>
            <a:r>
              <a:rPr lang="en-US" dirty="0" smtClean="0"/>
              <a:t>Stores this content locally or knows a path (external from BGP) to retrieve it</a:t>
            </a:r>
          </a:p>
          <a:p>
            <a:r>
              <a:rPr lang="en-US" dirty="0" smtClean="0"/>
              <a:t>Re-originate: A BGP speaker can re-originate a Content-URI NLRI (replace its address as the NEXT_HOP) </a:t>
            </a:r>
            <a:r>
              <a:rPr lang="en-US" i="1" dirty="0" err="1" smtClean="0"/>
              <a:t>iff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Conditions a) and b) from above apply, AND</a:t>
            </a:r>
          </a:p>
          <a:p>
            <a:pPr lvl="1"/>
            <a:r>
              <a:rPr lang="en-US" dirty="0" smtClean="0"/>
              <a:t>Has received a BGP advertisement for this Content-URI from a reachable NEXT_HOP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8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Retrieval for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URI is a URL, it includes a scheme which describes the mechanism of content retrieval</a:t>
            </a:r>
          </a:p>
          <a:p>
            <a:r>
              <a:rPr lang="en-US" dirty="0" smtClean="0"/>
              <a:t>BGP speakers who insert themselves as the NEXT_HOP of a Content-URI advertisement MUST support the scheme indicated by that URL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hlinkClick r:id="rId2" invalidUrl="http://"/>
              </a:rPr>
              <a:t>http://</a:t>
            </a:r>
            <a:r>
              <a:rPr lang="en-US" dirty="0" smtClean="0"/>
              <a:t> URL indicates that the object may be retrieved from the NEXT_HOP address using HTTP.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URL schemes that wish to use BGP MUST define a content retrieval mechanism and this MUST be supported by the BGP speaker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3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Retrieval for 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URI may be of URN form which does not include a scheme, but is prefixed by a namespace</a:t>
            </a:r>
          </a:p>
          <a:p>
            <a:r>
              <a:rPr lang="en-US" dirty="0" smtClean="0"/>
              <a:t>Content-URIs with a specific URN namespace MUST only be advertised by BGP speakers </a:t>
            </a:r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/>
              <a:t>support a well-defined mechanism &amp; protocol to retrieve content with this namespace</a:t>
            </a:r>
          </a:p>
          <a:p>
            <a:pPr lvl="1"/>
            <a:r>
              <a:rPr lang="en-US" dirty="0" smtClean="0"/>
              <a:t>E.g. “</a:t>
            </a:r>
            <a:r>
              <a:rPr lang="en-US" dirty="0" err="1" smtClean="0"/>
              <a:t>ccn</a:t>
            </a:r>
            <a:r>
              <a:rPr lang="en-US" dirty="0" smtClean="0"/>
              <a:t>:” indicates the use of NDN protocol to connect to the NEXT_HOP and retrieve the </a:t>
            </a:r>
            <a:r>
              <a:rPr lang="en-US" dirty="0" smtClean="0"/>
              <a:t>content</a:t>
            </a:r>
          </a:p>
          <a:p>
            <a:r>
              <a:rPr lang="en-US" b="1" dirty="0" smtClean="0"/>
              <a:t>Namespace defines both the prefix matching technique and the content retrieval technique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1737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1661</Words>
  <Application>Microsoft Macintosh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draft-narayanan-icnrg-bgp-uri-00</vt:lpstr>
      <vt:lpstr>Agenda</vt:lpstr>
      <vt:lpstr>Problem statement</vt:lpstr>
      <vt:lpstr>Problem statement</vt:lpstr>
      <vt:lpstr>Solution overview</vt:lpstr>
      <vt:lpstr>BGP details</vt:lpstr>
      <vt:lpstr>BGP details</vt:lpstr>
      <vt:lpstr>Content Retrieval for URLs</vt:lpstr>
      <vt:lpstr>Content Retrieval for URNs</vt:lpstr>
      <vt:lpstr>Flexibility</vt:lpstr>
      <vt:lpstr>Treat this as a strawman</vt:lpstr>
      <vt:lpstr>Backup slides</vt:lpstr>
      <vt:lpstr>BGP details</vt:lpstr>
      <vt:lpstr>BGP details</vt:lpstr>
      <vt:lpstr>BGP details</vt:lpstr>
      <vt:lpstr>URI details</vt:lpstr>
      <vt:lpstr>Multiple schemes?</vt:lpstr>
      <vt:lpstr>NDN use case</vt:lpstr>
      <vt:lpstr>Future NDN use cases</vt:lpstr>
      <vt:lpstr>CDN use case</vt:lpstr>
      <vt:lpstr>EBGP use of Content-URI objects</vt:lpstr>
      <vt:lpstr>EBGP use of Content-URI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draft-narayanan-icnrg-bgp-uri-00</dc:title>
  <dc:creator>Ashok Narayanan</dc:creator>
  <cp:lastModifiedBy>Ashok Narayanan</cp:lastModifiedBy>
  <cp:revision>91</cp:revision>
  <dcterms:created xsi:type="dcterms:W3CDTF">2012-06-11T14:06:22Z</dcterms:created>
  <dcterms:modified xsi:type="dcterms:W3CDTF">2012-07-30T18:13:05Z</dcterms:modified>
</cp:coreProperties>
</file>