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336" y="-55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68228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FFFF"/>
              </a:buClr>
              <a:buSzPct val="128571"/>
            </a:pPr>
            <a:r>
              <a:rPr lang="en" sz="1400">
                <a:solidFill>
                  <a:srgbClr val="00FFFF"/>
                </a:solidFill>
              </a:rPr>
              <a:t>Full name guarantees uniqueness of data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FFFF"/>
              </a:buClr>
              <a:buSzPct val="128571"/>
            </a:pPr>
            <a:r>
              <a:rPr lang="en" sz="1400">
                <a:solidFill>
                  <a:srgbClr val="00FFFF"/>
                </a:solidFill>
              </a:rPr>
              <a:t>(?) Exact name should uniquely identify data in most cases</a:t>
            </a:r>
          </a:p>
          <a:p>
            <a: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FFFF"/>
              </a:buClr>
              <a:buSzPct val="100000"/>
            </a:pPr>
            <a:r>
              <a:rPr lang="en" sz="1400">
                <a:solidFill>
                  <a:srgbClr val="00FFFF"/>
                </a:solidFill>
              </a:rPr>
              <a:t>Full name may not be known (without addition RTT) in real-time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Define “deterministic”: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Deterministic only if all consumers get exactly the same data packet 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Forwarder makes no assumptions on (exact, prefix) names, just forwards interests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GQ: Distinguish forwarder and application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Explicit payload option may or may not encourage use of payload in interest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980000"/>
              </a:buClr>
              <a:buSzPct val="100000"/>
            </a:pPr>
            <a:r>
              <a:rPr lang="en" sz="1800">
                <a:solidFill>
                  <a:srgbClr val="980000"/>
                </a:solidFill>
              </a:rPr>
              <a:t>(??) Unknown impact on interest/data flow balance: using interests with payload alone (no data packet return) leads to open loop communication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examples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Need better term for “Loop Prevention”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POY9vD4qTc06qKKZbx-icnsQZtQYB7kJnuaJuhtXdGU/ed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named-data.net/publications/techreports/ndn-0032-1-ndn-memo-fragmentation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2800" u="sng">
                <a:solidFill>
                  <a:schemeClr val="accent5"/>
                </a:solidFill>
                <a:hlinkClick r:id="rId3"/>
              </a:rPr>
              <a:t>https://docs.google.com/document/d/1POY9vD4qTc06qKKZbx-icnsQZtQYB7kJnuaJuhtXdGU/edit#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sz="28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sz="2800"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Discussion Topics for August 9, 2016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Interest Aggregation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2100" cy="380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228600">
              <a:spcAft>
                <a:spcPts val="0"/>
              </a:spcAft>
            </a:pPr>
            <a:r>
              <a:rPr lang="en" sz="1600" dirty="0"/>
              <a:t>General</a:t>
            </a:r>
          </a:p>
          <a:p>
            <a:pPr marL="914400" lvl="1" indent="-228600">
              <a:spcAft>
                <a:spcPts val="0"/>
              </a:spcAft>
            </a:pPr>
            <a:r>
              <a:rPr lang="en" sz="1200" dirty="0"/>
              <a:t>“Similar” interests are combined into a single PIT entry</a:t>
            </a:r>
          </a:p>
          <a:p>
            <a:pPr marL="914400" lvl="1" indent="-228600">
              <a:spcAft>
                <a:spcPts val="0"/>
              </a:spcAft>
            </a:pPr>
            <a:r>
              <a:rPr lang="en" sz="1200" dirty="0"/>
              <a:t>Re-expressed interests should not be ?depressed by “aggregation”</a:t>
            </a:r>
          </a:p>
          <a:p>
            <a:pPr marL="1371600" lvl="2" indent="-228600">
              <a:spcAft>
                <a:spcPts val="0"/>
              </a:spcAft>
            </a:pPr>
            <a:r>
              <a:rPr lang="en" sz="1200" dirty="0"/>
              <a:t>May be needed for app-based recovery from losses</a:t>
            </a:r>
          </a:p>
          <a:p>
            <a:pPr marL="457200" indent="-228600">
              <a:spcAft>
                <a:spcPts val="0"/>
              </a:spcAft>
            </a:pPr>
            <a:r>
              <a:rPr lang="en" sz="1600" dirty="0"/>
              <a:t>NDN</a:t>
            </a:r>
          </a:p>
          <a:p>
            <a:pPr marL="914400" lvl="1" indent="-228600">
              <a:spcAft>
                <a:spcPts val="0"/>
              </a:spcAft>
            </a:pPr>
            <a:r>
              <a:rPr lang="en" sz="1200" dirty="0"/>
              <a:t>Received interest that matches existing PIT and has an active in-face is treated as retransmission (re-expression) if it received after the exponentially increasing time interval</a:t>
            </a:r>
          </a:p>
          <a:p>
            <a:pPr marL="1371600" lvl="2" indent="-228600">
              <a:spcAft>
                <a:spcPts val="0"/>
              </a:spcAft>
            </a:pPr>
            <a:r>
              <a:rPr lang="en" sz="1200" dirty="0"/>
              <a:t>Small initial interval (e.g., 10ms) doubled whenever interest that matches PIT with an active in-face is received</a:t>
            </a:r>
          </a:p>
          <a:p>
            <a:pPr marL="1371600" lvl="2" indent="-228600">
              <a:spcAft>
                <a:spcPts val="0"/>
              </a:spcAft>
            </a:pPr>
            <a:r>
              <a:rPr lang="en" sz="1200" dirty="0"/>
              <a:t>Re-expressed interests may use alternative path to retrieve data (dependent on forwarding strategy)</a:t>
            </a:r>
          </a:p>
          <a:p>
            <a:pPr marL="914400" lvl="1" indent="-228600">
              <a:spcAft>
                <a:spcPts val="0"/>
              </a:spcAft>
            </a:pPr>
            <a:r>
              <a:rPr lang="en" sz="1200" dirty="0"/>
              <a:t>(Nonce for multi-access links and pathological loops)</a:t>
            </a:r>
          </a:p>
          <a:p>
            <a:pPr marL="457200" indent="-228600">
              <a:spcAft>
                <a:spcPts val="0"/>
              </a:spcAft>
            </a:pPr>
            <a:r>
              <a:rPr lang="en" sz="1600" dirty="0"/>
              <a:t>CCNx 1.x</a:t>
            </a:r>
          </a:p>
          <a:p>
            <a:pPr marL="914400" lvl="1" indent="-228600">
              <a:spcAft>
                <a:spcPts val="0"/>
              </a:spcAft>
            </a:pPr>
            <a:r>
              <a:rPr lang="en" sz="1200" dirty="0"/>
              <a:t>Received interest that matches existing PIT from an active in-face is always treated as re-transmission (re-expression)</a:t>
            </a:r>
          </a:p>
          <a:p>
            <a:pPr marL="1371600" lvl="2" indent="-228600">
              <a:spcAft>
                <a:spcPts val="0"/>
              </a:spcAft>
            </a:pPr>
            <a:r>
              <a:rPr lang="en" sz="1200" dirty="0"/>
              <a:t>Re-expressed interests treated as it was the first interests</a:t>
            </a:r>
          </a:p>
          <a:p>
            <a:pPr marL="457200" indent="-228600">
              <a:spcAft>
                <a:spcPts val="0"/>
              </a:spcAft>
            </a:pPr>
            <a:r>
              <a:rPr lang="en" sz="1600" dirty="0"/>
              <a:t>Exact mechanism subject to experimentation</a:t>
            </a:r>
          </a:p>
          <a:p>
            <a:pPr marL="457200" indent="-228600">
              <a:spcAft>
                <a:spcPts val="0"/>
              </a:spcAft>
            </a:pPr>
            <a:endParaRPr sz="1600" dirty="0"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Data-Centric Security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6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228600">
              <a:spcAft>
                <a:spcPts val="0"/>
              </a:spcAft>
            </a:pPr>
            <a:r>
              <a:rPr lang="en"/>
              <a:t>NDN</a:t>
            </a:r>
          </a:p>
          <a:p>
            <a:pPr marL="914400" lvl="1" indent="-228600">
              <a:spcAft>
                <a:spcPts val="0"/>
              </a:spcAft>
            </a:pPr>
            <a:r>
              <a:rPr lang="en"/>
              <a:t>(Required) Defined packet structure to secure data packets</a:t>
            </a:r>
          </a:p>
          <a:p>
            <a:pPr marL="1371600" lvl="2" indent="-228600">
              <a:spcAft>
                <a:spcPts val="0"/>
              </a:spcAft>
            </a:pPr>
            <a:r>
              <a:rPr lang="en"/>
              <a:t>SignatureInfo (part of security envelope) and Signature (not part) blocks</a:t>
            </a:r>
          </a:p>
          <a:p>
            <a:pPr marL="1371600" lvl="2" indent="-228600">
              <a:spcAft>
                <a:spcPts val="0"/>
              </a:spcAft>
            </a:pPr>
            <a:r>
              <a:rPr lang="en"/>
              <a:t>SHA256, RSA, ECC</a:t>
            </a:r>
          </a:p>
          <a:p>
            <a:pPr marL="914400" lvl="1" indent="-228600">
              <a:spcAft>
                <a:spcPts val="0"/>
              </a:spcAft>
            </a:pPr>
            <a:r>
              <a:rPr lang="en"/>
              <a:t>(Optional) Convention to sign interests (Signed/Command Interests)</a:t>
            </a:r>
          </a:p>
          <a:p>
            <a:pPr marL="1371600" lvl="2" indent="-228600">
              <a:spcAft>
                <a:spcPts val="0"/>
              </a:spcAft>
            </a:pPr>
            <a:r>
              <a:rPr lang="en"/>
              <a:t>sign over interest name and adding SignatureInfo (part of security envelope) and Signature as part of the name</a:t>
            </a:r>
          </a:p>
          <a:p>
            <a:pPr marL="457200" indent="-228600">
              <a:spcAft>
                <a:spcPts val="0"/>
              </a:spcAft>
            </a:pPr>
            <a:r>
              <a:rPr lang="en"/>
              <a:t>CCNx 1.x</a:t>
            </a:r>
          </a:p>
          <a:p>
            <a:pPr marL="914400" lvl="1" indent="-228600">
              <a:spcAft>
                <a:spcPts val="0"/>
              </a:spcAft>
            </a:pPr>
            <a:r>
              <a:rPr lang="en"/>
              <a:t>There is one packet envelope with optional Validation on both Interest and Content</a:t>
            </a:r>
          </a:p>
          <a:p>
            <a:pPr marL="1371600" lvl="2" indent="-228600">
              <a:spcAft>
                <a:spcPts val="0"/>
              </a:spcAft>
            </a:pPr>
            <a:r>
              <a:rPr lang="en"/>
              <a:t>Validation can be a MIC, MAC, or Signature.</a:t>
            </a:r>
          </a:p>
          <a:p>
            <a:pPr marL="1371600" lvl="2" indent="-228600">
              <a:spcAft>
                <a:spcPts val="0"/>
              </a:spcAft>
            </a:pPr>
            <a:r>
              <a:rPr lang="en"/>
              <a:t>Validation only covers the Message and the ValidationAlg, not the optional headers or fixed header.</a:t>
            </a:r>
          </a:p>
          <a:p>
            <a:pPr marL="1371600" lvl="2" indent="-228600">
              <a:spcAft>
                <a:spcPts val="0"/>
              </a:spcAft>
            </a:pPr>
            <a:r>
              <a:rPr lang="en"/>
              <a:t>(Optional) Signing Interests: Usually only a MIC (e.g. CRC32c), others application dependent.</a:t>
            </a: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digest (the part of full name)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228600">
              <a:spcAft>
                <a:spcPts val="0"/>
              </a:spcAft>
            </a:pPr>
            <a:r>
              <a:rPr lang="en"/>
              <a:t>What it covers</a:t>
            </a:r>
          </a:p>
          <a:p>
            <a:pPr marL="457200" indent="-228600">
              <a:spcAft>
                <a:spcPts val="0"/>
              </a:spcAft>
            </a:pPr>
            <a:r>
              <a:rPr lang="en"/>
              <a:t>NDN</a:t>
            </a:r>
          </a:p>
          <a:p>
            <a:pPr marL="914400" lvl="1" indent="-228600">
              <a:spcAft>
                <a:spcPts val="0"/>
              </a:spcAft>
            </a:pPr>
            <a:r>
              <a:rPr lang="en"/>
              <a:t>Implicit digest covers the whole wire format of Data packet TLV</a:t>
            </a:r>
          </a:p>
          <a:p>
            <a:pPr marL="457200" indent="-228600">
              <a:spcAft>
                <a:spcPts val="0"/>
              </a:spcAft>
            </a:pPr>
            <a:r>
              <a:rPr lang="en"/>
              <a:t>CCNx</a:t>
            </a:r>
          </a:p>
          <a:p>
            <a:pPr marL="914400" lvl="1" indent="-228600">
              <a:spcAft>
                <a:spcPts val="0"/>
              </a:spcAft>
            </a:pPr>
            <a:r>
              <a:rPr lang="en"/>
              <a:t>From beginning of CCNx message to end of packet.  Does not include fixed header or optional headers.</a:t>
            </a:r>
          </a:p>
          <a:p>
            <a:pPr marL="457200" indent="-228600">
              <a:spcAft>
                <a:spcPts val="0"/>
              </a:spcAft>
            </a:pPr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Interest Refinements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11700" y="10477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228600">
              <a:spcAft>
                <a:spcPts val="0"/>
              </a:spcAft>
            </a:pPr>
            <a:r>
              <a:rPr lang="en" sz="1600"/>
              <a:t>NDN</a:t>
            </a:r>
          </a:p>
          <a:p>
            <a:pPr marL="914400" lvl="1" indent="-228600">
              <a:spcAft>
                <a:spcPts val="0"/>
              </a:spcAft>
            </a:pPr>
            <a:r>
              <a:rPr lang="en" sz="1200"/>
              <a:t>“Selectors”</a:t>
            </a:r>
          </a:p>
          <a:p>
            <a:pPr marL="1371600" lvl="2" indent="-228600">
              <a:spcAft>
                <a:spcPts val="0"/>
              </a:spcAft>
            </a:pPr>
            <a:r>
              <a:rPr lang="en" sz="1200"/>
              <a:t>Data matching (?)</a:t>
            </a:r>
          </a:p>
          <a:p>
            <a:pPr lvl="3"/>
            <a:r>
              <a:rPr lang="en" sz="1200"/>
              <a:t>PublisherPublicKeyLocator</a:t>
            </a:r>
          </a:p>
          <a:p>
            <a:pPr marL="1371600" lvl="2" indent="-228600">
              <a:spcAft>
                <a:spcPts val="0"/>
              </a:spcAft>
            </a:pPr>
            <a:r>
              <a:rPr lang="en" sz="1200"/>
              <a:t>Name matching</a:t>
            </a:r>
          </a:p>
          <a:p>
            <a:pPr lvl="3"/>
            <a:r>
              <a:rPr lang="en" sz="1200"/>
              <a:t>MinSuffixComponents, MaxSuffixComponents, Exclude</a:t>
            </a:r>
          </a:p>
          <a:p>
            <a:pPr marL="1371600" lvl="2" indent="-228600">
              <a:spcAft>
                <a:spcPts val="0"/>
              </a:spcAft>
            </a:pPr>
            <a:r>
              <a:rPr lang="en" sz="1200"/>
              <a:t>Name discovery</a:t>
            </a:r>
          </a:p>
          <a:p>
            <a:pPr lvl="3"/>
            <a:r>
              <a:rPr lang="en" sz="1200"/>
              <a:t>ChildSelector</a:t>
            </a:r>
          </a:p>
          <a:p>
            <a:pPr marL="1371600" lvl="2" indent="-228600">
              <a:spcAft>
                <a:spcPts val="0"/>
              </a:spcAft>
            </a:pPr>
            <a:r>
              <a:rPr lang="en" sz="1200"/>
              <a:t>Caching</a:t>
            </a:r>
          </a:p>
          <a:p>
            <a:pPr lvl="3"/>
            <a:r>
              <a:rPr lang="en" sz="1200"/>
              <a:t>MustBeFresh</a:t>
            </a:r>
          </a:p>
          <a:p>
            <a:pPr marL="457200" indent="-228600">
              <a:spcAft>
                <a:spcPts val="0"/>
              </a:spcAft>
            </a:pPr>
            <a:r>
              <a:rPr lang="en" sz="1600"/>
              <a:t>CCNx 1.x</a:t>
            </a:r>
          </a:p>
          <a:p>
            <a:pPr marL="914400" lvl="1" indent="-228600">
              <a:spcAft>
                <a:spcPts val="0"/>
              </a:spcAft>
            </a:pPr>
            <a:r>
              <a:rPr lang="en" sz="1200"/>
              <a:t>“Restrictions”</a:t>
            </a:r>
          </a:p>
          <a:p>
            <a:pPr marL="1371600" lvl="2" indent="-228600">
              <a:spcAft>
                <a:spcPts val="0"/>
              </a:spcAft>
            </a:pPr>
            <a:r>
              <a:rPr lang="en" sz="1200"/>
              <a:t>Data matching (?)</a:t>
            </a:r>
          </a:p>
          <a:p>
            <a:pPr lvl="3"/>
            <a:r>
              <a:rPr lang="en" sz="1200"/>
              <a:t>KeyId, Hash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9239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Cache Verification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228600">
              <a:spcAft>
                <a:spcPts val="0"/>
              </a:spcAft>
            </a:pPr>
            <a:r>
              <a:rPr lang="en" sz="1600" dirty="0"/>
              <a:t>NDN</a:t>
            </a:r>
          </a:p>
          <a:p>
            <a:pPr marL="914400" lvl="1" indent="-228600">
              <a:spcAft>
                <a:spcPts val="0"/>
              </a:spcAft>
            </a:pPr>
            <a:r>
              <a:rPr lang="en" sz="1200" dirty="0"/>
              <a:t>On cache hit, can verify the returned data</a:t>
            </a:r>
          </a:p>
          <a:p>
            <a:pPr marL="1371600" lvl="2" indent="-228600">
              <a:spcAft>
                <a:spcPts val="0"/>
              </a:spcAft>
            </a:pPr>
            <a:r>
              <a:rPr lang="en" sz="1200" dirty="0"/>
              <a:t>Exclude mechanism to avoid the specific data</a:t>
            </a:r>
          </a:p>
          <a:p>
            <a:pPr marL="1371600" lvl="2" indent="-228600">
              <a:spcAft>
                <a:spcPts val="0"/>
              </a:spcAft>
            </a:pPr>
            <a:r>
              <a:rPr lang="en" sz="1200" dirty="0"/>
              <a:t>Downstream can decide to chose alternative path</a:t>
            </a:r>
          </a:p>
          <a:p>
            <a:pPr marL="914400" lvl="1" indent="-228600">
              <a:spcAft>
                <a:spcPts val="0"/>
              </a:spcAft>
            </a:pPr>
            <a:r>
              <a:rPr lang="en" sz="1200" dirty="0"/>
              <a:t>Cache entries can be removed based on “consumer reports”</a:t>
            </a:r>
          </a:p>
          <a:p>
            <a:pPr marL="457200" indent="-228600">
              <a:spcAft>
                <a:spcPts val="0"/>
              </a:spcAft>
            </a:pPr>
            <a:r>
              <a:rPr lang="en" sz="1600" dirty="0"/>
              <a:t>CCNx 1.x</a:t>
            </a:r>
          </a:p>
          <a:p>
            <a:pPr marL="914400" lvl="1" indent="-228600">
              <a:spcAft>
                <a:spcPts val="0"/>
              </a:spcAft>
            </a:pPr>
            <a:r>
              <a:rPr lang="en" sz="1200" dirty="0"/>
              <a:t>Must always verify the ContentObjectHash if restricted in Interest</a:t>
            </a:r>
          </a:p>
          <a:p>
            <a:pPr marL="914400" lvl="1" indent="-228600">
              <a:spcAft>
                <a:spcPts val="0"/>
              </a:spcAft>
            </a:pPr>
            <a:r>
              <a:rPr lang="en" sz="1200" dirty="0"/>
              <a:t>When data is requested without KeyId restriction</a:t>
            </a:r>
          </a:p>
          <a:p>
            <a:pPr marL="1371600" lvl="2" indent="-228600">
              <a:spcAft>
                <a:spcPts val="0"/>
              </a:spcAft>
            </a:pPr>
            <a:r>
              <a:rPr lang="en" sz="1200" dirty="0"/>
              <a:t>On name hit, can return data without further checks.</a:t>
            </a:r>
          </a:p>
          <a:p>
            <a:pPr marL="914400" lvl="1" indent="-228600">
              <a:spcAft>
                <a:spcPts val="0"/>
              </a:spcAft>
            </a:pPr>
            <a:r>
              <a:rPr lang="en" sz="1200" dirty="0"/>
              <a:t>When data is requested with KeyId restriction</a:t>
            </a:r>
          </a:p>
          <a:p>
            <a:pPr marL="1371600" lvl="2" indent="-228600">
              <a:spcAft>
                <a:spcPts val="0"/>
              </a:spcAft>
            </a:pPr>
            <a:r>
              <a:rPr lang="en" sz="1200" dirty="0"/>
              <a:t>On name hit &amp; KeyId hit, must verify the ValidationPayload</a:t>
            </a:r>
          </a:p>
          <a:p>
            <a:pPr lvl="3"/>
            <a:r>
              <a:rPr lang="en" sz="1200" dirty="0"/>
              <a:t>Do not fetch keys.  Key must be provided in the Interest or ContentObject.</a:t>
            </a:r>
          </a:p>
          <a:p>
            <a:pPr marL="1371600" lvl="2" indent="-228600">
              <a:spcAft>
                <a:spcPts val="0"/>
              </a:spcAft>
            </a:pPr>
            <a:r>
              <a:rPr lang="en" sz="1200" dirty="0"/>
              <a:t>When data cannot be verified (e.g., not enough resources), interest should be forwarded further</a:t>
            </a:r>
          </a:p>
          <a:p>
            <a:pPr marL="914400" lvl="1" indent="-228600">
              <a:spcAft>
                <a:spcPts val="0"/>
              </a:spcAft>
            </a:pPr>
            <a:r>
              <a:rPr lang="en" sz="1200" dirty="0"/>
              <a:t>(KeyId = hash of the public key)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Cache Control</a:t>
            </a:r>
          </a:p>
        </p:txBody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228600">
              <a:spcAft>
                <a:spcPts val="0"/>
              </a:spcAft>
            </a:pPr>
            <a:r>
              <a:rPr lang="en" dirty="0"/>
              <a:t>NDN</a:t>
            </a:r>
          </a:p>
          <a:p>
            <a:pPr marL="914400" lvl="1" indent="-228600">
              <a:spcAft>
                <a:spcPts val="0"/>
              </a:spcAft>
            </a:pPr>
            <a:r>
              <a:rPr lang="en" dirty="0"/>
              <a:t>Relative time in the security envelope during which data packet considered “fresh” (“FreshnessPeriod”)</a:t>
            </a:r>
          </a:p>
          <a:p>
            <a:pPr marL="1371600" lvl="2" indent="-228600">
              <a:spcAft>
                <a:spcPts val="0"/>
              </a:spcAft>
            </a:pPr>
            <a:r>
              <a:rPr lang="en" dirty="0"/>
              <a:t>Fresh data can satisfy any interests</a:t>
            </a:r>
          </a:p>
          <a:p>
            <a:pPr marL="1371600" lvl="2" indent="-228600">
              <a:spcAft>
                <a:spcPts val="0"/>
              </a:spcAft>
            </a:pPr>
            <a:r>
              <a:rPr lang="en" dirty="0"/>
              <a:t>“Stale” data can satisfy only interests that do not request fresh data</a:t>
            </a:r>
          </a:p>
          <a:p>
            <a:pPr marL="1371600" lvl="2" indent="-228600">
              <a:spcAft>
                <a:spcPts val="0"/>
              </a:spcAft>
            </a:pPr>
            <a:r>
              <a:rPr lang="en" dirty="0"/>
              <a:t>Does not define how long data packet can be stored in cache</a:t>
            </a:r>
          </a:p>
          <a:p>
            <a:pPr marL="1371600" lvl="2" indent="-228600">
              <a:spcAft>
                <a:spcPts val="0"/>
              </a:spcAft>
            </a:pPr>
            <a:r>
              <a:rPr lang="en" dirty="0"/>
              <a:t>“Policy of the producer”</a:t>
            </a:r>
          </a:p>
          <a:p>
            <a:pPr marL="457200" indent="-228600">
              <a:spcAft>
                <a:spcPts val="0"/>
              </a:spcAft>
            </a:pPr>
            <a:r>
              <a:rPr lang="en" dirty="0"/>
              <a:t>CCNx 1.x</a:t>
            </a:r>
          </a:p>
          <a:p>
            <a:pPr marL="914400" lvl="1" indent="-228600">
              <a:spcAft>
                <a:spcPts val="0"/>
              </a:spcAft>
            </a:pPr>
            <a:r>
              <a:rPr lang="en" dirty="0"/>
              <a:t>Absolute time for “expiry” inside the signature envelope</a:t>
            </a:r>
          </a:p>
          <a:p>
            <a:pPr marL="1371600" lvl="2" indent="-228600">
              <a:spcAft>
                <a:spcPts val="0"/>
              </a:spcAft>
            </a:pPr>
            <a:r>
              <a:rPr lang="en" dirty="0"/>
              <a:t>Data packet cannot be served from cache after expiry.</a:t>
            </a:r>
          </a:p>
          <a:p>
            <a:pPr marL="914400" lvl="1" indent="-228600">
              <a:spcAft>
                <a:spcPts val="0"/>
              </a:spcAft>
            </a:pPr>
            <a:r>
              <a:rPr lang="en" dirty="0"/>
              <a:t>Absolute time for cacheability outside the security envelope</a:t>
            </a:r>
          </a:p>
          <a:p>
            <a:pPr marL="1371600" lvl="2" indent="-228600">
              <a:spcAft>
                <a:spcPts val="0"/>
              </a:spcAft>
            </a:pPr>
            <a:r>
              <a:rPr lang="en" dirty="0"/>
              <a:t>Recommendation on how long to keep in cache (absolute time)</a:t>
            </a:r>
          </a:p>
          <a:p>
            <a:pPr marL="1371600" lvl="2" indent="-228600">
              <a:spcAft>
                <a:spcPts val="0"/>
              </a:spcAft>
            </a:pPr>
            <a:r>
              <a:rPr lang="en" dirty="0"/>
              <a:t>Can be modified (by producer usually) to keep re-using same object within Expiry limits without re-signing.</a:t>
            </a:r>
          </a:p>
          <a:p>
            <a:pPr marL="1371600" lvl="2" indent="-228600">
              <a:spcAft>
                <a:spcPts val="0"/>
              </a:spcAft>
            </a:pPr>
            <a:r>
              <a:rPr lang="en" dirty="0"/>
              <a:t>By setting this time, producer stating that “low value of keep the data packet in the cache”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Fragmentation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228600">
              <a:spcAft>
                <a:spcPts val="0"/>
              </a:spcAft>
            </a:pPr>
            <a:r>
              <a:rPr lang="en"/>
              <a:t>NDN</a:t>
            </a:r>
          </a:p>
          <a:p>
            <a:pPr marL="914400" lvl="1" indent="-228600">
              <a:spcAft>
                <a:spcPts val="0"/>
              </a:spcAft>
            </a:pPr>
            <a:r>
              <a:rPr lang="en"/>
              <a:t>Hop-by-hop (transparent, link adaptation) packet fragmentation</a:t>
            </a:r>
          </a:p>
          <a:p>
            <a:pPr marL="1371600" lvl="2" indent="-228600">
              <a:spcAft>
                <a:spcPts val="0"/>
              </a:spcAft>
            </a:pPr>
            <a:r>
              <a:rPr lang="en"/>
              <a:t>Part of NDNLP</a:t>
            </a:r>
          </a:p>
          <a:p>
            <a:pPr marL="1371600" lvl="2" indent="-228600">
              <a:spcAft>
                <a:spcPts val="0"/>
              </a:spcAft>
            </a:pPr>
            <a:r>
              <a:rPr lang="en">
                <a:hlinkClick r:id="rId3"/>
              </a:rPr>
              <a:t>http://named-data.net/publications/techreports/ndn-0032-1-ndn-memo-fragmentation/</a:t>
            </a:r>
            <a:r>
              <a:rPr lang="en"/>
              <a:t> </a:t>
            </a:r>
          </a:p>
          <a:p>
            <a:pPr marL="457200" indent="-228600">
              <a:spcAft>
                <a:spcPts val="0"/>
              </a:spcAft>
            </a:pPr>
            <a:r>
              <a:rPr lang="en"/>
              <a:t>CCNx 1.x</a:t>
            </a:r>
          </a:p>
          <a:p>
            <a:pPr marL="914400" lvl="1" indent="-228600">
              <a:spcAft>
                <a:spcPts val="0"/>
              </a:spcAft>
            </a:pPr>
            <a:r>
              <a:rPr lang="en"/>
              <a:t>Hop-by-hop (transparent, variable size sequence number space) packet fragmentation</a:t>
            </a:r>
          </a:p>
          <a:p>
            <a:pPr marL="1371600" lvl="2" indent="-228600">
              <a:spcAft>
                <a:spcPts val="0"/>
              </a:spcAft>
            </a:pPr>
            <a:r>
              <a:rPr lang="en"/>
              <a:t>Defined in draft-mosko-icnrg-beginendfragment-01.txt</a:t>
            </a:r>
          </a:p>
          <a:p>
            <a:pPr marL="1371600" lvl="2" indent="-228600">
              <a:spcAft>
                <a:spcPts val="0"/>
              </a:spcAft>
            </a:pPr>
            <a:r>
              <a:rPr lang="en"/>
              <a:t>-00 of draft implemented in CCNLite, and both PARC forwarders.</a:t>
            </a:r>
          </a:p>
          <a:p>
            <a:pPr marL="914400" lvl="1" indent="-228600">
              <a:spcAft>
                <a:spcPts val="0"/>
              </a:spcAft>
            </a:pPr>
            <a:r>
              <a:rPr lang="en"/>
              <a:t>Proposal for end-to-end (information level) packet fragmentation</a:t>
            </a:r>
          </a:p>
          <a:p>
            <a:pPr marL="1371600" lvl="2" indent="-228600">
              <a:spcAft>
                <a:spcPts val="0"/>
              </a:spcAft>
            </a:pPr>
            <a:r>
              <a:rPr lang="en"/>
              <a:t>No actual implementation or use</a:t>
            </a:r>
          </a:p>
          <a:p>
            <a:pPr marL="1371600" lvl="2" indent="-228600">
              <a:spcAft>
                <a:spcPts val="0"/>
              </a:spcAft>
            </a:pPr>
            <a:r>
              <a:rPr lang="en"/>
              <a:t>Not part of the protocol</a:t>
            </a:r>
          </a:p>
          <a:p>
            <a:pPr marL="457200" indent="-228600">
              <a:spcAft>
                <a:spcPts val="0"/>
              </a:spcAft>
            </a:pPr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Interest Forwarding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228600"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TBD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 of July 19-20, 2016 discussion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Follow up on July 27, 2016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Expand Link and Network adaptation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228600"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Flow Balance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228600"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DDoS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228600">
              <a:spcAft>
                <a:spcPts val="0"/>
              </a:spcAft>
            </a:pPr>
            <a:r>
              <a:rPr lang="en"/>
              <a:t>Interest flooding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trike="sngStrike"/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311700" y="971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228600">
              <a:spcAft>
                <a:spcPts val="0"/>
              </a:spcAft>
            </a:pPr>
            <a:r>
              <a:rPr lang="en" sz="1100" dirty="0"/>
              <a:t>Fetching data when the full name is known</a:t>
            </a:r>
          </a:p>
          <a:p>
            <a:pPr marL="914400" lvl="1" indent="-228600">
              <a:spcAft>
                <a:spcPts val="0"/>
              </a:spcAft>
            </a:pPr>
            <a:r>
              <a:rPr lang="en" sz="1000" dirty="0"/>
              <a:t>Need means to learn the full name to bootstrap fetching</a:t>
            </a:r>
          </a:p>
          <a:p>
            <a:pPr marL="457200" indent="-228600">
              <a:spcAft>
                <a:spcPts val="0"/>
              </a:spcAft>
            </a:pPr>
            <a:r>
              <a:rPr lang="en" sz="1100" dirty="0"/>
              <a:t>Fetching data when only the exact name is known</a:t>
            </a:r>
          </a:p>
          <a:p>
            <a:pPr marL="914400" lvl="1" indent="-228600">
              <a:spcAft>
                <a:spcPts val="0"/>
              </a:spcAft>
            </a:pPr>
            <a:r>
              <a:rPr lang="en" sz="1000" dirty="0"/>
              <a:t>OK when app deterministic and no adversaries in the network </a:t>
            </a:r>
          </a:p>
          <a:p>
            <a:pPr marL="914400" lvl="1" indent="-228600">
              <a:spcAft>
                <a:spcPts val="0"/>
              </a:spcAft>
            </a:pPr>
            <a:r>
              <a:rPr lang="en" sz="1000" dirty="0"/>
              <a:t>When app deviates from deterministic behavior (e.g. multiple producers) or there are adversaries</a:t>
            </a:r>
          </a:p>
          <a:p>
            <a:pPr marL="1371600" lvl="2" indent="-228600">
              <a:spcAft>
                <a:spcPts val="0"/>
              </a:spcAft>
            </a:pPr>
            <a:r>
              <a:rPr lang="en" sz="1000" dirty="0"/>
              <a:t>Communication failure</a:t>
            </a:r>
          </a:p>
          <a:p>
            <a:pPr marL="1371600" lvl="2" indent="-228600">
              <a:spcAft>
                <a:spcPts val="0"/>
              </a:spcAft>
            </a:pPr>
            <a:r>
              <a:rPr lang="en" sz="1000" dirty="0"/>
              <a:t>Refinements of the request with the exact name (selectors, restrictions)</a:t>
            </a:r>
          </a:p>
          <a:p>
            <a:pPr marL="914400" lvl="1" indent="-228600">
              <a:spcAft>
                <a:spcPts val="0"/>
              </a:spcAft>
            </a:pPr>
            <a:r>
              <a:rPr lang="en" sz="1000" dirty="0"/>
              <a:t>Need special cache management</a:t>
            </a:r>
          </a:p>
          <a:p>
            <a:pPr marL="1371600" lvl="2" indent="-228600">
              <a:spcAft>
                <a:spcPts val="0"/>
              </a:spcAft>
            </a:pPr>
            <a:r>
              <a:rPr lang="en" sz="1000" dirty="0"/>
              <a:t>Tight control (disable) of cache for the returned data </a:t>
            </a:r>
          </a:p>
          <a:p>
            <a:pPr lvl="3"/>
            <a:r>
              <a:rPr lang="en" sz="1000" dirty="0"/>
              <a:t>requires producer online all the time, consumers perform discovery individually</a:t>
            </a:r>
          </a:p>
          <a:p>
            <a:pPr marL="1371600" lvl="2" indent="-228600">
              <a:spcAft>
                <a:spcPts val="0"/>
              </a:spcAft>
            </a:pPr>
            <a:r>
              <a:rPr lang="en" sz="1000" dirty="0"/>
              <a:t>Producer-controlled cache lifetime</a:t>
            </a:r>
          </a:p>
          <a:p>
            <a:pPr lvl="3"/>
            <a:r>
              <a:rPr lang="en" sz="1000" dirty="0"/>
              <a:t>producer may not be active all the time, consumer discovery can be shared</a:t>
            </a:r>
          </a:p>
          <a:p>
            <a:pPr marL="457200" indent="-228600">
              <a:spcAft>
                <a:spcPts val="0"/>
              </a:spcAft>
            </a:pPr>
            <a:r>
              <a:rPr lang="en" sz="1100" dirty="0"/>
              <a:t>Fetching data when only name prefix is known</a:t>
            </a:r>
          </a:p>
          <a:p>
            <a:pPr marL="914400" lvl="1" indent="-228600">
              <a:spcAft>
                <a:spcPts val="0"/>
              </a:spcAft>
            </a:pPr>
            <a:r>
              <a:rPr lang="en" sz="1000" dirty="0"/>
              <a:t>TBD</a:t>
            </a:r>
          </a:p>
          <a:p>
            <a:pPr marL="457200" indent="-228600">
              <a:spcAft>
                <a:spcPts val="0"/>
              </a:spcAft>
            </a:pPr>
            <a:endParaRPr sz="1100" dirty="0"/>
          </a:p>
          <a:p>
            <a:pPr marL="457200" indent="-228600">
              <a:spcAft>
                <a:spcPts val="0"/>
              </a:spcAft>
            </a:pPr>
            <a:r>
              <a:rPr lang="en" sz="1100" dirty="0"/>
              <a:t>[2.2] example: simultaneous data generation in ChronoSync</a:t>
            </a:r>
          </a:p>
          <a:p>
            <a:pPr marL="457200" indent="-228600">
              <a:spcAft>
                <a:spcPts val="0"/>
              </a:spcAft>
            </a:pPr>
            <a:r>
              <a:rPr lang="en" sz="1100" dirty="0"/>
              <a:t>[3.2] example: IoT case where there is dual desire:</a:t>
            </a:r>
          </a:p>
          <a:p>
            <a:pPr marL="457200" indent="-228600">
              <a:spcAft>
                <a:spcPts val="0"/>
              </a:spcAft>
            </a:pPr>
            <a:r>
              <a:rPr lang="en" sz="1100" dirty="0"/>
              <a:t>               - getting temperature in the room from one of the multiple sensors</a:t>
            </a:r>
          </a:p>
          <a:p>
            <a:pPr marL="457200" indent="-228600">
              <a:spcAft>
                <a:spcPts val="0"/>
              </a:spcAft>
            </a:pPr>
            <a:r>
              <a:rPr lang="en" sz="1100" dirty="0"/>
              <a:t>               - getting temperature in the room from a specific sensor</a:t>
            </a:r>
          </a:p>
          <a:p>
            <a:pPr marL="457200" indent="-228600">
              <a:spcAft>
                <a:spcPts val="0"/>
              </a:spcAft>
            </a:pPr>
            <a:endParaRPr sz="1100" dirty="0"/>
          </a:p>
          <a:p>
            <a:pPr marL="457200" indent="-228600">
              <a:spcAft>
                <a:spcPts val="0"/>
              </a:spcAft>
            </a:pPr>
            <a:endParaRPr sz="1100" dirty="0"/>
          </a:p>
        </p:txBody>
      </p:sp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Data/Name Discovery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228600">
              <a:spcAft>
                <a:spcPts val="0"/>
              </a:spcAft>
            </a:pPr>
            <a:r>
              <a:rPr lang="en"/>
              <a:t>NDN</a:t>
            </a:r>
          </a:p>
          <a:p>
            <a:pPr marL="914400" lvl="1" indent="-228600">
              <a:spcAft>
                <a:spcPts val="0"/>
              </a:spcAft>
            </a:pPr>
            <a:r>
              <a:rPr lang="en"/>
              <a:t>A specific and limited discovery protocol is mandated in every packet and on all nodes (not sure who wrote this: incorrect)</a:t>
            </a:r>
          </a:p>
          <a:p>
            <a:pPr marL="1371600" lvl="2" indent="-228600">
              <a:spcAft>
                <a:spcPts val="0"/>
              </a:spcAft>
            </a:pPr>
            <a:r>
              <a:rPr lang="en"/>
              <a:t>Maximizes information sharing</a:t>
            </a:r>
          </a:p>
          <a:p>
            <a:pPr marL="457200" indent="-228600">
              <a:spcAft>
                <a:spcPts val="0"/>
              </a:spcAft>
            </a:pPr>
            <a:r>
              <a:rPr lang="en"/>
              <a:t>CCNx 1.x</a:t>
            </a:r>
          </a:p>
          <a:p>
            <a:pPr marL="914400" lvl="1" indent="-228600">
              <a:spcAft>
                <a:spcPts val="0"/>
              </a:spcAft>
            </a:pPr>
            <a:r>
              <a:rPr lang="en"/>
              <a:t>No discovery protocols at network layer</a:t>
            </a:r>
          </a:p>
          <a:p>
            <a:pPr marL="914400" lvl="1" indent="-228600">
              <a:spcAft>
                <a:spcPts val="0"/>
              </a:spcAft>
            </a:pPr>
            <a:r>
              <a:rPr lang="en"/>
              <a:t>Requires protocol above the network layer</a:t>
            </a:r>
          </a:p>
          <a:p>
            <a:pPr marL="1371600" lvl="2" indent="-228600">
              <a:spcAft>
                <a:spcPts val="0"/>
              </a:spcAft>
            </a:pPr>
            <a:r>
              <a:rPr lang="en"/>
              <a:t>There could be a universal protocol, it’s just not at the network layer.</a:t>
            </a:r>
          </a:p>
          <a:p>
            <a:pPr marL="1371600" lvl="2" indent="-228600">
              <a:spcAft>
                <a:spcPts val="0"/>
              </a:spcAft>
            </a:pPr>
            <a:r>
              <a:rPr lang="en"/>
              <a:t>Limits information sharing to participating nodes in the discovery protocol.</a:t>
            </a:r>
          </a:p>
          <a:p>
            <a:pPr marL="1371600" lvl="2" indent="-228600">
              <a:spcAft>
                <a:spcPts val="0"/>
              </a:spcAft>
            </a:pPr>
            <a:r>
              <a:rPr lang="en"/>
              <a:t>Allows different applications to use different discovery mechanisms.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Naming Definitions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General definitions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Full name -&gt; “/foo/bar” + hash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Exact name -&gt; “/foo/bar” (0 components afterwards)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Prefix name -&gt; “/foo/*” (0 or more components afterwards)</a:t>
            </a:r>
            <a:br>
              <a:rPr lang="en" dirty="0"/>
            </a:br>
            <a:endParaRPr lang="en" dirty="0"/>
          </a:p>
          <a:p>
            <a:pPr marL="457200" lvl="0" indent="-228600">
              <a:spcBef>
                <a:spcPts val="0"/>
              </a:spcBef>
              <a:spcAft>
                <a:spcPts val="0"/>
              </a:spcAft>
            </a:pPr>
            <a:r>
              <a:rPr lang="en" dirty="0"/>
              <a:t>NDN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Data packet is uniquely identified by the full name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CCNx 1.x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Object is uniquely identified by the full name</a:t>
            </a:r>
          </a:p>
          <a:p>
            <a:pPr marL="914400" lvl="1" indent="-228600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</a:pPr>
            <a:r>
              <a:rPr lang="en" dirty="0">
                <a:solidFill>
                  <a:srgbClr val="00FFFF"/>
                </a:solidFill>
              </a:rPr>
              <a:t>CCNx 1.x differentiates data with name with empty components and data without name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Retrieval </a:t>
            </a:r>
            <a:r>
              <a:rPr lang="en" strike="sngStrike"/>
              <a:t>(Interest-Data match)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General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Fetching data using full name yields deterministic result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Fetching using the exact name: deterministic if application deterministically names every piece of data</a:t>
            </a:r>
          </a:p>
          <a:p>
            <a:pPr marL="1371600" lvl="2" indent="-228600" rtl="0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</a:pPr>
            <a:r>
              <a:rPr lang="en" dirty="0">
                <a:solidFill>
                  <a:srgbClr val="00FFFF"/>
                </a:solidFill>
              </a:rPr>
              <a:t>(DO) Precondition: deterministic only if you match on the signing key</a:t>
            </a:r>
          </a:p>
          <a:p>
            <a:pPr marL="1371600" lvl="2" indent="-228600" rtl="0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</a:pPr>
            <a:r>
              <a:rPr lang="en" dirty="0">
                <a:solidFill>
                  <a:srgbClr val="00FFFF"/>
                </a:solidFill>
              </a:rPr>
              <a:t>(MM) Keys must not be shared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Fetching using prefix name: the result may be nondeterministic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NDN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Data can be requested using a full name, exact name, or prefix name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Based on fetching result, there are mechanisms for apps to refine the names used in future fetching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CCNx 1.x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Data requested must use either a full name or an exact name.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There are mechanisms to refine what is requested for exact name</a:t>
            </a:r>
          </a:p>
          <a:p>
            <a:pPr marL="914400" lvl="1" indent="-228600">
              <a:spcBef>
                <a:spcPts val="0"/>
              </a:spcBef>
              <a:spcAft>
                <a:spcPts val="0"/>
              </a:spcAft>
            </a:pPr>
            <a:r>
              <a:rPr lang="en" dirty="0"/>
              <a:t>Differentiates data with empty exact name and data without exact name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Carrying payload in an interest packet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General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(??) Putting payload in interest is out of necessity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NDN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Possible 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Payload can be encoded in the name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No option of “payload” as a separate field in interest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CCNx 1.x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Possible 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Payload can be encoded in the name</a:t>
            </a:r>
          </a:p>
          <a:p>
            <a:pPr marL="914400" lvl="1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Payload can also be carried in an explicit payload field (optional)</a:t>
            </a:r>
          </a:p>
          <a:p>
            <a:pPr marL="1371600" lvl="2" indent="-228600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Name must include a hash of the payload to prevent in-path attacks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Packet encoding</a:t>
            </a: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228600">
              <a:spcAft>
                <a:spcPts val="0"/>
              </a:spcAft>
            </a:pPr>
            <a:r>
              <a:rPr lang="en" dirty="0"/>
              <a:t>NDN</a:t>
            </a:r>
          </a:p>
          <a:p>
            <a:pPr marL="914400" lvl="1" indent="-228600">
              <a:spcAft>
                <a:spcPts val="0"/>
              </a:spcAft>
            </a:pPr>
            <a:r>
              <a:rPr lang="en" dirty="0"/>
              <a:t>Type-Length-Value (TLV) encoding</a:t>
            </a:r>
          </a:p>
          <a:p>
            <a:pPr marL="914400" lvl="1" indent="-228600">
              <a:spcAft>
                <a:spcPts val="0"/>
              </a:spcAft>
            </a:pPr>
            <a:r>
              <a:rPr lang="en" dirty="0"/>
              <a:t>Variable sized T &amp; L </a:t>
            </a:r>
          </a:p>
          <a:p>
            <a:pPr marL="1371600" lvl="2" indent="-228600">
              <a:spcAft>
                <a:spcPts val="0"/>
              </a:spcAft>
            </a:pPr>
            <a:r>
              <a:rPr lang="en" dirty="0"/>
              <a:t>min 1 byte, max 9 bytes each</a:t>
            </a:r>
          </a:p>
          <a:p>
            <a:pPr marL="1371600" lvl="2" indent="-228600">
              <a:spcAft>
                <a:spcPts val="0"/>
              </a:spcAft>
            </a:pPr>
            <a:r>
              <a:rPr lang="en" dirty="0"/>
              <a:t>range 0 - (2^64-1)</a:t>
            </a:r>
          </a:p>
          <a:p>
            <a:pPr marL="1371600" lvl="2" indent="-228600">
              <a:spcAft>
                <a:spcPts val="0"/>
              </a:spcAft>
            </a:pPr>
            <a:r>
              <a:rPr lang="en" dirty="0"/>
              <a:t>Admits aliases, does not require minimum length encoding (though it’s the default)</a:t>
            </a:r>
          </a:p>
          <a:p>
            <a:pPr marL="914400" lvl="1" indent="-228600">
              <a:spcAft>
                <a:spcPts val="0"/>
              </a:spcAft>
            </a:pPr>
            <a:r>
              <a:rPr lang="en" dirty="0"/>
              <a:t>Support context dependent T space; by convention unique T assignment through</a:t>
            </a:r>
          </a:p>
          <a:p>
            <a:pPr marL="457200" indent="-228600">
              <a:spcAft>
                <a:spcPts val="0"/>
              </a:spcAft>
            </a:pPr>
            <a:r>
              <a:rPr lang="en" dirty="0"/>
              <a:t>CCNx 1.x</a:t>
            </a:r>
          </a:p>
          <a:p>
            <a:pPr marL="914400" lvl="1" indent="-228600">
              <a:spcAft>
                <a:spcPts val="0"/>
              </a:spcAft>
            </a:pPr>
            <a:r>
              <a:rPr lang="en" dirty="0"/>
              <a:t>Use a mix of fixed-encoding (“fixed packet header”) plus Type-Length-Value (TLV) encoding (message)</a:t>
            </a:r>
          </a:p>
          <a:p>
            <a:pPr marL="914400" lvl="1" indent="-228600">
              <a:spcAft>
                <a:spcPts val="0"/>
              </a:spcAft>
            </a:pPr>
            <a:r>
              <a:rPr lang="en" dirty="0"/>
              <a:t>Fixed size T &amp; L fields</a:t>
            </a:r>
          </a:p>
          <a:p>
            <a:pPr marL="1371600" lvl="2" indent="-228600">
              <a:spcAft>
                <a:spcPts val="0"/>
              </a:spcAft>
            </a:pPr>
            <a:r>
              <a:rPr lang="en" dirty="0"/>
              <a:t>2 bytes wide each</a:t>
            </a:r>
          </a:p>
          <a:p>
            <a:pPr marL="1371600" lvl="2" indent="-228600">
              <a:spcAft>
                <a:spcPts val="0"/>
              </a:spcAft>
            </a:pPr>
            <a:r>
              <a:rPr lang="en" dirty="0"/>
              <a:t>range 0 - (2^16-1)</a:t>
            </a:r>
          </a:p>
          <a:p>
            <a:pPr marL="914400" lvl="1" indent="-228600">
              <a:spcAft>
                <a:spcPts val="0"/>
              </a:spcAft>
            </a:pPr>
            <a:r>
              <a:rPr lang="en" dirty="0"/>
              <a:t>Context dependent T space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Packet Structure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228600">
              <a:spcAft>
                <a:spcPts val="0"/>
              </a:spcAft>
            </a:pPr>
            <a:r>
              <a:rPr lang="en" dirty="0"/>
              <a:t>General: There are three layers for ICN with semantic differences</a:t>
            </a:r>
          </a:p>
          <a:p>
            <a:pPr marL="1371600" lvl="2" indent="-228600">
              <a:spcAft>
                <a:spcPts val="0"/>
              </a:spcAft>
            </a:pPr>
            <a:r>
              <a:rPr lang="en" dirty="0"/>
              <a:t>ICN information layer</a:t>
            </a:r>
          </a:p>
          <a:p>
            <a:pPr marL="1371600" lvl="2" indent="-228600">
              <a:spcAft>
                <a:spcPts val="0"/>
              </a:spcAft>
            </a:pPr>
            <a:r>
              <a:rPr lang="en" dirty="0"/>
              <a:t>Network adaptation layer; different network types may have different network adaptation layer formats</a:t>
            </a:r>
          </a:p>
          <a:p>
            <a:pPr marL="1371600" lvl="2" indent="-228600">
              <a:spcAft>
                <a:spcPts val="0"/>
              </a:spcAft>
            </a:pPr>
            <a:r>
              <a:rPr lang="en" dirty="0"/>
              <a:t>Link adaptation layer (“link” also includes tunnels) may be different for different link types</a:t>
            </a:r>
          </a:p>
          <a:p>
            <a:pPr marL="457200" indent="-228600">
              <a:spcAft>
                <a:spcPts val="0"/>
              </a:spcAft>
            </a:pPr>
            <a:r>
              <a:rPr lang="en" dirty="0"/>
              <a:t>NDN</a:t>
            </a:r>
          </a:p>
          <a:p>
            <a:pPr marL="914400" lvl="1" indent="-228600">
              <a:spcAft>
                <a:spcPts val="0"/>
              </a:spcAft>
            </a:pPr>
            <a:r>
              <a:rPr lang="en" dirty="0"/>
              <a:t>Separate ICN information layer from the rest</a:t>
            </a:r>
          </a:p>
          <a:p>
            <a:pPr marL="914400" lvl="1" indent="-228600">
              <a:spcAft>
                <a:spcPts val="0"/>
              </a:spcAft>
            </a:pPr>
            <a:r>
              <a:rPr lang="en" dirty="0"/>
              <a:t>NDNLP handles both network and link adaptation layers </a:t>
            </a:r>
          </a:p>
          <a:p>
            <a:pPr marL="457200" indent="-228600">
              <a:spcAft>
                <a:spcPts val="0"/>
              </a:spcAft>
            </a:pPr>
            <a:r>
              <a:rPr lang="en" dirty="0"/>
              <a:t>CCNx 1.x</a:t>
            </a:r>
          </a:p>
          <a:p>
            <a:pPr marL="914400" lvl="1" indent="-228600">
              <a:spcAft>
                <a:spcPts val="0"/>
              </a:spcAft>
            </a:pPr>
            <a:r>
              <a:rPr lang="en" dirty="0"/>
              <a:t>Bundled ICN information and network adaptation layer into the same packet header</a:t>
            </a:r>
          </a:p>
          <a:p>
            <a:pPr marL="914400" lvl="1" indent="-228600">
              <a:spcAft>
                <a:spcPts val="0"/>
              </a:spcAft>
            </a:pPr>
            <a:r>
              <a:rPr lang="en" dirty="0"/>
              <a:t>Not yet defined link adaptation layer, except fragmentation handling.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Forwarding / Interest Looping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228600">
              <a:spcAft>
                <a:spcPts val="0"/>
              </a:spcAft>
            </a:pPr>
            <a:r>
              <a:rPr lang="en"/>
              <a:t>NDN</a:t>
            </a:r>
          </a:p>
          <a:p>
            <a:pPr marL="914400" lvl="1" indent="-228600">
              <a:spcAft>
                <a:spcPts val="0"/>
              </a:spcAft>
            </a:pPr>
            <a:r>
              <a:rPr lang="en"/>
              <a:t>Use “Nonce” field in Interests to probabilistically detect loops</a:t>
            </a:r>
          </a:p>
          <a:p>
            <a:pPr marL="914400" lvl="1" indent="-228600">
              <a:spcAft>
                <a:spcPts val="0"/>
              </a:spcAft>
            </a:pPr>
            <a:r>
              <a:rPr lang="en"/>
              <a:t>Use PIT state to “prevent loops”</a:t>
            </a:r>
          </a:p>
          <a:p>
            <a:pPr marL="914400" lvl="1" indent="-228600">
              <a:spcAft>
                <a:spcPts val="0"/>
              </a:spcAft>
            </a:pPr>
            <a:r>
              <a:rPr lang="en"/>
              <a:t>Can kill long path loops by decrement of InterestLifetime field as interests are forwarded</a:t>
            </a:r>
          </a:p>
          <a:p>
            <a:pPr marL="457200" indent="-228600">
              <a:spcAft>
                <a:spcPts val="0"/>
              </a:spcAft>
            </a:pPr>
            <a:r>
              <a:rPr lang="en"/>
              <a:t>CCNx 1.x</a:t>
            </a:r>
          </a:p>
          <a:p>
            <a:pPr marL="914400" lvl="1" indent="-228600">
              <a:spcAft>
                <a:spcPts val="0"/>
              </a:spcAft>
            </a:pPr>
            <a:r>
              <a:rPr lang="en"/>
              <a:t>Loop detection by hop limit mechanism</a:t>
            </a:r>
          </a:p>
          <a:p>
            <a:pPr marL="914400" lvl="1" indent="-228600">
              <a:spcAft>
                <a:spcPts val="0"/>
              </a:spcAft>
            </a:pPr>
            <a:r>
              <a:rPr lang="en"/>
              <a:t>Use PIT state to prevent loops</a:t>
            </a:r>
          </a:p>
          <a:p>
            <a:pPr marL="914400" lvl="1" indent="-228600">
              <a:spcAft>
                <a:spcPts val="0"/>
              </a:spcAft>
            </a:pPr>
            <a:r>
              <a:rPr lang="en"/>
              <a:t>Long path loops killed using decrease of HopLimit field in the network adaptation portion of the ICN layer packet header</a:t>
            </a:r>
          </a:p>
          <a:p>
            <a:pPr marL="914400" lvl="1" indent="-228600">
              <a:spcAft>
                <a:spcPts val="0"/>
              </a:spcAft>
            </a:pPr>
            <a:r>
              <a:rPr lang="en"/>
              <a:t>Can kill long path loops by decrement of InterestLifetime field as interests are forwarded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IPR Issue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228600">
              <a:spcAft>
                <a:spcPts val="0"/>
              </a:spcAft>
            </a:pP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1603</Words>
  <Application>Microsoft Office PowerPoint</Application>
  <PresentationFormat>On-screen Show (16:9)</PresentationFormat>
  <Paragraphs>236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simple-light-2</vt:lpstr>
      <vt:lpstr>PowerPoint Presentation</vt:lpstr>
      <vt:lpstr>Summary of July 19-20, 2016 discussion Follow up on July 27, 2016</vt:lpstr>
      <vt:lpstr>Naming Definitions</vt:lpstr>
      <vt:lpstr>Data Retrieval (Interest-Data match)</vt:lpstr>
      <vt:lpstr>Carrying payload in an interest packet</vt:lpstr>
      <vt:lpstr>Packet encoding</vt:lpstr>
      <vt:lpstr>Packet Structure</vt:lpstr>
      <vt:lpstr>Forwarding / Interest Looping</vt:lpstr>
      <vt:lpstr>IPR Issue</vt:lpstr>
      <vt:lpstr>Discussion Topics for August 9, 2016</vt:lpstr>
      <vt:lpstr>Interest Aggregation</vt:lpstr>
      <vt:lpstr>Data-Centric Security</vt:lpstr>
      <vt:lpstr>Data digest (the part of full name)</vt:lpstr>
      <vt:lpstr>Interest Refinements</vt:lpstr>
      <vt:lpstr>Cache Verification</vt:lpstr>
      <vt:lpstr>Cache Control</vt:lpstr>
      <vt:lpstr>Fragmentation</vt:lpstr>
      <vt:lpstr>Interest Forwarding</vt:lpstr>
      <vt:lpstr>TBD</vt:lpstr>
      <vt:lpstr>Expand Link and Network adaptation</vt:lpstr>
      <vt:lpstr>Flow Balance</vt:lpstr>
      <vt:lpstr>DDoS</vt:lpstr>
      <vt:lpstr>PowerPoint Presentation</vt:lpstr>
      <vt:lpstr>Data/Name Discovery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Polakos (ppolakos)</dc:creator>
  <cp:lastModifiedBy>Paul Polakos</cp:lastModifiedBy>
  <cp:revision>4</cp:revision>
  <dcterms:modified xsi:type="dcterms:W3CDTF">2016-08-15T14:54:04Z</dcterms:modified>
</cp:coreProperties>
</file>