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340" r:id="rId2"/>
    <p:sldId id="339" r:id="rId3"/>
    <p:sldId id="357" r:id="rId4"/>
    <p:sldId id="350" r:id="rId5"/>
    <p:sldId id="351" r:id="rId6"/>
    <p:sldId id="352" r:id="rId7"/>
    <p:sldId id="353" r:id="rId8"/>
    <p:sldId id="344" r:id="rId9"/>
    <p:sldId id="354" r:id="rId10"/>
    <p:sldId id="355" r:id="rId11"/>
    <p:sldId id="343" r:id="rId12"/>
    <p:sldId id="3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sadiq" initials="M" lastIdx="2" clrIdx="0">
    <p:extLst>
      <p:ext uri="{19B8F6BF-5375-455C-9EA6-DF929625EA0E}">
        <p15:presenceInfo xmlns:p15="http://schemas.microsoft.com/office/powerpoint/2012/main" userId="Mussadi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94660"/>
  </p:normalViewPr>
  <p:slideViewPr>
    <p:cSldViewPr snapToGrid="0">
      <p:cViewPr varScale="1">
        <p:scale>
          <a:sx n="84" d="100"/>
          <a:sy n="84" d="100"/>
        </p:scale>
        <p:origin x="54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E585E-1DC2-4264-AD44-17524A047571}"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9FA44-B6D1-425E-AA48-F6F82ABAC50D}" type="slidenum">
              <a:rPr lang="en-US" smtClean="0"/>
              <a:t>‹#›</a:t>
            </a:fld>
            <a:endParaRPr lang="en-US"/>
          </a:p>
        </p:txBody>
      </p:sp>
    </p:spTree>
    <p:extLst>
      <p:ext uri="{BB962C8B-B14F-4D97-AF65-F5344CB8AC3E}">
        <p14:creationId xmlns:p14="http://schemas.microsoft.com/office/powerpoint/2010/main" val="275138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F9FA44-B6D1-425E-AA48-F6F82ABAC50D}" type="slidenum">
              <a:rPr lang="en-US" smtClean="0"/>
              <a:t>7</a:t>
            </a:fld>
            <a:endParaRPr lang="en-US"/>
          </a:p>
        </p:txBody>
      </p:sp>
    </p:spTree>
    <p:extLst>
      <p:ext uri="{BB962C8B-B14F-4D97-AF65-F5344CB8AC3E}">
        <p14:creationId xmlns:p14="http://schemas.microsoft.com/office/powerpoint/2010/main" val="14732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17th Sep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228172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17th Sep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170174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17th Sep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33208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17th Sep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373794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17th Sep 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302632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17th Sep 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103231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17th Sep 2020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300355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17th Sep 2020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1101513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17th Sep 2020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93133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17th Sep 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3921700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17th Sep 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65A3E-1E44-4427-B36D-BBE36C586011}" type="slidenum">
              <a:rPr lang="en-US" smtClean="0"/>
              <a:t>‹#›</a:t>
            </a:fld>
            <a:endParaRPr lang="en-US"/>
          </a:p>
        </p:txBody>
      </p:sp>
    </p:spTree>
    <p:extLst>
      <p:ext uri="{BB962C8B-B14F-4D97-AF65-F5344CB8AC3E}">
        <p14:creationId xmlns:p14="http://schemas.microsoft.com/office/powerpoint/2010/main" val="33857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17th Sep 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65A3E-1E44-4427-B36D-BBE36C586011}" type="slidenum">
              <a:rPr lang="en-US" smtClean="0"/>
              <a:t>‹#›</a:t>
            </a:fld>
            <a:endParaRPr lang="en-US"/>
          </a:p>
        </p:txBody>
      </p:sp>
    </p:spTree>
    <p:extLst>
      <p:ext uri="{BB962C8B-B14F-4D97-AF65-F5344CB8AC3E}">
        <p14:creationId xmlns:p14="http://schemas.microsoft.com/office/powerpoint/2010/main" val="379661959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70303" y="2249423"/>
            <a:ext cx="9144000" cy="1790891"/>
          </a:xfrm>
        </p:spPr>
        <p:txBody>
          <a:bodyPr>
            <a:normAutofit/>
          </a:bodyPr>
          <a:lstStyle/>
          <a:p>
            <a:r>
              <a:rPr lang="en-US" sz="5400" b="1" dirty="0" smtClean="0"/>
              <a:t>Feature </a:t>
            </a:r>
            <a:r>
              <a:rPr lang="en-US" sz="5400" b="1" dirty="0"/>
              <a:t>detection and matching with </a:t>
            </a:r>
            <a:r>
              <a:rPr lang="en-US" sz="5400" b="1" dirty="0" err="1"/>
              <a:t>OpenCV</a:t>
            </a:r>
            <a:r>
              <a:rPr lang="en-US" sz="5400" b="1" dirty="0"/>
              <a:t>-Python</a:t>
            </a:r>
            <a:endParaRPr lang="en-US" sz="5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4852" y="18475"/>
            <a:ext cx="1137148" cy="1137148"/>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3192" y="0"/>
            <a:ext cx="2725615" cy="953965"/>
          </a:xfrm>
          <a:prstGeom prst="rect">
            <a:avLst/>
          </a:prstGeom>
        </p:spPr>
      </p:pic>
    </p:spTree>
    <p:extLst>
      <p:ext uri="{BB962C8B-B14F-4D97-AF65-F5344CB8AC3E}">
        <p14:creationId xmlns:p14="http://schemas.microsoft.com/office/powerpoint/2010/main" val="776455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5D548-A460-4412-B5C5-CAB3919C60CE}"/>
              </a:ext>
            </a:extLst>
          </p:cNvPr>
          <p:cNvSpPr>
            <a:spLocks noGrp="1"/>
          </p:cNvSpPr>
          <p:nvPr>
            <p:ph type="title"/>
          </p:nvPr>
        </p:nvSpPr>
        <p:spPr>
          <a:xfrm>
            <a:off x="637032" y="173101"/>
            <a:ext cx="10515600" cy="750443"/>
          </a:xfrm>
        </p:spPr>
        <p:txBody>
          <a:bodyPr/>
          <a:lstStyle/>
          <a:p>
            <a:r>
              <a:rPr lang="en-US" b="1" dirty="0" smtClean="0"/>
              <a:t>Implementation &amp; </a:t>
            </a:r>
            <a:r>
              <a:rPr lang="en-US" b="1" dirty="0" err="1" smtClean="0"/>
              <a:t>OpenCV</a:t>
            </a:r>
            <a:r>
              <a:rPr lang="en-US" b="1" dirty="0" smtClean="0"/>
              <a:t> Functions:</a:t>
            </a:r>
            <a:endParaRPr lang="en-US" b="1" dirty="0"/>
          </a:p>
        </p:txBody>
      </p:sp>
      <p:pic>
        <p:nvPicPr>
          <p:cNvPr id="4" name="Picture 3"/>
          <p:cNvPicPr>
            <a:picLocks noChangeAspect="1"/>
          </p:cNvPicPr>
          <p:nvPr/>
        </p:nvPicPr>
        <p:blipFill>
          <a:blip r:embed="rId2"/>
          <a:stretch>
            <a:fillRect/>
          </a:stretch>
        </p:blipFill>
        <p:spPr>
          <a:xfrm>
            <a:off x="637032" y="1166240"/>
            <a:ext cx="10325100" cy="5362576"/>
          </a:xfrm>
          <a:prstGeom prst="rect">
            <a:avLst/>
          </a:prstGeom>
        </p:spPr>
      </p:pic>
    </p:spTree>
    <p:extLst>
      <p:ext uri="{BB962C8B-B14F-4D97-AF65-F5344CB8AC3E}">
        <p14:creationId xmlns:p14="http://schemas.microsoft.com/office/powerpoint/2010/main" val="1761338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5D548-A460-4412-B5C5-CAB3919C60CE}"/>
              </a:ext>
            </a:extLst>
          </p:cNvPr>
          <p:cNvSpPr>
            <a:spLocks noGrp="1"/>
          </p:cNvSpPr>
          <p:nvPr>
            <p:ph type="title"/>
          </p:nvPr>
        </p:nvSpPr>
        <p:spPr>
          <a:xfrm>
            <a:off x="621030" y="146304"/>
            <a:ext cx="10515600" cy="950024"/>
          </a:xfrm>
        </p:spPr>
        <p:txBody>
          <a:bodyPr/>
          <a:lstStyle/>
          <a:p>
            <a:r>
              <a:rPr lang="en-US" b="1" dirty="0" smtClean="0"/>
              <a:t>Tasks to Do.</a:t>
            </a:r>
            <a:endParaRPr lang="en-US" b="1" dirty="0"/>
          </a:p>
        </p:txBody>
      </p:sp>
      <p:pic>
        <p:nvPicPr>
          <p:cNvPr id="3" name="Picture 2"/>
          <p:cNvPicPr>
            <a:picLocks noChangeAspect="1"/>
          </p:cNvPicPr>
          <p:nvPr/>
        </p:nvPicPr>
        <p:blipFill>
          <a:blip r:embed="rId2"/>
          <a:stretch>
            <a:fillRect/>
          </a:stretch>
        </p:blipFill>
        <p:spPr>
          <a:xfrm>
            <a:off x="549211" y="1167384"/>
            <a:ext cx="8277225" cy="1066800"/>
          </a:xfrm>
          <a:prstGeom prst="rect">
            <a:avLst/>
          </a:prstGeom>
        </p:spPr>
      </p:pic>
      <p:pic>
        <p:nvPicPr>
          <p:cNvPr id="8" name="Picture 7"/>
          <p:cNvPicPr>
            <a:picLocks noChangeAspect="1"/>
          </p:cNvPicPr>
          <p:nvPr/>
        </p:nvPicPr>
        <p:blipFill>
          <a:blip r:embed="rId3"/>
          <a:stretch>
            <a:fillRect/>
          </a:stretch>
        </p:blipFill>
        <p:spPr>
          <a:xfrm>
            <a:off x="621030" y="2305240"/>
            <a:ext cx="6810375" cy="962025"/>
          </a:xfrm>
          <a:prstGeom prst="rect">
            <a:avLst/>
          </a:prstGeom>
        </p:spPr>
      </p:pic>
      <p:pic>
        <p:nvPicPr>
          <p:cNvPr id="9" name="Picture 8"/>
          <p:cNvPicPr>
            <a:picLocks noChangeAspect="1"/>
          </p:cNvPicPr>
          <p:nvPr/>
        </p:nvPicPr>
        <p:blipFill>
          <a:blip r:embed="rId4"/>
          <a:stretch>
            <a:fillRect/>
          </a:stretch>
        </p:blipFill>
        <p:spPr>
          <a:xfrm>
            <a:off x="549211" y="3338321"/>
            <a:ext cx="6991350" cy="981075"/>
          </a:xfrm>
          <a:prstGeom prst="rect">
            <a:avLst/>
          </a:prstGeom>
        </p:spPr>
      </p:pic>
      <p:pic>
        <p:nvPicPr>
          <p:cNvPr id="10" name="Picture 9"/>
          <p:cNvPicPr>
            <a:picLocks noChangeAspect="1"/>
          </p:cNvPicPr>
          <p:nvPr/>
        </p:nvPicPr>
        <p:blipFill>
          <a:blip r:embed="rId5"/>
          <a:stretch>
            <a:fillRect/>
          </a:stretch>
        </p:blipFill>
        <p:spPr>
          <a:xfrm>
            <a:off x="518730" y="4390452"/>
            <a:ext cx="7372350" cy="1038225"/>
          </a:xfrm>
          <a:prstGeom prst="rect">
            <a:avLst/>
          </a:prstGeom>
        </p:spPr>
      </p:pic>
      <p:pic>
        <p:nvPicPr>
          <p:cNvPr id="11" name="Picture 10"/>
          <p:cNvPicPr>
            <a:picLocks noChangeAspect="1"/>
          </p:cNvPicPr>
          <p:nvPr/>
        </p:nvPicPr>
        <p:blipFill>
          <a:blip r:embed="rId6"/>
          <a:stretch>
            <a:fillRect/>
          </a:stretch>
        </p:blipFill>
        <p:spPr>
          <a:xfrm>
            <a:off x="549211" y="5454774"/>
            <a:ext cx="9477375" cy="1066800"/>
          </a:xfrm>
          <a:prstGeom prst="rect">
            <a:avLst/>
          </a:prstGeom>
        </p:spPr>
      </p:pic>
    </p:spTree>
    <p:extLst>
      <p:ext uri="{BB962C8B-B14F-4D97-AF65-F5344CB8AC3E}">
        <p14:creationId xmlns:p14="http://schemas.microsoft.com/office/powerpoint/2010/main" val="3256027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5D548-A460-4412-B5C5-CAB3919C60CE}"/>
              </a:ext>
            </a:extLst>
          </p:cNvPr>
          <p:cNvSpPr>
            <a:spLocks noGrp="1"/>
          </p:cNvSpPr>
          <p:nvPr>
            <p:ph type="title"/>
          </p:nvPr>
        </p:nvSpPr>
        <p:spPr>
          <a:xfrm>
            <a:off x="621030" y="146304"/>
            <a:ext cx="10515600" cy="950024"/>
          </a:xfrm>
        </p:spPr>
        <p:txBody>
          <a:bodyPr/>
          <a:lstStyle/>
          <a:p>
            <a:r>
              <a:rPr lang="en-US" b="1" dirty="0" smtClean="0"/>
              <a:t>Tasks to Do.</a:t>
            </a:r>
            <a:endParaRPr lang="en-US" b="1" dirty="0"/>
          </a:p>
        </p:txBody>
      </p:sp>
      <p:pic>
        <p:nvPicPr>
          <p:cNvPr id="4" name="Picture 3"/>
          <p:cNvPicPr>
            <a:picLocks noChangeAspect="1"/>
          </p:cNvPicPr>
          <p:nvPr/>
        </p:nvPicPr>
        <p:blipFill>
          <a:blip r:embed="rId2"/>
          <a:stretch>
            <a:fillRect/>
          </a:stretch>
        </p:blipFill>
        <p:spPr>
          <a:xfrm>
            <a:off x="537781" y="983740"/>
            <a:ext cx="9305925" cy="1152525"/>
          </a:xfrm>
          <a:prstGeom prst="rect">
            <a:avLst/>
          </a:prstGeom>
        </p:spPr>
      </p:pic>
      <p:pic>
        <p:nvPicPr>
          <p:cNvPr id="5" name="Picture 4"/>
          <p:cNvPicPr>
            <a:picLocks noChangeAspect="1"/>
          </p:cNvPicPr>
          <p:nvPr/>
        </p:nvPicPr>
        <p:blipFill>
          <a:blip r:embed="rId3"/>
          <a:stretch>
            <a:fillRect/>
          </a:stretch>
        </p:blipFill>
        <p:spPr>
          <a:xfrm>
            <a:off x="537781" y="2136265"/>
            <a:ext cx="8810625" cy="1047750"/>
          </a:xfrm>
          <a:prstGeom prst="rect">
            <a:avLst/>
          </a:prstGeom>
        </p:spPr>
      </p:pic>
      <p:pic>
        <p:nvPicPr>
          <p:cNvPr id="6" name="Picture 5"/>
          <p:cNvPicPr>
            <a:picLocks noChangeAspect="1"/>
          </p:cNvPicPr>
          <p:nvPr/>
        </p:nvPicPr>
        <p:blipFill>
          <a:blip r:embed="rId4"/>
          <a:stretch>
            <a:fillRect/>
          </a:stretch>
        </p:blipFill>
        <p:spPr>
          <a:xfrm>
            <a:off x="621030" y="3234498"/>
            <a:ext cx="8801100" cy="1257300"/>
          </a:xfrm>
          <a:prstGeom prst="rect">
            <a:avLst/>
          </a:prstGeom>
        </p:spPr>
      </p:pic>
      <p:pic>
        <p:nvPicPr>
          <p:cNvPr id="7" name="Picture 6"/>
          <p:cNvPicPr>
            <a:picLocks noChangeAspect="1"/>
          </p:cNvPicPr>
          <p:nvPr/>
        </p:nvPicPr>
        <p:blipFill>
          <a:blip r:embed="rId5"/>
          <a:stretch>
            <a:fillRect/>
          </a:stretch>
        </p:blipFill>
        <p:spPr>
          <a:xfrm>
            <a:off x="621030" y="4342256"/>
            <a:ext cx="8543925" cy="1247775"/>
          </a:xfrm>
          <a:prstGeom prst="rect">
            <a:avLst/>
          </a:prstGeom>
        </p:spPr>
      </p:pic>
      <p:pic>
        <p:nvPicPr>
          <p:cNvPr id="12" name="Picture 11"/>
          <p:cNvPicPr>
            <a:picLocks noChangeAspect="1"/>
          </p:cNvPicPr>
          <p:nvPr/>
        </p:nvPicPr>
        <p:blipFill>
          <a:blip r:embed="rId6"/>
          <a:stretch>
            <a:fillRect/>
          </a:stretch>
        </p:blipFill>
        <p:spPr>
          <a:xfrm>
            <a:off x="509206" y="5667375"/>
            <a:ext cx="9334500" cy="1190625"/>
          </a:xfrm>
          <a:prstGeom prst="rect">
            <a:avLst/>
          </a:prstGeom>
        </p:spPr>
      </p:pic>
    </p:spTree>
    <p:extLst>
      <p:ext uri="{BB962C8B-B14F-4D97-AF65-F5344CB8AC3E}">
        <p14:creationId xmlns:p14="http://schemas.microsoft.com/office/powerpoint/2010/main" val="426792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5D548-A460-4412-B5C5-CAB3919C60CE}"/>
              </a:ext>
            </a:extLst>
          </p:cNvPr>
          <p:cNvSpPr>
            <a:spLocks noGrp="1"/>
          </p:cNvSpPr>
          <p:nvPr>
            <p:ph type="title"/>
          </p:nvPr>
        </p:nvSpPr>
        <p:spPr>
          <a:xfrm>
            <a:off x="737616" y="365760"/>
            <a:ext cx="10515600" cy="959168"/>
          </a:xfrm>
        </p:spPr>
        <p:txBody>
          <a:bodyPr/>
          <a:lstStyle/>
          <a:p>
            <a:r>
              <a:rPr lang="en-US" b="1" dirty="0" smtClean="0"/>
              <a:t>What is </a:t>
            </a:r>
            <a:r>
              <a:rPr lang="en-US" b="1" dirty="0" smtClean="0"/>
              <a:t>Feature Matching</a:t>
            </a:r>
            <a:r>
              <a:rPr lang="en-US" b="1" dirty="0" smtClean="0"/>
              <a:t>?</a:t>
            </a:r>
            <a:endParaRPr lang="en-US" b="1" dirty="0"/>
          </a:p>
        </p:txBody>
      </p:sp>
      <p:sp>
        <p:nvSpPr>
          <p:cNvPr id="3" name="Content Placeholder 2"/>
          <p:cNvSpPr>
            <a:spLocks noGrp="1"/>
          </p:cNvSpPr>
          <p:nvPr>
            <p:ph idx="1"/>
          </p:nvPr>
        </p:nvSpPr>
        <p:spPr>
          <a:xfrm>
            <a:off x="737616" y="1324928"/>
            <a:ext cx="10515600" cy="5158168"/>
          </a:xfrm>
        </p:spPr>
        <p:txBody>
          <a:bodyPr>
            <a:normAutofit/>
          </a:bodyPr>
          <a:lstStyle/>
          <a:p>
            <a:pPr marL="0" indent="0" algn="just">
              <a:lnSpc>
                <a:spcPct val="150000"/>
              </a:lnSpc>
              <a:buNone/>
            </a:pPr>
            <a:r>
              <a:rPr lang="en-US" sz="2400" b="1" dirty="0"/>
              <a:t>Feature </a:t>
            </a:r>
            <a:r>
              <a:rPr lang="en-US" sz="2400" b="1" dirty="0" smtClean="0"/>
              <a:t>matching involves </a:t>
            </a:r>
            <a:r>
              <a:rPr lang="en-US" sz="2400" b="1" dirty="0"/>
              <a:t>identifying and aligning corresponding features across multiple images</a:t>
            </a:r>
            <a:r>
              <a:rPr lang="en-US" sz="2400" dirty="0"/>
              <a:t>. </a:t>
            </a:r>
            <a:endParaRPr lang="en-US" sz="2400" dirty="0" smtClean="0"/>
          </a:p>
          <a:p>
            <a:pPr marL="0" indent="0" algn="just">
              <a:lnSpc>
                <a:spcPct val="150000"/>
              </a:lnSpc>
              <a:buNone/>
            </a:pPr>
            <a:r>
              <a:rPr lang="en-US" sz="2400" dirty="0" smtClean="0"/>
              <a:t>Features </a:t>
            </a:r>
            <a:r>
              <a:rPr lang="en-US" sz="2400" dirty="0"/>
              <a:t>refer to distinctive elements in an image, such as edges, </a:t>
            </a:r>
            <a:r>
              <a:rPr lang="en-US" sz="2400" dirty="0" smtClean="0"/>
              <a:t>corners, </a:t>
            </a:r>
            <a:r>
              <a:rPr lang="en-US" sz="2400" dirty="0"/>
              <a:t>that can be consistently detected and described. By matching these features, </a:t>
            </a:r>
            <a:r>
              <a:rPr lang="en-US" sz="2400" dirty="0" smtClean="0"/>
              <a:t>computer vision systems can recognize objects, track movement, create panoramic images, and reconstruct 3D scenes from 2D images.</a:t>
            </a:r>
            <a:endParaRPr lang="en-GB" sz="2400" dirty="0"/>
          </a:p>
        </p:txBody>
      </p:sp>
      <p:pic>
        <p:nvPicPr>
          <p:cNvPr id="4" name="Picture 3"/>
          <p:cNvPicPr>
            <a:picLocks noChangeAspect="1"/>
          </p:cNvPicPr>
          <p:nvPr/>
        </p:nvPicPr>
        <p:blipFill>
          <a:blip r:embed="rId2"/>
          <a:stretch>
            <a:fillRect/>
          </a:stretch>
        </p:blipFill>
        <p:spPr>
          <a:xfrm>
            <a:off x="3379089" y="4762500"/>
            <a:ext cx="6915150" cy="1905000"/>
          </a:xfrm>
          <a:prstGeom prst="rect">
            <a:avLst/>
          </a:prstGeom>
        </p:spPr>
      </p:pic>
    </p:spTree>
    <p:extLst>
      <p:ext uri="{BB962C8B-B14F-4D97-AF65-F5344CB8AC3E}">
        <p14:creationId xmlns:p14="http://schemas.microsoft.com/office/powerpoint/2010/main" val="1182457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5D548-A460-4412-B5C5-CAB3919C60CE}"/>
              </a:ext>
            </a:extLst>
          </p:cNvPr>
          <p:cNvSpPr>
            <a:spLocks noGrp="1"/>
          </p:cNvSpPr>
          <p:nvPr>
            <p:ph type="title"/>
          </p:nvPr>
        </p:nvSpPr>
        <p:spPr>
          <a:xfrm>
            <a:off x="737616" y="365760"/>
            <a:ext cx="10515600" cy="959168"/>
          </a:xfrm>
        </p:spPr>
        <p:txBody>
          <a:bodyPr/>
          <a:lstStyle/>
          <a:p>
            <a:r>
              <a:rPr lang="en-US" b="1" dirty="0" smtClean="0"/>
              <a:t>What is </a:t>
            </a:r>
            <a:r>
              <a:rPr lang="en-US" b="1" dirty="0" smtClean="0"/>
              <a:t>Feature Matching</a:t>
            </a:r>
            <a:r>
              <a:rPr lang="en-US" b="1" dirty="0" smtClean="0"/>
              <a:t>?</a:t>
            </a:r>
            <a:endParaRPr lang="en-US" b="1" dirty="0"/>
          </a:p>
        </p:txBody>
      </p:sp>
      <p:sp>
        <p:nvSpPr>
          <p:cNvPr id="3" name="Content Placeholder 2"/>
          <p:cNvSpPr>
            <a:spLocks noGrp="1"/>
          </p:cNvSpPr>
          <p:nvPr>
            <p:ph idx="1"/>
          </p:nvPr>
        </p:nvSpPr>
        <p:spPr>
          <a:xfrm>
            <a:off x="737616" y="1324928"/>
            <a:ext cx="10515600" cy="5158168"/>
          </a:xfrm>
        </p:spPr>
        <p:txBody>
          <a:bodyPr>
            <a:normAutofit/>
          </a:bodyPr>
          <a:lstStyle/>
          <a:p>
            <a:pPr marL="0" indent="0" algn="just">
              <a:lnSpc>
                <a:spcPct val="150000"/>
              </a:lnSpc>
              <a:buNone/>
            </a:pPr>
            <a:r>
              <a:rPr lang="en-US" dirty="0"/>
              <a:t>Feature matching is a fundamental technique in computer vision that involves identifying and aligning corresponding features across multiple images. Features refer to distinctive elements in an image, such as edges, </a:t>
            </a:r>
            <a:r>
              <a:rPr lang="en-US" dirty="0" smtClean="0"/>
              <a:t>corners, </a:t>
            </a:r>
            <a:r>
              <a:rPr lang="en-US" dirty="0"/>
              <a:t>that can be consistently detected and described. By matching these features, </a:t>
            </a:r>
            <a:r>
              <a:rPr lang="en-US" dirty="0" smtClean="0"/>
              <a:t>computer vision systems can recognize objects, track movement, create panoramic images, and reconstruct 3D scenes from 2D images.</a:t>
            </a:r>
            <a:endParaRPr lang="en-GB" dirty="0"/>
          </a:p>
        </p:txBody>
      </p:sp>
    </p:spTree>
    <p:extLst>
      <p:ext uri="{BB962C8B-B14F-4D97-AF65-F5344CB8AC3E}">
        <p14:creationId xmlns:p14="http://schemas.microsoft.com/office/powerpoint/2010/main" val="4157864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5D548-A460-4412-B5C5-CAB3919C60CE}"/>
              </a:ext>
            </a:extLst>
          </p:cNvPr>
          <p:cNvSpPr>
            <a:spLocks noGrp="1"/>
          </p:cNvSpPr>
          <p:nvPr>
            <p:ph type="title"/>
          </p:nvPr>
        </p:nvSpPr>
        <p:spPr>
          <a:xfrm>
            <a:off x="737616" y="365760"/>
            <a:ext cx="10515600" cy="959168"/>
          </a:xfrm>
        </p:spPr>
        <p:txBody>
          <a:bodyPr/>
          <a:lstStyle/>
          <a:p>
            <a:pPr fontAlgn="base"/>
            <a:r>
              <a:rPr lang="en-US" b="1" dirty="0"/>
              <a:t>Key Aspects of Feature Matching</a:t>
            </a:r>
          </a:p>
        </p:txBody>
      </p:sp>
      <p:sp>
        <p:nvSpPr>
          <p:cNvPr id="3" name="Content Placeholder 2"/>
          <p:cNvSpPr>
            <a:spLocks noGrp="1"/>
          </p:cNvSpPr>
          <p:nvPr>
            <p:ph idx="1"/>
          </p:nvPr>
        </p:nvSpPr>
        <p:spPr>
          <a:xfrm>
            <a:off x="737616" y="1580960"/>
            <a:ext cx="10515600" cy="4179760"/>
          </a:xfrm>
        </p:spPr>
        <p:txBody>
          <a:bodyPr>
            <a:normAutofit/>
          </a:bodyPr>
          <a:lstStyle/>
          <a:p>
            <a:pPr marL="0" lvl="0" indent="0">
              <a:buNone/>
            </a:pPr>
            <a:r>
              <a:rPr lang="en-US" dirty="0" smtClean="0"/>
              <a:t>Some of the common applications are:</a:t>
            </a:r>
            <a:endParaRPr lang="en-US" dirty="0"/>
          </a:p>
          <a:p>
            <a:pPr lvl="1">
              <a:lnSpc>
                <a:spcPct val="200000"/>
              </a:lnSpc>
            </a:pPr>
            <a:r>
              <a:rPr lang="en-GB" dirty="0"/>
              <a:t>Feature Detection</a:t>
            </a:r>
            <a:endParaRPr lang="en-GB" dirty="0" smtClean="0"/>
          </a:p>
          <a:p>
            <a:pPr lvl="1">
              <a:lnSpc>
                <a:spcPct val="200000"/>
              </a:lnSpc>
            </a:pPr>
            <a:r>
              <a:rPr lang="en-GB" dirty="0" smtClean="0"/>
              <a:t>Feature </a:t>
            </a:r>
            <a:r>
              <a:rPr lang="en-GB" dirty="0"/>
              <a:t>Description</a:t>
            </a:r>
            <a:endParaRPr lang="en-GB" dirty="0"/>
          </a:p>
        </p:txBody>
      </p:sp>
      <p:pic>
        <p:nvPicPr>
          <p:cNvPr id="1026" name="Picture 2" descr="C.4. Convolutional Neural Networks for Text - EN - Deep Learning Bible - 3.  Natural Language Processing - En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12406" y="1324928"/>
            <a:ext cx="4672457" cy="5312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641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5D548-A460-4412-B5C5-CAB3919C60CE}"/>
              </a:ext>
            </a:extLst>
          </p:cNvPr>
          <p:cNvSpPr>
            <a:spLocks noGrp="1"/>
          </p:cNvSpPr>
          <p:nvPr>
            <p:ph type="title"/>
          </p:nvPr>
        </p:nvSpPr>
        <p:spPr>
          <a:xfrm>
            <a:off x="737616" y="365760"/>
            <a:ext cx="10515600" cy="959168"/>
          </a:xfrm>
        </p:spPr>
        <p:txBody>
          <a:bodyPr/>
          <a:lstStyle/>
          <a:p>
            <a:pPr fontAlgn="base"/>
            <a:r>
              <a:rPr lang="en-US" b="1" dirty="0"/>
              <a:t>Key Aspects of Feature Matching</a:t>
            </a:r>
          </a:p>
        </p:txBody>
      </p:sp>
      <p:sp>
        <p:nvSpPr>
          <p:cNvPr id="3" name="Content Placeholder 2"/>
          <p:cNvSpPr>
            <a:spLocks noGrp="1"/>
          </p:cNvSpPr>
          <p:nvPr>
            <p:ph idx="1"/>
          </p:nvPr>
        </p:nvSpPr>
        <p:spPr>
          <a:xfrm>
            <a:off x="737616" y="1580960"/>
            <a:ext cx="10515600" cy="4179760"/>
          </a:xfrm>
        </p:spPr>
        <p:txBody>
          <a:bodyPr>
            <a:normAutofit fontScale="92500"/>
          </a:bodyPr>
          <a:lstStyle/>
          <a:p>
            <a:pPr marL="457200" lvl="1" indent="0">
              <a:lnSpc>
                <a:spcPct val="200000"/>
              </a:lnSpc>
              <a:buNone/>
            </a:pPr>
            <a:r>
              <a:rPr lang="en-GB" b="1" dirty="0" smtClean="0"/>
              <a:t>Feature Detection: </a:t>
            </a:r>
          </a:p>
          <a:p>
            <a:pPr lvl="1">
              <a:lnSpc>
                <a:spcPct val="200000"/>
              </a:lnSpc>
            </a:pPr>
            <a:r>
              <a:rPr lang="en-US" dirty="0" smtClean="0"/>
              <a:t>The </a:t>
            </a:r>
            <a:r>
              <a:rPr lang="en-US" dirty="0"/>
              <a:t>process begins by detecting key features in each image. These features are typically points of interest that are easy to distinguish, such as corners or edges.</a:t>
            </a:r>
          </a:p>
          <a:p>
            <a:pPr lvl="1">
              <a:lnSpc>
                <a:spcPct val="200000"/>
              </a:lnSpc>
            </a:pPr>
            <a:r>
              <a:rPr lang="en-US" dirty="0"/>
              <a:t>Common feature detectors include </a:t>
            </a:r>
            <a:r>
              <a:rPr lang="en-US" b="1" dirty="0"/>
              <a:t>Harris Corner Detector</a:t>
            </a:r>
            <a:r>
              <a:rPr lang="en-US" dirty="0"/>
              <a:t>, Laplacian of Gaussian for blob detection, and Canny Edge Detector.</a:t>
            </a:r>
            <a:endParaRPr lang="en-GB" dirty="0" smtClean="0"/>
          </a:p>
        </p:txBody>
      </p:sp>
    </p:spTree>
    <p:extLst>
      <p:ext uri="{BB962C8B-B14F-4D97-AF65-F5344CB8AC3E}">
        <p14:creationId xmlns:p14="http://schemas.microsoft.com/office/powerpoint/2010/main" val="1669782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5D548-A460-4412-B5C5-CAB3919C60CE}"/>
              </a:ext>
            </a:extLst>
          </p:cNvPr>
          <p:cNvSpPr>
            <a:spLocks noGrp="1"/>
          </p:cNvSpPr>
          <p:nvPr>
            <p:ph type="title"/>
          </p:nvPr>
        </p:nvSpPr>
        <p:spPr>
          <a:xfrm>
            <a:off x="737616" y="365760"/>
            <a:ext cx="10515600" cy="959168"/>
          </a:xfrm>
        </p:spPr>
        <p:txBody>
          <a:bodyPr/>
          <a:lstStyle/>
          <a:p>
            <a:pPr fontAlgn="base"/>
            <a:r>
              <a:rPr lang="en-US" b="1" dirty="0"/>
              <a:t>Key Aspects of Feature Matching</a:t>
            </a:r>
          </a:p>
        </p:txBody>
      </p:sp>
      <p:sp>
        <p:nvSpPr>
          <p:cNvPr id="3" name="Content Placeholder 2"/>
          <p:cNvSpPr>
            <a:spLocks noGrp="1"/>
          </p:cNvSpPr>
          <p:nvPr>
            <p:ph idx="1"/>
          </p:nvPr>
        </p:nvSpPr>
        <p:spPr>
          <a:xfrm>
            <a:off x="737616" y="1580960"/>
            <a:ext cx="10515600" cy="4179760"/>
          </a:xfrm>
        </p:spPr>
        <p:txBody>
          <a:bodyPr>
            <a:normAutofit/>
          </a:bodyPr>
          <a:lstStyle/>
          <a:p>
            <a:pPr marL="457200" lvl="1" indent="0">
              <a:lnSpc>
                <a:spcPct val="200000"/>
              </a:lnSpc>
              <a:buNone/>
            </a:pPr>
            <a:r>
              <a:rPr lang="en-GB" b="1" dirty="0" smtClean="0"/>
              <a:t>Feature Description: </a:t>
            </a:r>
          </a:p>
          <a:p>
            <a:pPr lvl="1">
              <a:lnSpc>
                <a:spcPct val="200000"/>
              </a:lnSpc>
            </a:pPr>
            <a:r>
              <a:rPr lang="en-US" dirty="0" smtClean="0"/>
              <a:t>Once </a:t>
            </a:r>
            <a:r>
              <a:rPr lang="en-US" dirty="0"/>
              <a:t>features are detected, they are described using feature descriptors, which provide a numerical representation of the feature's characteristics.</a:t>
            </a:r>
          </a:p>
          <a:p>
            <a:pPr lvl="1">
              <a:lnSpc>
                <a:spcPct val="200000"/>
              </a:lnSpc>
            </a:pPr>
            <a:r>
              <a:rPr lang="en-US" dirty="0"/>
              <a:t>Popular feature descriptors include </a:t>
            </a:r>
            <a:r>
              <a:rPr lang="en-US" b="1" dirty="0"/>
              <a:t>SIFT (Scale-Invariant Feature Transform), </a:t>
            </a:r>
            <a:r>
              <a:rPr lang="en-US" dirty="0"/>
              <a:t>SURF (Speeded Up Robust Features</a:t>
            </a:r>
            <a:r>
              <a:rPr lang="en-US" dirty="0" smtClean="0"/>
              <a:t>).</a:t>
            </a:r>
            <a:endParaRPr lang="en-GB" dirty="0" smtClean="0"/>
          </a:p>
        </p:txBody>
      </p:sp>
    </p:spTree>
    <p:extLst>
      <p:ext uri="{BB962C8B-B14F-4D97-AF65-F5344CB8AC3E}">
        <p14:creationId xmlns:p14="http://schemas.microsoft.com/office/powerpoint/2010/main" val="3380232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5D548-A460-4412-B5C5-CAB3919C60CE}"/>
              </a:ext>
            </a:extLst>
          </p:cNvPr>
          <p:cNvSpPr>
            <a:spLocks noGrp="1"/>
          </p:cNvSpPr>
          <p:nvPr>
            <p:ph type="title"/>
          </p:nvPr>
        </p:nvSpPr>
        <p:spPr>
          <a:xfrm>
            <a:off x="554736" y="82296"/>
            <a:ext cx="10515600" cy="959168"/>
          </a:xfrm>
        </p:spPr>
        <p:txBody>
          <a:bodyPr/>
          <a:lstStyle/>
          <a:p>
            <a:pPr fontAlgn="base"/>
            <a:r>
              <a:rPr lang="en-GB" b="1" dirty="0" err="1"/>
              <a:t>Haris</a:t>
            </a:r>
            <a:r>
              <a:rPr lang="en-GB" b="1" dirty="0"/>
              <a:t> corner detection</a:t>
            </a:r>
          </a:p>
        </p:txBody>
      </p:sp>
      <p:sp>
        <p:nvSpPr>
          <p:cNvPr id="3" name="Content Placeholder 2"/>
          <p:cNvSpPr>
            <a:spLocks noGrp="1"/>
          </p:cNvSpPr>
          <p:nvPr>
            <p:ph idx="1"/>
          </p:nvPr>
        </p:nvSpPr>
        <p:spPr>
          <a:xfrm>
            <a:off x="134112" y="927164"/>
            <a:ext cx="10515600" cy="2634424"/>
          </a:xfrm>
        </p:spPr>
        <p:txBody>
          <a:bodyPr>
            <a:normAutofit/>
          </a:bodyPr>
          <a:lstStyle/>
          <a:p>
            <a:pPr marL="457200" lvl="1" indent="0" algn="just">
              <a:lnSpc>
                <a:spcPct val="150000"/>
              </a:lnSpc>
              <a:buNone/>
            </a:pPr>
            <a:r>
              <a:rPr lang="en-US" b="1" dirty="0" err="1"/>
              <a:t>Haris</a:t>
            </a:r>
            <a:r>
              <a:rPr lang="en-US" b="1" dirty="0"/>
              <a:t> corner detection is a method in which we can detect the corners of the image by sliding a slider box all over the image by finding the corners and it will apply a threshold and the corners will be marked in the image. This algorithm is mainly used to detect the corners of the image.</a:t>
            </a:r>
            <a:endParaRPr lang="en-GB" dirty="0" smtClean="0"/>
          </a:p>
        </p:txBody>
      </p:sp>
      <p:pic>
        <p:nvPicPr>
          <p:cNvPr id="4" name="Picture 3"/>
          <p:cNvPicPr>
            <a:picLocks noChangeAspect="1"/>
          </p:cNvPicPr>
          <p:nvPr/>
        </p:nvPicPr>
        <p:blipFill>
          <a:blip r:embed="rId3"/>
          <a:stretch>
            <a:fillRect/>
          </a:stretch>
        </p:blipFill>
        <p:spPr>
          <a:xfrm>
            <a:off x="243840" y="3165955"/>
            <a:ext cx="6284976" cy="3283363"/>
          </a:xfrm>
          <a:prstGeom prst="rect">
            <a:avLst/>
          </a:prstGeom>
        </p:spPr>
      </p:pic>
      <p:pic>
        <p:nvPicPr>
          <p:cNvPr id="2050" name="Picture 2" descr="Image Feature Detection, Description, and Matching in OpenC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544" y="3165954"/>
            <a:ext cx="5401456" cy="3283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3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5D548-A460-4412-B5C5-CAB3919C60CE}"/>
              </a:ext>
            </a:extLst>
          </p:cNvPr>
          <p:cNvSpPr>
            <a:spLocks noGrp="1"/>
          </p:cNvSpPr>
          <p:nvPr>
            <p:ph type="title"/>
          </p:nvPr>
        </p:nvSpPr>
        <p:spPr>
          <a:xfrm>
            <a:off x="637032" y="173101"/>
            <a:ext cx="10515600" cy="750443"/>
          </a:xfrm>
        </p:spPr>
        <p:txBody>
          <a:bodyPr/>
          <a:lstStyle/>
          <a:p>
            <a:r>
              <a:rPr lang="en-US" b="1" dirty="0" smtClean="0"/>
              <a:t>Implementation &amp; </a:t>
            </a:r>
            <a:r>
              <a:rPr lang="en-US" b="1" dirty="0" err="1" smtClean="0"/>
              <a:t>OpenCV</a:t>
            </a:r>
            <a:r>
              <a:rPr lang="en-US" b="1" dirty="0" smtClean="0"/>
              <a:t> Functions:</a:t>
            </a:r>
            <a:endParaRPr lang="en-US" b="1" dirty="0"/>
          </a:p>
        </p:txBody>
      </p:sp>
      <p:pic>
        <p:nvPicPr>
          <p:cNvPr id="3" name="Picture 2"/>
          <p:cNvPicPr>
            <a:picLocks noChangeAspect="1"/>
          </p:cNvPicPr>
          <p:nvPr/>
        </p:nvPicPr>
        <p:blipFill>
          <a:blip r:embed="rId2"/>
          <a:stretch>
            <a:fillRect/>
          </a:stretch>
        </p:blipFill>
        <p:spPr>
          <a:xfrm>
            <a:off x="637032" y="923544"/>
            <a:ext cx="8029956" cy="5478268"/>
          </a:xfrm>
          <a:prstGeom prst="rect">
            <a:avLst/>
          </a:prstGeom>
        </p:spPr>
      </p:pic>
    </p:spTree>
    <p:extLst>
      <p:ext uri="{BB962C8B-B14F-4D97-AF65-F5344CB8AC3E}">
        <p14:creationId xmlns:p14="http://schemas.microsoft.com/office/powerpoint/2010/main" val="2816312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5D548-A460-4412-B5C5-CAB3919C60CE}"/>
              </a:ext>
            </a:extLst>
          </p:cNvPr>
          <p:cNvSpPr>
            <a:spLocks noGrp="1"/>
          </p:cNvSpPr>
          <p:nvPr>
            <p:ph type="title"/>
          </p:nvPr>
        </p:nvSpPr>
        <p:spPr>
          <a:xfrm>
            <a:off x="737616" y="365760"/>
            <a:ext cx="10515600" cy="959168"/>
          </a:xfrm>
        </p:spPr>
        <p:txBody>
          <a:bodyPr/>
          <a:lstStyle/>
          <a:p>
            <a:pPr fontAlgn="base"/>
            <a:r>
              <a:rPr lang="en-GB" b="1" dirty="0"/>
              <a:t>SIFT (Scale-Invariant Feature Transform)</a:t>
            </a:r>
          </a:p>
        </p:txBody>
      </p:sp>
      <p:sp>
        <p:nvSpPr>
          <p:cNvPr id="3" name="Content Placeholder 2"/>
          <p:cNvSpPr>
            <a:spLocks noGrp="1"/>
          </p:cNvSpPr>
          <p:nvPr>
            <p:ph idx="1"/>
          </p:nvPr>
        </p:nvSpPr>
        <p:spPr>
          <a:xfrm>
            <a:off x="216408" y="1519238"/>
            <a:ext cx="10515600" cy="2634424"/>
          </a:xfrm>
        </p:spPr>
        <p:txBody>
          <a:bodyPr>
            <a:normAutofit fontScale="92500"/>
          </a:bodyPr>
          <a:lstStyle/>
          <a:p>
            <a:pPr marL="457200" lvl="1" indent="0" algn="just">
              <a:lnSpc>
                <a:spcPct val="150000"/>
              </a:lnSpc>
              <a:buNone/>
            </a:pPr>
            <a:r>
              <a:rPr lang="en-US" b="1" dirty="0"/>
              <a:t>SIFT is one of the important algorithms that detect objects irrelevant to the scale and rotation of the image and the reference. This helps a lot while we are comparing the real-world objects to an image though it is independent of the angle and scale of the image. This method will return the key points of the images which we need to mark in the image.</a:t>
            </a:r>
            <a:endParaRPr lang="en-GB" dirty="0" smtClean="0"/>
          </a:p>
        </p:txBody>
      </p:sp>
      <p:pic>
        <p:nvPicPr>
          <p:cNvPr id="5" name="Picture 4"/>
          <p:cNvPicPr>
            <a:picLocks noChangeAspect="1"/>
          </p:cNvPicPr>
          <p:nvPr/>
        </p:nvPicPr>
        <p:blipFill>
          <a:blip r:embed="rId2"/>
          <a:stretch>
            <a:fillRect/>
          </a:stretch>
        </p:blipFill>
        <p:spPr>
          <a:xfrm>
            <a:off x="2874645" y="4347972"/>
            <a:ext cx="5619750" cy="2057400"/>
          </a:xfrm>
          <a:prstGeom prst="rect">
            <a:avLst/>
          </a:prstGeom>
        </p:spPr>
      </p:pic>
    </p:spTree>
    <p:extLst>
      <p:ext uri="{BB962C8B-B14F-4D97-AF65-F5344CB8AC3E}">
        <p14:creationId xmlns:p14="http://schemas.microsoft.com/office/powerpoint/2010/main" val="2102204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2303</TotalTime>
  <Words>424</Words>
  <Application>Microsoft Office PowerPoint</Application>
  <PresentationFormat>Widescreen</PresentationFormat>
  <Paragraphs>27</Paragraphs>
  <Slides>12</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Feature detection and matching with OpenCV-Python</vt:lpstr>
      <vt:lpstr>What is Feature Matching?</vt:lpstr>
      <vt:lpstr>What is Feature Matching?</vt:lpstr>
      <vt:lpstr>Key Aspects of Feature Matching</vt:lpstr>
      <vt:lpstr>Key Aspects of Feature Matching</vt:lpstr>
      <vt:lpstr>Key Aspects of Feature Matching</vt:lpstr>
      <vt:lpstr>Haris corner detection</vt:lpstr>
      <vt:lpstr>Implementation &amp; OpenCV Functions:</vt:lpstr>
      <vt:lpstr>SIFT (Scale-Invariant Feature Transform)</vt:lpstr>
      <vt:lpstr>Implementation &amp; OpenCV Functions:</vt:lpstr>
      <vt:lpstr>Tasks to Do.</vt:lpstr>
      <vt:lpstr>Tasks to 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User</dc:creator>
  <cp:lastModifiedBy>ZOHAIB-SHAH</cp:lastModifiedBy>
  <cp:revision>458</cp:revision>
  <dcterms:created xsi:type="dcterms:W3CDTF">2020-09-08T09:08:54Z</dcterms:created>
  <dcterms:modified xsi:type="dcterms:W3CDTF">2025-04-28T02:26:21Z</dcterms:modified>
</cp:coreProperties>
</file>