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erriweather Light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pen Sans SemiBold"/>
      <p:regular r:id="rId26"/>
      <p:bold r:id="rId27"/>
      <p:italic r:id="rId28"/>
      <p:boldItalic r:id="rId29"/>
    </p:embeddedFont>
    <p:embeddedFont>
      <p:font typeface="Vidaloka"/>
      <p:regular r:id="rId30"/>
    </p:embeddedFont>
    <p:embeddedFont>
      <p:font typeface="Russo One"/>
      <p:regular r:id="rId31"/>
    </p:embeddedFont>
    <p:embeddedFont>
      <p:font typeface="Crimson Text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Light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erriweatherLight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SemiBold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OpenSansSemiBold-italic.fntdata"/><Relationship Id="rId27" Type="http://schemas.openxmlformats.org/officeDocument/2006/relationships/font" Target="fonts/OpenSans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ussoOne-regular.fntdata"/><Relationship Id="rId30" Type="http://schemas.openxmlformats.org/officeDocument/2006/relationships/font" Target="fonts/Vidaloka-regular.fntdata"/><Relationship Id="rId11" Type="http://schemas.openxmlformats.org/officeDocument/2006/relationships/slide" Target="slides/slide7.xml"/><Relationship Id="rId33" Type="http://schemas.openxmlformats.org/officeDocument/2006/relationships/font" Target="fonts/CrimsonText-bold.fntdata"/><Relationship Id="rId10" Type="http://schemas.openxmlformats.org/officeDocument/2006/relationships/slide" Target="slides/slide6.xml"/><Relationship Id="rId32" Type="http://schemas.openxmlformats.org/officeDocument/2006/relationships/font" Target="fonts/CrimsonText-regular.fntdata"/><Relationship Id="rId13" Type="http://schemas.openxmlformats.org/officeDocument/2006/relationships/slide" Target="slides/slide9.xml"/><Relationship Id="rId35" Type="http://schemas.openxmlformats.org/officeDocument/2006/relationships/font" Target="fonts/CrimsonText-boldItalic.fntdata"/><Relationship Id="rId12" Type="http://schemas.openxmlformats.org/officeDocument/2006/relationships/slide" Target="slides/slide8.xml"/><Relationship Id="rId34" Type="http://schemas.openxmlformats.org/officeDocument/2006/relationships/font" Target="fonts/CrimsonText-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bold.fntdata"/><Relationship Id="rId14" Type="http://schemas.openxmlformats.org/officeDocument/2006/relationships/slide" Target="slides/slide10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italic.fntdata"/><Relationship Id="rId19" Type="http://schemas.openxmlformats.org/officeDocument/2006/relationships/font" Target="fonts/MerriweatherLight-bold.fntdata"/><Relationship Id="rId18" Type="http://schemas.openxmlformats.org/officeDocument/2006/relationships/font" Target="fonts/Merriweather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c7554a049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c7554a049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47681b388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47681b388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c7554a049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c7554a049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c7554a049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cc7554a049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f7a3c5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f7a3c5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47681b38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47681b38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c7554a049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c7554a049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f7a3c50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f7a3c50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840b8b80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4840b8b80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c7554a049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c7554a049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c7554a049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c7554a049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c7554a049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c7554a049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7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SyriaTel</a:t>
            </a:r>
            <a:r>
              <a:rPr lang="en"/>
              <a:t> Churn Analysis</a:t>
            </a:r>
            <a:endParaRPr/>
          </a:p>
        </p:txBody>
      </p:sp>
      <p:sp>
        <p:nvSpPr>
          <p:cNvPr id="246" name="Google Shape;246;p3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icallyoupickup llc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/>
          <p:nvPr/>
        </p:nvSpPr>
        <p:spPr>
          <a:xfrm>
            <a:off x="838425" y="515950"/>
            <a:ext cx="8021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Top 3 Most important features in Model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3"/>
          <p:cNvSpPr txBox="1"/>
          <p:nvPr/>
        </p:nvSpPr>
        <p:spPr>
          <a:xfrm>
            <a:off x="935175" y="2029375"/>
            <a:ext cx="424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Total Intl calls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Total Day Minutes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Voicemail Plan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9" name="Google Shape;30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300" y="1634450"/>
            <a:ext cx="3655426" cy="24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title"/>
          </p:nvPr>
        </p:nvSpPr>
        <p:spPr>
          <a:xfrm>
            <a:off x="5834850" y="2499625"/>
            <a:ext cx="24753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5" name="Google Shape;315;p44"/>
          <p:cNvSpPr txBox="1"/>
          <p:nvPr>
            <p:ph idx="2" type="title"/>
          </p:nvPr>
        </p:nvSpPr>
        <p:spPr>
          <a:xfrm>
            <a:off x="6374975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316" name="Google Shape;3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900" y="1012300"/>
            <a:ext cx="3907701" cy="26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type="title"/>
          </p:nvPr>
        </p:nvSpPr>
        <p:spPr>
          <a:xfrm>
            <a:off x="1913400" y="1335200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Recommendations based on model</a:t>
            </a:r>
            <a:endParaRPr sz="2600"/>
          </a:p>
        </p:txBody>
      </p:sp>
      <p:sp>
        <p:nvSpPr>
          <p:cNvPr id="322" name="Google Shape;322;p45"/>
          <p:cNvSpPr txBox="1"/>
          <p:nvPr>
            <p:ph idx="3" type="subTitle"/>
          </p:nvPr>
        </p:nvSpPr>
        <p:spPr>
          <a:xfrm>
            <a:off x="1968825" y="2664150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Call</a:t>
            </a:r>
            <a:endParaRPr/>
          </a:p>
        </p:txBody>
      </p:sp>
      <p:sp>
        <p:nvSpPr>
          <p:cNvPr id="323" name="Google Shape;323;p45"/>
          <p:cNvSpPr txBox="1"/>
          <p:nvPr>
            <p:ph idx="4" type="subTitle"/>
          </p:nvPr>
        </p:nvSpPr>
        <p:spPr>
          <a:xfrm>
            <a:off x="1968925" y="3004150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International calls package</a:t>
            </a:r>
            <a:endParaRPr/>
          </a:p>
        </p:txBody>
      </p:sp>
      <p:sp>
        <p:nvSpPr>
          <p:cNvPr id="324" name="Google Shape;324;p45"/>
          <p:cNvSpPr txBox="1"/>
          <p:nvPr>
            <p:ph idx="5" type="subTitle"/>
          </p:nvPr>
        </p:nvSpPr>
        <p:spPr>
          <a:xfrm>
            <a:off x="4766900" y="2647150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Voicemail</a:t>
            </a:r>
            <a:endParaRPr/>
          </a:p>
        </p:txBody>
      </p:sp>
      <p:sp>
        <p:nvSpPr>
          <p:cNvPr id="325" name="Google Shape;325;p45"/>
          <p:cNvSpPr txBox="1"/>
          <p:nvPr>
            <p:ph idx="6" type="subTitle"/>
          </p:nvPr>
        </p:nvSpPr>
        <p:spPr>
          <a:xfrm>
            <a:off x="4766900" y="3004150"/>
            <a:ext cx="2126100" cy="10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voicemail services to customers debating on churning</a:t>
            </a:r>
            <a:endParaRPr/>
          </a:p>
        </p:txBody>
      </p:sp>
      <p:grpSp>
        <p:nvGrpSpPr>
          <p:cNvPr id="326" name="Google Shape;326;p45"/>
          <p:cNvGrpSpPr/>
          <p:nvPr/>
        </p:nvGrpSpPr>
        <p:grpSpPr>
          <a:xfrm>
            <a:off x="2836445" y="2115569"/>
            <a:ext cx="390864" cy="385048"/>
            <a:chOff x="-60991775" y="3376900"/>
            <a:chExt cx="315850" cy="311150"/>
          </a:xfrm>
        </p:grpSpPr>
        <p:sp>
          <p:nvSpPr>
            <p:cNvPr id="327" name="Google Shape;327;p45"/>
            <p:cNvSpPr/>
            <p:nvPr/>
          </p:nvSpPr>
          <p:spPr>
            <a:xfrm>
              <a:off x="-60991000" y="3376900"/>
              <a:ext cx="315075" cy="311150"/>
            </a:xfrm>
            <a:custGeom>
              <a:rect b="b" l="l" r="r" t="t"/>
              <a:pathLst>
                <a:path extrusionOk="0" h="12446" w="12603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5"/>
            <p:cNvSpPr/>
            <p:nvPr/>
          </p:nvSpPr>
          <p:spPr>
            <a:xfrm>
              <a:off x="-60991775" y="3404275"/>
              <a:ext cx="174875" cy="89250"/>
            </a:xfrm>
            <a:custGeom>
              <a:rect b="b" l="l" r="r" t="t"/>
              <a:pathLst>
                <a:path extrusionOk="0" h="3570" w="6995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5"/>
            <p:cNvSpPr/>
            <p:nvPr/>
          </p:nvSpPr>
          <p:spPr>
            <a:xfrm>
              <a:off x="-60795650" y="3513975"/>
              <a:ext cx="89000" cy="173300"/>
            </a:xfrm>
            <a:custGeom>
              <a:rect b="b" l="l" r="r" t="t"/>
              <a:pathLst>
                <a:path extrusionOk="0" h="6932" w="356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45"/>
          <p:cNvGrpSpPr/>
          <p:nvPr/>
        </p:nvGrpSpPr>
        <p:grpSpPr>
          <a:xfrm>
            <a:off x="5611345" y="2129598"/>
            <a:ext cx="437214" cy="357006"/>
            <a:chOff x="3860400" y="3254050"/>
            <a:chExt cx="296175" cy="241825"/>
          </a:xfrm>
        </p:grpSpPr>
        <p:sp>
          <p:nvSpPr>
            <p:cNvPr id="331" name="Google Shape;331;p45"/>
            <p:cNvSpPr/>
            <p:nvPr/>
          </p:nvSpPr>
          <p:spPr>
            <a:xfrm>
              <a:off x="4112425" y="3358025"/>
              <a:ext cx="44150" cy="18125"/>
            </a:xfrm>
            <a:custGeom>
              <a:rect b="b" l="l" r="r" t="t"/>
              <a:pathLst>
                <a:path extrusionOk="0" h="725" w="1766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5"/>
            <p:cNvSpPr/>
            <p:nvPr/>
          </p:nvSpPr>
          <p:spPr>
            <a:xfrm>
              <a:off x="4102200" y="3393475"/>
              <a:ext cx="37050" cy="33875"/>
            </a:xfrm>
            <a:custGeom>
              <a:rect b="b" l="l" r="r" t="t"/>
              <a:pathLst>
                <a:path extrusionOk="0" h="1355" w="1482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5"/>
            <p:cNvSpPr/>
            <p:nvPr/>
          </p:nvSpPr>
          <p:spPr>
            <a:xfrm>
              <a:off x="4103775" y="3306025"/>
              <a:ext cx="35475" cy="34500"/>
            </a:xfrm>
            <a:custGeom>
              <a:rect b="b" l="l" r="r" t="t"/>
              <a:pathLst>
                <a:path extrusionOk="0" h="1380" w="1419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5"/>
            <p:cNvSpPr/>
            <p:nvPr/>
          </p:nvSpPr>
          <p:spPr>
            <a:xfrm>
              <a:off x="3860400" y="3306025"/>
              <a:ext cx="105550" cy="104800"/>
            </a:xfrm>
            <a:custGeom>
              <a:rect b="b" l="l" r="r" t="t"/>
              <a:pathLst>
                <a:path extrusionOk="0" h="4192" w="4222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5"/>
            <p:cNvSpPr/>
            <p:nvPr/>
          </p:nvSpPr>
          <p:spPr>
            <a:xfrm>
              <a:off x="4050225" y="3254050"/>
              <a:ext cx="35450" cy="208750"/>
            </a:xfrm>
            <a:custGeom>
              <a:rect b="b" l="l" r="r" t="t"/>
              <a:pathLst>
                <a:path extrusionOk="0" h="8350" w="1418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5"/>
            <p:cNvSpPr/>
            <p:nvPr/>
          </p:nvSpPr>
          <p:spPr>
            <a:xfrm>
              <a:off x="3912375" y="3426550"/>
              <a:ext cx="51225" cy="69325"/>
            </a:xfrm>
            <a:custGeom>
              <a:rect b="b" l="l" r="r" t="t"/>
              <a:pathLst>
                <a:path extrusionOk="0" h="2773" w="2049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5"/>
            <p:cNvSpPr/>
            <p:nvPr/>
          </p:nvSpPr>
          <p:spPr>
            <a:xfrm>
              <a:off x="3982475" y="3275325"/>
              <a:ext cx="52000" cy="163850"/>
            </a:xfrm>
            <a:custGeom>
              <a:rect b="b" l="l" r="r" t="t"/>
              <a:pathLst>
                <a:path extrusionOk="0" h="6554" w="208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/>
          <p:nvPr>
            <p:ph type="title"/>
          </p:nvPr>
        </p:nvSpPr>
        <p:spPr>
          <a:xfrm>
            <a:off x="882525" y="45307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343" name="Google Shape;343;p46"/>
          <p:cNvSpPr txBox="1"/>
          <p:nvPr>
            <p:ph idx="3" type="subTitle"/>
          </p:nvPr>
        </p:nvSpPr>
        <p:spPr>
          <a:xfrm>
            <a:off x="380504" y="398722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Baby Kev</a:t>
            </a:r>
            <a:endParaRPr/>
          </a:p>
        </p:txBody>
      </p:sp>
      <p:pic>
        <p:nvPicPr>
          <p:cNvPr id="344" name="Google Shape;3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338" y="1362450"/>
            <a:ext cx="2026425" cy="21176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5" name="Google Shape;345;p46"/>
          <p:cNvSpPr txBox="1"/>
          <p:nvPr>
            <p:ph idx="4294967295" type="title"/>
          </p:nvPr>
        </p:nvSpPr>
        <p:spPr>
          <a:xfrm>
            <a:off x="5332075" y="1479625"/>
            <a:ext cx="34782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Thanks</a:t>
            </a:r>
            <a:endParaRPr sz="4600"/>
          </a:p>
        </p:txBody>
      </p:sp>
      <p:sp>
        <p:nvSpPr>
          <p:cNvPr id="346" name="Google Shape;346;p46"/>
          <p:cNvSpPr txBox="1"/>
          <p:nvPr>
            <p:ph idx="2" type="subTitle"/>
          </p:nvPr>
        </p:nvSpPr>
        <p:spPr>
          <a:xfrm>
            <a:off x="4837575" y="2402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babykev@gmail.com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icallyoupickup.com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52" name="Google Shape;252;p35"/>
          <p:cNvSpPr txBox="1"/>
          <p:nvPr>
            <p:ph idx="3" type="subTitle"/>
          </p:nvPr>
        </p:nvSpPr>
        <p:spPr>
          <a:xfrm>
            <a:off x="522875" y="2880400"/>
            <a:ext cx="24861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253" name="Google Shape;253;p35"/>
          <p:cNvSpPr txBox="1"/>
          <p:nvPr>
            <p:ph idx="1" type="subTitle"/>
          </p:nvPr>
        </p:nvSpPr>
        <p:spPr>
          <a:xfrm>
            <a:off x="3328950" y="30767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Analysis</a:t>
            </a:r>
            <a:endParaRPr/>
          </a:p>
        </p:txBody>
      </p:sp>
      <p:sp>
        <p:nvSpPr>
          <p:cNvPr id="254" name="Google Shape;254;p35"/>
          <p:cNvSpPr txBox="1"/>
          <p:nvPr>
            <p:ph idx="7" type="subTitle"/>
          </p:nvPr>
        </p:nvSpPr>
        <p:spPr>
          <a:xfrm>
            <a:off x="6135025" y="2880400"/>
            <a:ext cx="26661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5" name="Google Shape;255;p35"/>
          <p:cNvSpPr txBox="1"/>
          <p:nvPr>
            <p:ph idx="9" type="title"/>
          </p:nvPr>
        </p:nvSpPr>
        <p:spPr>
          <a:xfrm>
            <a:off x="1246325" y="2025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6" name="Google Shape;256;p35"/>
          <p:cNvSpPr txBox="1"/>
          <p:nvPr>
            <p:ph idx="13" type="title"/>
          </p:nvPr>
        </p:nvSpPr>
        <p:spPr>
          <a:xfrm>
            <a:off x="3961800" y="2025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7" name="Google Shape;257;p35"/>
          <p:cNvSpPr txBox="1"/>
          <p:nvPr>
            <p:ph idx="14" type="title"/>
          </p:nvPr>
        </p:nvSpPr>
        <p:spPr>
          <a:xfrm>
            <a:off x="6948475" y="20704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2110925" y="1541425"/>
            <a:ext cx="633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Business Problem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2110925" y="2426575"/>
            <a:ext cx="420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Finding the reasons customers are churning from SyriaTel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3779825" y="525625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01</a:t>
            </a:r>
            <a:endParaRPr sz="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/>
        </p:nvSpPr>
        <p:spPr>
          <a:xfrm>
            <a:off x="2524200" y="669125"/>
            <a:ext cx="409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Data Overview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7"/>
          <p:cNvSpPr txBox="1"/>
          <p:nvPr/>
        </p:nvSpPr>
        <p:spPr>
          <a:xfrm>
            <a:off x="2023525" y="2086950"/>
            <a:ext cx="4716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The data provided contained of over 3000 data points and we took a look at 16 different features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14%</a:t>
            </a:r>
            <a:endParaRPr/>
          </a:p>
        </p:txBody>
      </p:sp>
      <p:sp>
        <p:nvSpPr>
          <p:cNvPr id="276" name="Google Shape;276;p38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Amount of churned customers in data 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/>
        </p:nvSpPr>
        <p:spPr>
          <a:xfrm>
            <a:off x="3072425" y="661050"/>
            <a:ext cx="409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Montserrat"/>
                <a:ea typeface="Montserrat"/>
                <a:cs typeface="Montserrat"/>
                <a:sym typeface="Montserrat"/>
              </a:rPr>
              <a:t>Revenue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2023525" y="2086950"/>
            <a:ext cx="4716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All together the customers in this data set brought in $200,000 revenue for the company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Churned customers represented $32,000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/>
        </p:nvSpPr>
        <p:spPr>
          <a:xfrm>
            <a:off x="2918425" y="1797800"/>
            <a:ext cx="4861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Montserrat"/>
                <a:ea typeface="Montserrat"/>
                <a:cs typeface="Montserrat"/>
                <a:sym typeface="Montserrat"/>
              </a:rPr>
              <a:t>WHY?</a:t>
            </a:r>
            <a:endParaRPr b="1" sz="7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93" name="Google Shape;293;p41"/>
          <p:cNvSpPr txBox="1"/>
          <p:nvPr>
            <p:ph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94" name="Google Shape;294;p41"/>
          <p:cNvPicPr preferRelativeResize="0"/>
          <p:nvPr/>
        </p:nvPicPr>
        <p:blipFill rotWithShape="1">
          <a:blip r:embed="rId3">
            <a:alphaModFix/>
          </a:blip>
          <a:srcRect b="0" l="33897" r="0" t="0"/>
          <a:stretch/>
        </p:blipFill>
        <p:spPr>
          <a:xfrm>
            <a:off x="1094250" y="1113625"/>
            <a:ext cx="2896500" cy="2916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Predictive Model</a:t>
            </a:r>
            <a:endParaRPr/>
          </a:p>
        </p:txBody>
      </p:sp>
      <p:sp>
        <p:nvSpPr>
          <p:cNvPr id="300" name="Google Shape;300;p42"/>
          <p:cNvSpPr txBox="1"/>
          <p:nvPr/>
        </p:nvSpPr>
        <p:spPr>
          <a:xfrm>
            <a:off x="467600" y="1830075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2"/>
          <p:cNvSpPr txBox="1"/>
          <p:nvPr/>
        </p:nvSpPr>
        <p:spPr>
          <a:xfrm>
            <a:off x="532075" y="2450825"/>
            <a:ext cx="3111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Accuracy = .95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Recall score = .78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Precision score = .85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2" name="Google Shape;3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675" y="1338300"/>
            <a:ext cx="2814375" cy="28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