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7" r:id="rId3"/>
    <p:sldId id="268" r:id="rId4"/>
    <p:sldId id="400" r:id="rId5"/>
    <p:sldId id="402" r:id="rId6"/>
    <p:sldId id="401" r:id="rId7"/>
    <p:sldId id="403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FF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08" autoAdjust="0"/>
    <p:restoredTop sz="94424" autoAdjust="0"/>
  </p:normalViewPr>
  <p:slideViewPr>
    <p:cSldViewPr snapToObjects="1">
      <p:cViewPr varScale="1">
        <p:scale>
          <a:sx n="88" d="100"/>
          <a:sy n="88" d="100"/>
        </p:scale>
        <p:origin x="32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47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5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702030404030204"/>
      </a:defRPr>
    </a:lvl1pPr>
    <a:lvl2pPr indent="228600" latinLnBrk="0">
      <a:defRPr sz="1200">
        <a:latin typeface="+mn-lt"/>
        <a:ea typeface="+mn-ea"/>
        <a:cs typeface="+mn-cs"/>
        <a:sym typeface="Calibri" panose="020F0702030404030204"/>
      </a:defRPr>
    </a:lvl2pPr>
    <a:lvl3pPr indent="457200" latinLnBrk="0">
      <a:defRPr sz="1200">
        <a:latin typeface="+mn-lt"/>
        <a:ea typeface="+mn-ea"/>
        <a:cs typeface="+mn-cs"/>
        <a:sym typeface="Calibri" panose="020F0702030404030204"/>
      </a:defRPr>
    </a:lvl3pPr>
    <a:lvl4pPr indent="685800" latinLnBrk="0">
      <a:defRPr sz="1200">
        <a:latin typeface="+mn-lt"/>
        <a:ea typeface="+mn-ea"/>
        <a:cs typeface="+mn-cs"/>
        <a:sym typeface="Calibri" panose="020F0702030404030204"/>
      </a:defRPr>
    </a:lvl4pPr>
    <a:lvl5pPr indent="914400" latinLnBrk="0">
      <a:defRPr sz="1200">
        <a:latin typeface="+mn-lt"/>
        <a:ea typeface="+mn-ea"/>
        <a:cs typeface="+mn-cs"/>
        <a:sym typeface="Calibri" panose="020F0702030404030204"/>
      </a:defRPr>
    </a:lvl5pPr>
    <a:lvl6pPr indent="1143000" latinLnBrk="0">
      <a:defRPr sz="1200">
        <a:latin typeface="+mn-lt"/>
        <a:ea typeface="+mn-ea"/>
        <a:cs typeface="+mn-cs"/>
        <a:sym typeface="Calibri" panose="020F0702030404030204"/>
      </a:defRPr>
    </a:lvl6pPr>
    <a:lvl7pPr indent="1371600" latinLnBrk="0">
      <a:defRPr sz="1200">
        <a:latin typeface="+mn-lt"/>
        <a:ea typeface="+mn-ea"/>
        <a:cs typeface="+mn-cs"/>
        <a:sym typeface="Calibri" panose="020F0702030404030204"/>
      </a:defRPr>
    </a:lvl7pPr>
    <a:lvl8pPr indent="1600200" latinLnBrk="0">
      <a:defRPr sz="1200">
        <a:latin typeface="+mn-lt"/>
        <a:ea typeface="+mn-ea"/>
        <a:cs typeface="+mn-cs"/>
        <a:sym typeface="Calibri" panose="020F0702030404030204"/>
      </a:defRPr>
    </a:lvl8pPr>
    <a:lvl9pPr indent="1828800" latinLnBrk="0">
      <a:defRPr sz="1200">
        <a:latin typeface="+mn-lt"/>
        <a:ea typeface="+mn-ea"/>
        <a:cs typeface="+mn-cs"/>
        <a:sym typeface="Calibri" panose="020F07020304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61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" name="矩形 5"/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703060505090304"/>
              <a:ea typeface="Times New Roman" panose="02020703060505090304"/>
              <a:cs typeface="Times New Roman" panose="02020703060505090304"/>
              <a:sym typeface="Times New Roman" panose="02020703060505090304"/>
            </a:endParaRPr>
          </a:p>
        </p:txBody>
      </p:sp>
      <p:pic>
        <p:nvPicPr>
          <p:cNvPr id="8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7030605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70306050509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7030605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70306050509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9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9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703060505090304"/>
          <a:ea typeface="Times New Roman" panose="02020703060505090304"/>
          <a:cs typeface="Times New Roman" panose="02020703060505090304"/>
          <a:sym typeface="Times New Roman" panose="0202070306050509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703060505090304"/>
          <a:ea typeface="Times New Roman" panose="02020703060505090304"/>
          <a:cs typeface="Times New Roman" panose="02020703060505090304"/>
          <a:sym typeface="Times New Roman" panose="0202070306050509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703060505090304"/>
          <a:ea typeface="Times New Roman" panose="02020703060505090304"/>
          <a:cs typeface="Times New Roman" panose="02020703060505090304"/>
          <a:sym typeface="Times New Roman" panose="0202070306050509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703060505090304"/>
          <a:ea typeface="Times New Roman" panose="02020703060505090304"/>
          <a:cs typeface="Times New Roman" panose="02020703060505090304"/>
          <a:sym typeface="Times New Roman" panose="0202070306050509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703060505090304"/>
              </a:rPr>
              <a:t>讲师：</a:t>
            </a:r>
            <a:r>
              <a:rPr lang="en-US" altLang="zh-CN" dirty="0">
                <a:cs typeface="Times New Roman" panose="02020703060505090304"/>
              </a:rPr>
              <a:t>icodeyou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703060505090304"/>
              </a:rPr>
              <a:t>Java</a:t>
            </a:r>
            <a:r>
              <a:rPr lang="zh-CN" altLang="en-US" b="1" dirty="0">
                <a:sym typeface="Times New Roman" panose="02020703060505090304"/>
              </a:rPr>
              <a:t> 百问百答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基本类型、包装类型和常量池</a:t>
            </a:r>
            <a:endParaRPr lang="en-US" altLang="zh-CN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1084" y="1484784"/>
            <a:ext cx="8467284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76250" indent="-4762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基本类型和包装类型的区别是什么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 marL="476250" indent="-4762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什么是自动装箱和自动拆箱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 marL="476250" indent="-4762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数值判等的陷阱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7030605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7030605050903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基本类型和包装类型的区别是什么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/>
              <a:sym typeface="Times New Roman" panose="02020703060505090304"/>
            </a:endParaRP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245709803"/>
              </p:ext>
            </p:extLst>
          </p:nvPr>
        </p:nvGraphicFramePr>
        <p:xfrm>
          <a:off x="1828800" y="1308735"/>
          <a:ext cx="8534400" cy="509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67200"/>
                <a:gridCol w="4267200"/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基本类型</a:t>
                      </a:r>
                      <a:endParaRPr lang="en-US" altLang="zh-CN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包装类型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Integer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Short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Long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Float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Double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Byte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 smtClean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2800" dirty="0" smtClean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har</a:t>
                      </a:r>
                      <a:endParaRPr lang="en-US" altLang="zh-CN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 smtClean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Char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bool</a:t>
                      </a:r>
                      <a:r>
                        <a:rPr lang="en-US" altLang="zh-CN" sz="2800" dirty="0" err="1" smtClean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ean</a:t>
                      </a:r>
                      <a:endParaRPr lang="en-US" altLang="zh-CN" sz="2800" dirty="0" smtClean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smtClean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Boolean</a:t>
                      </a:r>
                      <a:endParaRPr lang="zh-CN" altLang="en-US" sz="2800" dirty="0" smtClean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基本类型和包装类型的区别是什么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/>
              <a:sym typeface="Times New Roman" panose="0202070306050509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084" y="1484784"/>
            <a:ext cx="8467284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包装类型可以为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null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，但基本类型不可以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包装类型可以用于泛型，但基本类型不可以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基本类型比包装类型更高效</a:t>
            </a:r>
          </a:p>
        </p:txBody>
      </p:sp>
      <p:sp>
        <p:nvSpPr>
          <p:cNvPr id="2" name="矩形 1"/>
          <p:cNvSpPr/>
          <p:nvPr/>
        </p:nvSpPr>
        <p:spPr>
          <a:xfrm>
            <a:off x="2350770" y="4507865"/>
            <a:ext cx="935990" cy="14400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703060505090304"/>
              <a:ea typeface="Times New Roman" panose="02020703060505090304"/>
              <a:cs typeface="Times New Roman" panose="02020703060505090304"/>
              <a:sym typeface="Times New Roman" panose="02020703060505090304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366645" y="4940300"/>
            <a:ext cx="920115" cy="8255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直接连接符 4"/>
          <p:cNvCxnSpPr/>
          <p:nvPr/>
        </p:nvCxnSpPr>
        <p:spPr>
          <a:xfrm flipV="1">
            <a:off x="2350770" y="5480685"/>
            <a:ext cx="920115" cy="8255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/>
          <p:cNvSpPr txBox="1"/>
          <p:nvPr/>
        </p:nvSpPr>
        <p:spPr>
          <a:xfrm>
            <a:off x="2366645" y="3987165"/>
            <a:ext cx="95631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stack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70306050509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5730" y="4579620"/>
            <a:ext cx="29845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10</a:t>
            </a:r>
            <a:endParaRPr kumimoji="0" lang="zh-CN" altLang="en-US" sz="1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70306050509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52065" y="5074920"/>
            <a:ext cx="5969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0x123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75155" y="4471670"/>
            <a:ext cx="28702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703060505090304"/>
              </a:rPr>
              <a:t>a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75155" y="4940300"/>
            <a:ext cx="31750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703060505090304"/>
              </a:rPr>
              <a:t>b</a:t>
            </a:r>
          </a:p>
        </p:txBody>
      </p:sp>
      <p:sp>
        <p:nvSpPr>
          <p:cNvPr id="13" name="矩形 12"/>
          <p:cNvSpPr/>
          <p:nvPr/>
        </p:nvSpPr>
        <p:spPr>
          <a:xfrm>
            <a:off x="4347845" y="4507865"/>
            <a:ext cx="935990" cy="14400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703060505090304"/>
              <a:ea typeface="Times New Roman" panose="02020703060505090304"/>
              <a:cs typeface="Times New Roman" panose="02020703060505090304"/>
              <a:sym typeface="Times New Roman" panose="02020703060505090304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363720" y="4940300"/>
            <a:ext cx="920115" cy="8255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连接符 14"/>
          <p:cNvCxnSpPr/>
          <p:nvPr/>
        </p:nvCxnSpPr>
        <p:spPr>
          <a:xfrm flipV="1">
            <a:off x="4347845" y="5480685"/>
            <a:ext cx="920115" cy="8255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4363720" y="3987165"/>
            <a:ext cx="93535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heap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70306050509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2805" y="4579620"/>
            <a:ext cx="29845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2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0</a:t>
            </a:r>
            <a:endParaRPr kumimoji="0" lang="zh-CN" altLang="en-US" sz="1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703060505090304"/>
            </a:endParaRPr>
          </a:p>
        </p:txBody>
      </p:sp>
      <p:cxnSp>
        <p:nvCxnSpPr>
          <p:cNvPr id="21" name="直接箭头连接符 20"/>
          <p:cNvCxnSpPr>
            <a:stCxn id="2" idx="3"/>
          </p:cNvCxnSpPr>
          <p:nvPr/>
        </p:nvCxnSpPr>
        <p:spPr>
          <a:xfrm flipV="1">
            <a:off x="3286760" y="4725670"/>
            <a:ext cx="1061085" cy="50228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什么是自动装箱和自动拆箱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/>
              <a:sym typeface="Times New Roman" panose="0202070306050509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070" y="1484630"/>
            <a:ext cx="963549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自动装箱：基本类型转换为包装类型（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 -&gt; Integer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自动拆箱：包装类型转换为基本类型（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 -&gt; int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拆装箱的原理：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Integer.valueOf()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Integer.intValue()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数值判等的陷阱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5895" y="1473200"/>
            <a:ext cx="5516245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 a = 100;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 b = 100;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System.out.println(a == b);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45895" y="3900170"/>
            <a:ext cx="596519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 a = 200;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 b = 200;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System.out.println(a == b);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3610" y="838835"/>
            <a:ext cx="9635490" cy="735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两个小例子：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数值判等的陷阱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1070" y="1484630"/>
            <a:ext cx="10013315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总结：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基本类型和基本类型比较，比的就是数值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基本类型和包装类型比较，会自动拆箱比较数值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包装类型和包装类型比较，比较的是引用地址，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注意缓存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703060505090304"/>
            <a:ea typeface="Times New Roman" panose="02020703060505090304"/>
            <a:cs typeface="Times New Roman" panose="02020703060505090304"/>
            <a:sym typeface="Times New Roman" panose="0202070306050509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70306050509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703060505090304"/>
            <a:ea typeface="Times New Roman" panose="02020703060505090304"/>
            <a:cs typeface="Times New Roman" panose="02020703060505090304"/>
            <a:sym typeface="Times New Roman" panose="0202070306050509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703060505090304"/>
            <a:ea typeface="Times New Roman" panose="02020703060505090304"/>
            <a:cs typeface="Times New Roman" panose="02020703060505090304"/>
            <a:sym typeface="Times New Roman" panose="0202070306050509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5263</TotalTime>
  <Words>264</Words>
  <Application>Microsoft Macintosh PowerPoint</Application>
  <PresentationFormat>宽屏</PresentationFormat>
  <Paragraphs>56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Calibri</vt:lpstr>
      <vt:lpstr>Google Sans</vt:lpstr>
      <vt:lpstr>Times New Roman</vt:lpstr>
      <vt:lpstr>微软雅黑</vt:lpstr>
      <vt:lpstr>小米兰亭</vt:lpstr>
      <vt:lpstr>Office 主题</vt:lpstr>
      <vt:lpstr>Java 百问百答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Microsoft Office 用户</cp:lastModifiedBy>
  <cp:revision>56</cp:revision>
  <dcterms:created xsi:type="dcterms:W3CDTF">2019-09-29T14:20:32Z</dcterms:created>
  <dcterms:modified xsi:type="dcterms:W3CDTF">2019-10-19T06:29:59Z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