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70" r:id="rId9"/>
    <p:sldId id="269" r:id="rId10"/>
    <p:sldId id="262" r:id="rId11"/>
    <p:sldId id="260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787" autoAdjust="0"/>
  </p:normalViewPr>
  <p:slideViewPr>
    <p:cSldViewPr snapToGrid="0">
      <p:cViewPr varScale="1">
        <p:scale>
          <a:sx n="71" d="100"/>
          <a:sy n="71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-8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0E694-D829-4588-9AD5-6525F68F6AA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19E1-2F3A-4582-876B-AFE72192A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d/#exam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munsell.com/wp-content/uploads/2015/04/dind-gitlab-ci-runner.p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stybox.com/2020/10/21/gitlab-dind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dockerd</a:t>
            </a:r>
            <a:r>
              <a:rPr lang="en-US" dirty="0">
                <a:hlinkClick r:id="rId3"/>
              </a:rPr>
              <a:t> | Docker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Example of using </a:t>
            </a:r>
            <a:r>
              <a:rPr lang="en-US" dirty="0" err="1"/>
              <a:t>DinD</a:t>
            </a:r>
            <a:r>
              <a:rPr lang="en-US" dirty="0"/>
              <a:t> engine directly from host</a:t>
            </a:r>
          </a:p>
          <a:p>
            <a:r>
              <a:rPr lang="en-US" dirty="0" err="1"/>
              <a:t>yxie@host</a:t>
            </a:r>
            <a:r>
              <a:rPr lang="en-US" dirty="0"/>
              <a:t>:~$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CONTAINER ID   IMAGE                       COMMAND                  CREATED        STATUS        PORTS           NAMES</a:t>
            </a:r>
          </a:p>
          <a:p>
            <a:r>
              <a:rPr lang="en-US" dirty="0"/>
              <a:t>4649adb8eac7   docker                      "docker-</a:t>
            </a:r>
            <a:r>
              <a:rPr lang="en-US" dirty="0" err="1"/>
              <a:t>entrypoint.s</a:t>
            </a:r>
            <a:r>
              <a:rPr lang="en-US" dirty="0"/>
              <a:t>…"   4 hours ago    Up 4 hours                    runner</a:t>
            </a:r>
          </a:p>
          <a:p>
            <a:r>
              <a:rPr lang="en-US" dirty="0"/>
              <a:t>6898b3c88ac5   </a:t>
            </a:r>
            <a:r>
              <a:rPr lang="en-US" dirty="0" err="1"/>
              <a:t>docker:dind</a:t>
            </a:r>
            <a:r>
              <a:rPr lang="en-US" dirty="0"/>
              <a:t>                 "</a:t>
            </a:r>
            <a:r>
              <a:rPr lang="en-US" dirty="0" err="1"/>
              <a:t>dockerd-entrypoint</a:t>
            </a:r>
            <a:r>
              <a:rPr lang="en-US" dirty="0"/>
              <a:t>.…"   7 hours ago    Up 7 hours    2375-2376/</a:t>
            </a:r>
            <a:r>
              <a:rPr lang="en-US" dirty="0" err="1"/>
              <a:t>tcp</a:t>
            </a:r>
            <a:r>
              <a:rPr lang="en-US" dirty="0"/>
              <a:t>   </a:t>
            </a:r>
            <a:r>
              <a:rPr lang="en-US" dirty="0" err="1"/>
              <a:t>dind</a:t>
            </a:r>
            <a:endParaRPr lang="en-US" dirty="0"/>
          </a:p>
          <a:p>
            <a:r>
              <a:rPr lang="en-US" dirty="0" err="1"/>
              <a:t>yxie@host</a:t>
            </a:r>
            <a:r>
              <a:rPr lang="en-US" dirty="0"/>
              <a:t>:~$ docker inspect -f '{{</a:t>
            </a:r>
            <a:r>
              <a:rPr lang="en-US" dirty="0" err="1"/>
              <a:t>range.NetworkSettings.Networks</a:t>
            </a:r>
            <a:r>
              <a:rPr lang="en-US" dirty="0"/>
              <a:t>}}{{.</a:t>
            </a:r>
            <a:r>
              <a:rPr lang="en-US" dirty="0" err="1"/>
              <a:t>IPAddress</a:t>
            </a:r>
            <a:r>
              <a:rPr lang="en-US" dirty="0"/>
              <a:t>}}{{end}}' </a:t>
            </a:r>
            <a:r>
              <a:rPr lang="en-US" dirty="0" err="1"/>
              <a:t>dind</a:t>
            </a:r>
            <a:endParaRPr lang="en-US" dirty="0"/>
          </a:p>
          <a:p>
            <a:r>
              <a:rPr lang="en-US" dirty="0"/>
              <a:t>172.17.0.4</a:t>
            </a:r>
          </a:p>
          <a:p>
            <a:r>
              <a:rPr lang="en-US" dirty="0" err="1"/>
              <a:t>yxie@host</a:t>
            </a:r>
            <a:r>
              <a:rPr lang="en-US" dirty="0"/>
              <a:t>:~$ export DOCKER_HOST=tcp://172.17.0.4:2376; export DOCKER_TLS_VERIFY=1; export DOCKER_CERT_PATH=/certs/client;</a:t>
            </a:r>
          </a:p>
          <a:p>
            <a:r>
              <a:rPr lang="en-US" dirty="0" err="1"/>
              <a:t>yxie@host</a:t>
            </a:r>
            <a:r>
              <a:rPr lang="en-US" dirty="0"/>
              <a:t>:~$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CONTAINER ID   IMAGE     COMMAND   CREATED   STATUS    PORTS     NAMES</a:t>
            </a:r>
          </a:p>
          <a:p>
            <a:r>
              <a:rPr lang="en-US" dirty="0" err="1"/>
              <a:t>yxie@host</a:t>
            </a:r>
            <a:r>
              <a:rPr lang="en-US" dirty="0"/>
              <a:t>:~$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] docker run --name 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-td --rm --privileged --network &lt;ci bridge&gt; --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dind-ip</a:t>
            </a:r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&gt; -v /certs/client:/certs/client </a:t>
            </a:r>
            <a:r>
              <a:rPr lang="en-US" sz="105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05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[Runner] 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docker run -it --rm --name runner -v /certs/client:/certs/client -e DOCKER_HOST=tcp://&lt;dind-ip&gt;:2376 --network &lt;ci bridge&gt; docker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] docker run -it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-e DOCKER_HOST=tcp://&lt;dind-ip&gt;:2376 -e DOCKER_TLS_VERIFY=1 -e DOCKER_CERT_PATH=/certs/client -v /certs/client:/certs/client docker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[DUT] docker run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-id --network=test -v $CI_PROJECT_DIR/reports:/reports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testsuite-dut-docker:latest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           export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=$(docker inspect -f '{{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range.NetworkSettings.Networks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}}{{.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IPAddress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}}{{end}}'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[TOOLS] docker run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-id --network=test -e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=$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-v $CI_PROJECT_DIR/reports:/reports 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testsuite_TOOLS_DOCKER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           export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=$(docker inspect -f '{{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range.NetworkSettings.Networks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}}{{.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IPAddress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}}{{end}}'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[PYTEST] docker run --name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testsuite_pytest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-it --network="test" -e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=$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-e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=$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-v $CI_PROJECT_DIR/reports:/reports 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testsuite_PYTEST_DOCKER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bash -c "/scripts/gen_testsuite_config.sh 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testsuite_DUT_DOCKER_IP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$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testsuite_TOOLS_DOCKER_IP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&gt; 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/inputs/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testsuite_config.json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; 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pytest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--config='/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/inputs/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testsuite_config.json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' --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skip_xfail_tests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 --</a:t>
            </a:r>
            <a:r>
              <a:rPr lang="en-US" sz="1050" dirty="0" err="1">
                <a:solidFill>
                  <a:srgbClr val="434343"/>
                </a:solidFill>
                <a:latin typeface="Consolas" panose="020B0609020204030204" pitchFamily="49" charset="0"/>
              </a:rPr>
              <a:t>junitxml</a:t>
            </a:r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='/reports/junit_pytest.xml' tests/DUT/msml/test_play.py“</a:t>
            </a:r>
          </a:p>
          <a:p>
            <a:endParaRPr lang="en-US" sz="105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434343"/>
                </a:solidFill>
                <a:latin typeface="Consolas" panose="020B0609020204030204" pitchFamily="49" charset="0"/>
              </a:rPr>
              <a:t>A reference picture: </a:t>
            </a:r>
            <a:r>
              <a:rPr lang="en-US" sz="1400" dirty="0">
                <a:hlinkClick r:id="rId3"/>
              </a:rPr>
              <a:t>dind-gitlab-ci-runner.png (695×347) (andrewmunsell.com)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Securing GitLab CI pipelines with </a:t>
            </a:r>
            <a:r>
              <a:rPr lang="en-US" dirty="0" err="1">
                <a:hlinkClick r:id="rId3"/>
              </a:rPr>
              <a:t>Sysbox</a:t>
            </a:r>
            <a:r>
              <a:rPr lang="en-US" dirty="0">
                <a:hlinkClick r:id="rId3"/>
              </a:rPr>
              <a:t> | </a:t>
            </a:r>
            <a:r>
              <a:rPr lang="en-US" dirty="0" err="1">
                <a:hlinkClick r:id="rId3"/>
              </a:rPr>
              <a:t>Nestybox</a:t>
            </a:r>
            <a:r>
              <a:rPr lang="en-US" dirty="0">
                <a:hlinkClick r:id="rId3"/>
              </a:rPr>
              <a:t> Blog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 uses a new user-defined Docker bridge network for each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C19E1-2F3A-4582-876B-AFE72192AE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38F5-701C-47BB-ACD6-18AA5DB4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05287-8B4A-4B22-A8B2-5514F61E0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FBF0-91A2-4992-BE44-724C819D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F7D3-67E7-44E1-8EF6-64612E59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E22F-F3E2-4596-83A7-1DAA66A0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E7E5-A29D-4E19-85AF-BEDFF1D7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C090A-E463-46A3-BA37-698F717A1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A19C-9A6B-4B31-AC46-5CB230F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1B89-E9B8-47ED-A0D8-BF4A575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125A-9087-44DB-B2C3-D5603174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E3756-163C-41EA-AF9C-66CFD08B0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8D6A-EC7B-4C31-9ED9-C3F0152E8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90D7-98C2-4F05-ACCF-AFCF7B2F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B754-BD89-4375-AE7C-A71A5F86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5D4E-C226-47AB-9607-91B7866C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AA72-E6EE-4B21-BC4A-EBEDC2B4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E903-1A7B-4D4E-8E4F-92FA44F1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B95A-EF8E-44CF-8621-811E9160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C310-0526-42B3-9099-93741B74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81D7-1A2F-4A1D-8C90-AFC4A2F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21B3-4DA8-4501-8BEF-0048EA48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4BF0-15FE-419D-898B-3D0ADE5C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9F1E-A282-4DB1-AEA2-A3E0EFD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F07A-D91A-4918-80E8-3C142C9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4279-6ABD-496D-B594-46850946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FFE2-D381-4D32-AA27-013BEB63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C0E4-0390-45B0-9F85-635269FB9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EAE2-1ACC-40B8-9AFF-01587C115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C83C-0F87-45EA-9940-77A149FB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88B8-FD37-477F-AB91-F0076B1F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25C2B-A9EE-4F1A-A7D2-18A13EDD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A981-A645-42C2-A4A9-43752266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F593-1986-40BE-AEF0-1E6FE0D0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376C-163B-48E5-8027-B96D68FF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8D139-3168-4167-AF88-C79079522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A8A04-2A58-474A-987C-E92885593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56F26-C52E-4A63-83CF-E9A230C3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D301-B88C-47E3-9694-40F4E27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A9167-3641-4E3C-8F60-FFA1C8B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0C82-350C-4D70-BE39-D9BA0AB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1782-E4B1-482C-8C63-06B33235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A17A-B218-489D-AA5C-6950D182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9B289-34AC-4AF3-8497-B35615D2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DF6CB-01B7-4D18-A530-C1F62EF5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0AA21-1C11-4950-A26C-28A9C015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9E4DF-D9B7-4FD7-8E6E-C1F2B816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0900-CA2A-4182-B25E-CA75DA54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D1CA-3632-436F-B16C-83F51ABC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4FC70-CE6A-4F72-BCC6-EF138D51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C34C0-55A0-46F2-AFF7-A4FD7D3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A627-0E44-4ADC-AC4A-E2B0680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C45C-66A0-4AC6-A93C-76FA11E2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288B-8FBB-4EC8-917E-1937E25D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AA631-248E-4A57-B23D-6ED4F5FE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580CE-2212-4A60-94BF-B3ED49B6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B18A-656B-432A-8320-A89FB38F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CA53-407A-471A-B4D1-1406331D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9DA2-264C-4BD3-8779-418083AF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E974-5F12-4041-B03D-B2EB80B0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BE58-FB56-4D31-B0FB-F82A1470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12DC-B01F-4F12-BEAC-F9227992E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3811-7DD3-439C-B3BE-155E8A6B2A7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509C-94CB-469B-AFC7-03FBF629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DF4E-104D-4C08-AC32-3A37B9A96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966C-0C0B-47A5-A495-831D7174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0E41DB-7F2B-41B1-9617-C5DFA4A9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411436" cy="1833558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DinD</a:t>
            </a:r>
            <a:r>
              <a:rPr lang="en-US" sz="5200" dirty="0">
                <a:solidFill>
                  <a:schemeClr val="tx2"/>
                </a:solidFill>
              </a:rPr>
              <a:t> on Gitlab 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7BB12-18F0-4909-A5C9-A14800979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9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102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Host</a:t>
            </a:r>
          </a:p>
          <a:p>
            <a:r>
              <a:rPr lang="en-US" sz="2000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174044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Docker:dind</a:t>
            </a:r>
            <a:r>
              <a:rPr lang="en-US" sz="4000" dirty="0">
                <a:solidFill>
                  <a:srgbClr val="FFFFFF"/>
                </a:solidFill>
              </a:rPr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2010905"/>
            <a:ext cx="5241236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docker:dind</a:t>
            </a:r>
            <a:r>
              <a:rPr lang="en-US" sz="2000" dirty="0"/>
              <a:t> image is required because it starts up the docker daemon when it is brought up by a runner.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docker cli can exist on a host/container without having the daemon running and can be pointed to control a daemon running somewhere else.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75CE1-A111-4164-8DFD-FD23CE4A3CC8}"/>
              </a:ext>
            </a:extLst>
          </p:cNvPr>
          <p:cNvSpPr txBox="1"/>
          <p:nvPr/>
        </p:nvSpPr>
        <p:spPr>
          <a:xfrm>
            <a:off x="7816188" y="2828835"/>
            <a:ext cx="33122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8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image: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docker:latest</a:t>
            </a: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services: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8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docker build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docker run … </a:t>
            </a:r>
          </a:p>
        </p:txBody>
      </p:sp>
    </p:spTree>
    <p:extLst>
      <p:ext uri="{BB962C8B-B14F-4D97-AF65-F5344CB8AC3E}">
        <p14:creationId xmlns:p14="http://schemas.microsoft.com/office/powerpoint/2010/main" val="131494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Docker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102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080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Create a network for each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3505200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404040"/>
                </a:solidFill>
                <a:latin typeface="-apple-system"/>
              </a:rPr>
              <a:t>Use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-apple-system"/>
              </a:rPr>
              <a:t> a new user-defined Docker bridge network for each job.</a:t>
            </a:r>
          </a:p>
          <a:p>
            <a:pPr marL="0" indent="0">
              <a:buNone/>
            </a:pPr>
            <a:endParaRPr lang="en-US" sz="1400" dirty="0">
              <a:solidFill>
                <a:srgbClr val="40404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-apple-system"/>
              </a:rPr>
              <a:t>When a job starts, a bridge network is created (similar to docker network create &lt;network&gt;). Upon creation, the service containers and the build job container are connected to this network.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-apple-system"/>
              </a:rPr>
              <a:t>The network is removed at the end of the job.</a:t>
            </a:r>
          </a:p>
          <a:p>
            <a:pPr marL="0" indent="0">
              <a:buNone/>
            </a:pPr>
            <a:endParaRPr lang="en-US" sz="1400" dirty="0">
              <a:solidFill>
                <a:srgbClr val="40404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000" dirty="0"/>
              <a:t>To enable this mode you must enable the FF_NETWORK_PER_BUILD feature flag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80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0FA0-9C99-41D3-ADFB-24966BD7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1027"/>
            <a:ext cx="9724031" cy="12690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Executor Types:</a:t>
            </a:r>
          </a:p>
          <a:p>
            <a:r>
              <a:rPr lang="en-US" sz="2000" dirty="0"/>
              <a:t>Shell Executor</a:t>
            </a:r>
          </a:p>
          <a:p>
            <a:r>
              <a:rPr lang="en-US" sz="2000" dirty="0"/>
              <a:t>Docker Executor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6F1E3C-6DEE-4C76-8BC7-490A1F43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13" y="1830973"/>
            <a:ext cx="5821488" cy="266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1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Shell Executor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8B308C-25CF-4C43-AFCA-797CF581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40" y="1885279"/>
            <a:ext cx="6019331" cy="2588312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733890" y="5189049"/>
            <a:ext cx="554902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4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build . –f &lt;docker-file&gt; -t &lt;docker-tag&gt;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run &lt;docker-tag&gt;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5498740" y="4662043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CI script example: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459350" y="2278416"/>
            <a:ext cx="4175878" cy="2903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When using the shell executor, the CI job is composed of shell commands executed in the same context as the GitLab runner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dirty="0"/>
              <a:t>The job executes within the GitLab runner’s host environment, which may or may not be clean</a:t>
            </a:r>
          </a:p>
          <a:p>
            <a:r>
              <a:rPr lang="en-US" sz="1600" dirty="0"/>
              <a:t>If the job needs to interact with Docker, the GitLab runner needs to be added to the docker group, which grants root level access to the job on the runner machine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ABF6E-876F-41A5-89D8-20A72A44C744}"/>
              </a:ext>
            </a:extLst>
          </p:cNvPr>
          <p:cNvSpPr txBox="1">
            <a:spLocks/>
          </p:cNvSpPr>
          <p:nvPr/>
        </p:nvSpPr>
        <p:spPr>
          <a:xfrm>
            <a:off x="487599" y="4970801"/>
            <a:ext cx="4758693" cy="91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Security issue 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docker run --privileged -v /:/</a:t>
            </a:r>
            <a:r>
              <a:rPr lang="en-US" sz="1100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mnt</a:t>
            </a:r>
            <a:r>
              <a:rPr lang="en-US" sz="11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 alpine &lt;risky-</a:t>
            </a:r>
            <a:r>
              <a:rPr lang="en-US" sz="1100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1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5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459350" y="2059756"/>
            <a:ext cx="8436172" cy="159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When using the docker executor, the CI job runs within one or more Docker containers.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This solves some problems of the shell executor, </a:t>
            </a:r>
            <a:r>
              <a:rPr lang="en-US" sz="1600" dirty="0" err="1"/>
              <a:t>e.g</a:t>
            </a:r>
            <a:r>
              <a:rPr lang="en-US" sz="1600" dirty="0"/>
              <a:t> we get a clean environment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ABF6E-876F-41A5-89D8-20A72A44C744}"/>
              </a:ext>
            </a:extLst>
          </p:cNvPr>
          <p:cNvSpPr txBox="1">
            <a:spLocks/>
          </p:cNvSpPr>
          <p:nvPr/>
        </p:nvSpPr>
        <p:spPr>
          <a:xfrm>
            <a:off x="459350" y="3801603"/>
            <a:ext cx="9976155" cy="159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If the CI job needs to interact with Docker itself, then the job needs access to a Docker engine (docker daemon)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 ways: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err="1"/>
              <a:t>DooD</a:t>
            </a:r>
            <a:r>
              <a:rPr lang="en-US" sz="1600" dirty="0"/>
              <a:t> (Docker out of Docker)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err="1"/>
              <a:t>DinD</a:t>
            </a:r>
            <a:r>
              <a:rPr lang="en-US" sz="1600" dirty="0"/>
              <a:t> (Docker in Docker)</a:t>
            </a:r>
          </a:p>
        </p:txBody>
      </p:sp>
    </p:spTree>
    <p:extLst>
      <p:ext uri="{BB962C8B-B14F-4D97-AF65-F5344CB8AC3E}">
        <p14:creationId xmlns:p14="http://schemas.microsoft.com/office/powerpoint/2010/main" val="89202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 (</a:t>
            </a:r>
            <a:r>
              <a:rPr lang="en-US" sz="4000" dirty="0" err="1">
                <a:solidFill>
                  <a:srgbClr val="FFFFFF"/>
                </a:solidFill>
              </a:rPr>
              <a:t>DooD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864086" y="5005926"/>
            <a:ext cx="5549029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4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34343"/>
                </a:solidFill>
                <a:latin typeface="Consolas" panose="020B0609020204030204" pitchFamily="49" charset="0"/>
              </a:rPr>
              <a:t>  image: docker:19.03.12</a:t>
            </a:r>
            <a:endParaRPr lang="en-US" sz="14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stage: build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build . –f &lt;docker-file&gt; -t &lt;docker-tag&gt;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- docker run &lt;docker-tag&gt;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5864086" y="4662043"/>
            <a:ext cx="5728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CI script example: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327991" y="1949467"/>
            <a:ext cx="4890052" cy="173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DooD</a:t>
            </a:r>
            <a:r>
              <a:rPr lang="en-US" sz="1600" dirty="0"/>
              <a:t> (Docker out of Docker)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-- Binding the host Docker Socket into the Job Container.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docker daemon is running on the host.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docker container access the host’s docker daemon via a bind-mount of </a:t>
            </a:r>
            <a:r>
              <a:rPr lang="en-US" sz="1600" dirty="0">
                <a:solidFill>
                  <a:srgbClr val="00B0F0"/>
                </a:solidFill>
              </a:rPr>
              <a:t>/var/run/</a:t>
            </a:r>
            <a:r>
              <a:rPr lang="en-US" sz="1600" dirty="0" err="1">
                <a:solidFill>
                  <a:srgbClr val="00B0F0"/>
                </a:solidFill>
              </a:rPr>
              <a:t>docker.sock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AA364-5C50-409E-88A0-3E733E49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42" y="1949466"/>
            <a:ext cx="6079950" cy="2524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215034" y="4216332"/>
            <a:ext cx="5360817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[[runners]]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 = "https://gitlab.com/"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token = REGISTRATION_TOKEN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executor = "docker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[</a:t>
            </a:r>
            <a:r>
              <a:rPr lang="en-US" sz="1200" dirty="0" err="1">
                <a:latin typeface="Consolas" panose="020B0609020204030204" pitchFamily="49" charset="0"/>
              </a:rPr>
              <a:t>runners.docker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tls_verify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image = "docker:19.03.12"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privileged = false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disable_cache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volumes =["/var/run/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docker.sock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:/var/run/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docker.sock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 "/cache"]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5AE7-F8D0-4DEB-8D6C-B3253702E33D}"/>
              </a:ext>
            </a:extLst>
          </p:cNvPr>
          <p:cNvSpPr txBox="1"/>
          <p:nvPr/>
        </p:nvSpPr>
        <p:spPr>
          <a:xfrm>
            <a:off x="165029" y="3856410"/>
            <a:ext cx="5728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Gitlab runner config example:</a:t>
            </a:r>
          </a:p>
        </p:txBody>
      </p:sp>
    </p:spTree>
    <p:extLst>
      <p:ext uri="{BB962C8B-B14F-4D97-AF65-F5344CB8AC3E}">
        <p14:creationId xmlns:p14="http://schemas.microsoft.com/office/powerpoint/2010/main" val="219707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 (</a:t>
            </a:r>
            <a:r>
              <a:rPr lang="en-US" sz="4000" dirty="0" err="1">
                <a:solidFill>
                  <a:srgbClr val="FFFFFF"/>
                </a:solidFill>
              </a:rPr>
              <a:t>DooD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126052" y="1612024"/>
            <a:ext cx="5606499" cy="159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Experiment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Run a docker container (test-a) binding /var/run/</a:t>
            </a:r>
            <a:r>
              <a:rPr lang="en-US" sz="1600" dirty="0" err="1"/>
              <a:t>docker.sock</a:t>
            </a:r>
            <a:r>
              <a:rPr lang="en-US" sz="1600" dirty="0"/>
              <a:t> on host.</a:t>
            </a:r>
          </a:p>
          <a:p>
            <a:pPr>
              <a:buFontTx/>
              <a:buChar char="-"/>
            </a:pPr>
            <a:r>
              <a:rPr lang="en-US" sz="1600" dirty="0"/>
              <a:t>Run a sub-docker container (test-b) in A, with volume map “-v /:/</a:t>
            </a:r>
            <a:r>
              <a:rPr lang="en-US" sz="1600" dirty="0" err="1"/>
              <a:t>mnt</a:t>
            </a:r>
            <a:r>
              <a:rPr lang="en-US" sz="1600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result shows test-b can access and operate / on host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415366" y="3640887"/>
            <a:ext cx="4522304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yxie@host</a:t>
            </a:r>
            <a:r>
              <a:rPr lang="en-US" sz="1200" dirty="0">
                <a:latin typeface="Consolas" panose="020B0609020204030204" pitchFamily="49" charset="0"/>
              </a:rPr>
              <a:t>:~$ </a:t>
            </a:r>
            <a:r>
              <a:rPr lang="en-US" sz="1200" dirty="0" err="1">
                <a:latin typeface="Consolas" panose="020B0609020204030204" pitchFamily="49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</a:rPr>
              <a:t> touch /</a:t>
            </a:r>
            <a:r>
              <a:rPr lang="en-US" sz="1200" dirty="0" err="1">
                <a:latin typeface="Consolas" panose="020B0609020204030204" pitchFamily="49" charset="0"/>
              </a:rPr>
              <a:t>flag_host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yxie@host:~$ docker run -it --rm -v /var/run/docker.sock:/var/run/docker.sock docker sh</a:t>
            </a:r>
          </a:p>
          <a:p>
            <a:pPr marL="0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/ #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touch /</a:t>
            </a:r>
            <a:r>
              <a:rPr lang="en-US" sz="1200" dirty="0" err="1">
                <a:latin typeface="Consolas" panose="020B0609020204030204" pitchFamily="49" charset="0"/>
              </a:rPr>
              <a:t>flag_dockerA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docker run -it --rm -v /:/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 docker </a:t>
            </a:r>
            <a:r>
              <a:rPr lang="en-US" sz="1200" dirty="0" err="1">
                <a:latin typeface="Consolas" panose="020B0609020204030204" pitchFamily="49" charset="0"/>
              </a:rPr>
              <a:t>sh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ls 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/flag*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flag_host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 # touch /</a:t>
            </a:r>
            <a:r>
              <a:rPr lang="en-US" sz="1200" dirty="0" err="1">
                <a:latin typeface="Consolas" panose="020B0609020204030204" pitchFamily="49" charset="0"/>
              </a:rPr>
              <a:t>mnt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test.stub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## in host shell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yxie@host</a:t>
            </a:r>
            <a:r>
              <a:rPr lang="en-US" sz="1200" dirty="0">
                <a:latin typeface="Consolas" panose="020B0609020204030204" pitchFamily="49" charset="0"/>
              </a:rPr>
              <a:t>:~$ ls /test*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test.stub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AAE2D-B8DF-452D-A7A2-A76598BFFFA7}"/>
              </a:ext>
            </a:extLst>
          </p:cNvPr>
          <p:cNvSpPr txBox="1"/>
          <p:nvPr/>
        </p:nvSpPr>
        <p:spPr>
          <a:xfrm>
            <a:off x="6214855" y="5247062"/>
            <a:ext cx="5403574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Runner host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2EC5D-38F5-4418-9315-6D70FB836751}"/>
              </a:ext>
            </a:extLst>
          </p:cNvPr>
          <p:cNvSpPr txBox="1"/>
          <p:nvPr/>
        </p:nvSpPr>
        <p:spPr>
          <a:xfrm>
            <a:off x="8101633" y="5354852"/>
            <a:ext cx="1133059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C3A48-F3B2-421B-9267-51B6CC6E5832}"/>
              </a:ext>
            </a:extLst>
          </p:cNvPr>
          <p:cNvSpPr txBox="1"/>
          <p:nvPr/>
        </p:nvSpPr>
        <p:spPr>
          <a:xfrm>
            <a:off x="9557300" y="5354852"/>
            <a:ext cx="142543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Engine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5CBD2-D01B-4994-B1E5-53D91C8D39E7}"/>
              </a:ext>
            </a:extLst>
          </p:cNvPr>
          <p:cNvSpPr txBox="1"/>
          <p:nvPr/>
        </p:nvSpPr>
        <p:spPr>
          <a:xfrm>
            <a:off x="6736702" y="4525358"/>
            <a:ext cx="23444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docker run -it –name test-a -v /var/run/</a:t>
            </a:r>
            <a:r>
              <a:rPr lang="en-US" sz="1000" dirty="0" err="1">
                <a:latin typeface="Consolas" panose="020B0609020204030204" pitchFamily="49" charset="0"/>
              </a:rPr>
              <a:t>docker.sock</a:t>
            </a:r>
            <a:r>
              <a:rPr lang="en-US" sz="1000" dirty="0">
                <a:latin typeface="Consolas" panose="020B0609020204030204" pitchFamily="49" charset="0"/>
              </a:rPr>
              <a:t>:/var/run/</a:t>
            </a:r>
            <a:r>
              <a:rPr lang="en-US" sz="1000" dirty="0" err="1">
                <a:latin typeface="Consolas" panose="020B0609020204030204" pitchFamily="49" charset="0"/>
              </a:rPr>
              <a:t>docker.sock</a:t>
            </a:r>
            <a:r>
              <a:rPr lang="en-US" sz="1000" dirty="0">
                <a:latin typeface="Consolas" panose="020B0609020204030204" pitchFamily="49" charset="0"/>
              </a:rPr>
              <a:t> docker </a:t>
            </a:r>
            <a:r>
              <a:rPr lang="en-US" sz="1000" dirty="0" err="1">
                <a:latin typeface="Consolas" panose="020B0609020204030204" pitchFamily="49" charset="0"/>
              </a:rPr>
              <a:t>sh</a:t>
            </a:r>
            <a:endParaRPr lang="en-US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09F3779-F6B8-4306-A011-BFCCEDF462B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9234692" y="5508741"/>
            <a:ext cx="32260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50035A-4659-4E62-9E0B-17B8DB10FBEC}"/>
              </a:ext>
            </a:extLst>
          </p:cNvPr>
          <p:cNvSpPr/>
          <p:nvPr/>
        </p:nvSpPr>
        <p:spPr>
          <a:xfrm>
            <a:off x="8808241" y="2393524"/>
            <a:ext cx="2490061" cy="186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E7756-0006-4939-8230-CE3A5B67FA80}"/>
              </a:ext>
            </a:extLst>
          </p:cNvPr>
          <p:cNvSpPr txBox="1"/>
          <p:nvPr/>
        </p:nvSpPr>
        <p:spPr>
          <a:xfrm>
            <a:off x="9085450" y="2804954"/>
            <a:ext cx="2127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docker run -it –name test-b -v /:/</a:t>
            </a:r>
            <a:r>
              <a:rPr lang="en-US" sz="1000" dirty="0" err="1">
                <a:latin typeface="Consolas" panose="020B0609020204030204" pitchFamily="49" charset="0"/>
              </a:rPr>
              <a:t>mnt</a:t>
            </a:r>
            <a:r>
              <a:rPr lang="en-US" sz="1000" dirty="0">
                <a:latin typeface="Consolas" panose="020B0609020204030204" pitchFamily="49" charset="0"/>
              </a:rPr>
              <a:t> docker </a:t>
            </a:r>
            <a:r>
              <a:rPr lang="en-US" sz="1000" dirty="0" err="1">
                <a:latin typeface="Consolas" panose="020B0609020204030204" pitchFamily="49" charset="0"/>
              </a:rPr>
              <a:t>sh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E4C24D-A3EE-45A9-83E9-2602B763001A}"/>
              </a:ext>
            </a:extLst>
          </p:cNvPr>
          <p:cNvSpPr txBox="1"/>
          <p:nvPr/>
        </p:nvSpPr>
        <p:spPr>
          <a:xfrm>
            <a:off x="9234692" y="2407396"/>
            <a:ext cx="1612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[container test-a]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AD77B-2086-4517-B2CB-8BBB8AA362CC}"/>
              </a:ext>
            </a:extLst>
          </p:cNvPr>
          <p:cNvSpPr txBox="1"/>
          <p:nvPr/>
        </p:nvSpPr>
        <p:spPr>
          <a:xfrm>
            <a:off x="9234692" y="3658882"/>
            <a:ext cx="1425437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CC9D6-7BBC-432B-A599-89704A8CA96E}"/>
              </a:ext>
            </a:extLst>
          </p:cNvPr>
          <p:cNvSpPr txBox="1"/>
          <p:nvPr/>
        </p:nvSpPr>
        <p:spPr>
          <a:xfrm>
            <a:off x="9412244" y="4716584"/>
            <a:ext cx="1855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(/var/run/</a:t>
            </a:r>
            <a:r>
              <a:rPr lang="en-US" sz="1100" dirty="0" err="1"/>
              <a:t>docker.socket</a:t>
            </a:r>
            <a:r>
              <a:rPr lang="en-US" sz="1100" dirty="0"/>
              <a:t>)</a:t>
            </a:r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00C4C33-9B19-4E31-9F97-90BBA5111DE0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 rot="16200000" flipH="1">
            <a:off x="9391535" y="4476368"/>
            <a:ext cx="1434360" cy="322608"/>
          </a:xfrm>
          <a:prstGeom prst="bentConnector3">
            <a:avLst>
              <a:gd name="adj1" fmla="val 40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9F39359-CB8B-46DB-8FDB-86B39D43B389}"/>
              </a:ext>
            </a:extLst>
          </p:cNvPr>
          <p:cNvSpPr/>
          <p:nvPr/>
        </p:nvSpPr>
        <p:spPr>
          <a:xfrm>
            <a:off x="6290641" y="2600674"/>
            <a:ext cx="2100780" cy="14063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9F399-9659-47C2-A180-C18F8AD970EB}"/>
              </a:ext>
            </a:extLst>
          </p:cNvPr>
          <p:cNvSpPr txBox="1"/>
          <p:nvPr/>
        </p:nvSpPr>
        <p:spPr>
          <a:xfrm>
            <a:off x="6374297" y="2631246"/>
            <a:ext cx="1612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[container test-b]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178079-A7A7-40BB-83D1-72F121F702E2}"/>
              </a:ext>
            </a:extLst>
          </p:cNvPr>
          <p:cNvCxnSpPr>
            <a:cxnSpLocks/>
            <a:stCxn id="32" idx="3"/>
            <a:endCxn id="25" idx="3"/>
          </p:cNvCxnSpPr>
          <p:nvPr/>
        </p:nvCxnSpPr>
        <p:spPr>
          <a:xfrm flipH="1">
            <a:off x="10660129" y="3005009"/>
            <a:ext cx="552761" cy="784678"/>
          </a:xfrm>
          <a:prstGeom prst="bentConnector3">
            <a:avLst>
              <a:gd name="adj1" fmla="val -4135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6782EA7-7688-4AF0-A346-4E5C5D4F9C68}"/>
              </a:ext>
            </a:extLst>
          </p:cNvPr>
          <p:cNvSpPr txBox="1"/>
          <p:nvPr/>
        </p:nvSpPr>
        <p:spPr>
          <a:xfrm>
            <a:off x="6914322" y="5578257"/>
            <a:ext cx="907772" cy="5539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/</a:t>
            </a:r>
          </a:p>
          <a:p>
            <a:r>
              <a:rPr lang="en-US" sz="1000" dirty="0"/>
              <a:t>/</a:t>
            </a:r>
            <a:r>
              <a:rPr lang="en-US" sz="1000" dirty="0" err="1"/>
              <a:t>flag_host</a:t>
            </a:r>
            <a:endParaRPr lang="en-US" sz="1000" dirty="0"/>
          </a:p>
          <a:p>
            <a:r>
              <a:rPr lang="en-US" sz="1000" dirty="0"/>
              <a:t>/</a:t>
            </a:r>
            <a:r>
              <a:rPr lang="en-US" sz="1000" dirty="0" err="1"/>
              <a:t>test.stub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4E9675-D80E-4E8D-836D-73037DA72D5F}"/>
              </a:ext>
            </a:extLst>
          </p:cNvPr>
          <p:cNvSpPr txBox="1"/>
          <p:nvPr/>
        </p:nvSpPr>
        <p:spPr>
          <a:xfrm>
            <a:off x="6354453" y="3005009"/>
            <a:ext cx="2027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/ # ls /</a:t>
            </a:r>
            <a:r>
              <a:rPr lang="en-US" sz="1050" dirty="0" err="1">
                <a:latin typeface="Consolas" panose="020B0609020204030204" pitchFamily="49" charset="0"/>
              </a:rPr>
              <a:t>mnt</a:t>
            </a:r>
            <a:r>
              <a:rPr lang="en-US" sz="1050" dirty="0">
                <a:latin typeface="Consolas" panose="020B0609020204030204" pitchFamily="49" charset="0"/>
              </a:rPr>
              <a:t>/flag*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/ # touch /</a:t>
            </a:r>
            <a:r>
              <a:rPr lang="en-US" sz="1050" dirty="0" err="1">
                <a:latin typeface="Consolas" panose="020B0609020204030204" pitchFamily="49" charset="0"/>
              </a:rPr>
              <a:t>mnt</a:t>
            </a:r>
            <a:r>
              <a:rPr lang="en-US" sz="1050" dirty="0">
                <a:latin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</a:rPr>
              <a:t>test.stub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97D487-1C5A-4BB0-A9F0-D9C3DCB3B9D3}"/>
              </a:ext>
            </a:extLst>
          </p:cNvPr>
          <p:cNvSpPr txBox="1"/>
          <p:nvPr/>
        </p:nvSpPr>
        <p:spPr>
          <a:xfrm>
            <a:off x="7035554" y="3568281"/>
            <a:ext cx="665309" cy="2616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/</a:t>
            </a:r>
            <a:r>
              <a:rPr lang="en-US" sz="1100" dirty="0" err="1"/>
              <a:t>mnt</a:t>
            </a:r>
            <a:endParaRPr lang="en-US" sz="11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342DD22-C716-4C91-B356-519A1F02F05A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 rot="5400000">
            <a:off x="6494026" y="4704074"/>
            <a:ext cx="1748366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746CAC6-E76B-47DE-AFF5-8FAB068ED79D}"/>
              </a:ext>
            </a:extLst>
          </p:cNvPr>
          <p:cNvSpPr/>
          <p:nvPr/>
        </p:nvSpPr>
        <p:spPr>
          <a:xfrm rot="3820213">
            <a:off x="8314279" y="5032633"/>
            <a:ext cx="277209" cy="10201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6B8E6E2-F7C5-497C-9768-5CEF07B90A57}"/>
              </a:ext>
            </a:extLst>
          </p:cNvPr>
          <p:cNvSpPr/>
          <p:nvPr/>
        </p:nvSpPr>
        <p:spPr>
          <a:xfrm rot="10800000">
            <a:off x="8626614" y="3064972"/>
            <a:ext cx="277209" cy="10201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Docker Executor (</a:t>
            </a:r>
            <a:r>
              <a:rPr lang="en-US" sz="4000" dirty="0" err="1">
                <a:solidFill>
                  <a:srgbClr val="FFFFFF"/>
                </a:solidFill>
              </a:rPr>
              <a:t>DinD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953853" y="4532137"/>
            <a:ext cx="55490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image: docker:19.03.12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34343"/>
                </a:solidFill>
                <a:latin typeface="Consolas" panose="020B0609020204030204" pitchFamily="49" charset="0"/>
              </a:rPr>
              <a:t>Service: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-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2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build_job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stage: build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script: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- docker build . –f &lt;docker-file&gt; -t &lt;docker-tag&gt;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- docker run &lt;docker-tag&gt;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5864084" y="4218320"/>
            <a:ext cx="5728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CI script example: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179467" y="1748842"/>
            <a:ext cx="5377180" cy="183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DinD</a:t>
            </a:r>
            <a:r>
              <a:rPr lang="en-US" sz="1600" dirty="0"/>
              <a:t> (Docker in Docker)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-- Job container runs alongside with the </a:t>
            </a:r>
            <a:r>
              <a:rPr lang="en-US" sz="1600" dirty="0" err="1"/>
              <a:t>dind</a:t>
            </a:r>
            <a:r>
              <a:rPr lang="en-US" sz="1600" dirty="0"/>
              <a:t> service container.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</a:t>
            </a:r>
            <a:r>
              <a:rPr lang="en-US" sz="1600" dirty="0" err="1"/>
              <a:t>dind</a:t>
            </a:r>
            <a:r>
              <a:rPr lang="en-US" sz="1600" dirty="0"/>
              <a:t> service container contains the Docker engine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CI job (‘docker’ container) contains docker client in this case.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197952" y="4031353"/>
            <a:ext cx="5360817" cy="2292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[[runners]]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</a:rPr>
              <a:t>url</a:t>
            </a:r>
            <a:r>
              <a:rPr lang="en-US" sz="1100" dirty="0">
                <a:latin typeface="Consolas" panose="020B0609020204030204" pitchFamily="49" charset="0"/>
              </a:rPr>
              <a:t> = "https://gitlab.com/"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token = REGISTRATION_TOKEN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executor = "docker"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[</a:t>
            </a:r>
            <a:r>
              <a:rPr lang="en-US" sz="1100" dirty="0" err="1">
                <a:latin typeface="Consolas" panose="020B0609020204030204" pitchFamily="49" charset="0"/>
              </a:rPr>
              <a:t>runners.docker</a:t>
            </a:r>
            <a:r>
              <a:rPr lang="en-US" sz="11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tls_verify</a:t>
            </a:r>
            <a:r>
              <a:rPr lang="en-US" sz="1100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image = "docker:19.03.12"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privileged = true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# required for service container to run docker engine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disable_cache</a:t>
            </a:r>
            <a:r>
              <a:rPr lang="en-US" sz="1100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volumes =["/certs/client",  "/cache"]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# /certs/client enables job/service container to share docker TLS credential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5AE7-F8D0-4DEB-8D6C-B3253702E33D}"/>
              </a:ext>
            </a:extLst>
          </p:cNvPr>
          <p:cNvSpPr txBox="1"/>
          <p:nvPr/>
        </p:nvSpPr>
        <p:spPr>
          <a:xfrm>
            <a:off x="197952" y="3758253"/>
            <a:ext cx="5728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Gitlab runner config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58006-4BA4-49B1-9795-FF53F03B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54" y="1639141"/>
            <a:ext cx="6638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– </a:t>
            </a:r>
            <a:r>
              <a:rPr lang="en-US" sz="4000" dirty="0" err="1">
                <a:solidFill>
                  <a:srgbClr val="FFFFFF"/>
                </a:solidFill>
              </a:rPr>
              <a:t>DinD</a:t>
            </a:r>
            <a:r>
              <a:rPr lang="en-US" sz="4000" dirty="0">
                <a:solidFill>
                  <a:srgbClr val="FFFFFF"/>
                </a:solidFill>
              </a:rPr>
              <a:t> Experiment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F1017-5778-4FA4-A177-C5A973829E12}"/>
              </a:ext>
            </a:extLst>
          </p:cNvPr>
          <p:cNvSpPr txBox="1"/>
          <p:nvPr/>
        </p:nvSpPr>
        <p:spPr>
          <a:xfrm>
            <a:off x="5844083" y="2045858"/>
            <a:ext cx="6033368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run 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1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yxie@host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:~/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$ docker run --name 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dind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-td --rm --privileged --network test --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10.20.30.111 -v /certs/client:/certs/client 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docker:dind</a:t>
            </a:r>
            <a:endParaRPr lang="en-US" sz="1100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# run a “runner container” from host without mapping /certs/client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yxie@host</a:t>
            </a: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:~$ docker run -it --rm --network test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sh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export DOCKER_HOST=tcp://10.20.30.111:2376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ps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Error response from daemon: Client sent an HTTP request to an HTTPS server.</a:t>
            </a:r>
          </a:p>
          <a:p>
            <a:pPr marL="0" indent="0">
              <a:buNone/>
            </a:pP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# run a “runner container” from host with mapping /certs/client</a:t>
            </a:r>
          </a:p>
          <a:p>
            <a:pPr marL="0" indent="0">
              <a:buNone/>
            </a:pP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yxie@host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:~/</a:t>
            </a:r>
            <a:r>
              <a:rPr lang="en-US" sz="11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1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docker run -it --rm --name runner -v /certs/client:/certs/client -e DOCKER_HOST=tcp://10.20.30.111:2376 --network test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sh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ps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CONTAINER ID   IMAGE     COMMAND   CREATED   STATUS    PORTS     NAMES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run -id --name alpine-in-docker alpine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/ # docker 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ps</a:t>
            </a: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CONTAINER ID   IMAGE     COMMAND     CREATED     STATUS      PORTS     NAMES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2e0b0d43cf95   alpine    "/bin/</a:t>
            </a:r>
            <a:r>
              <a:rPr lang="en-US" sz="1100" dirty="0" err="1">
                <a:solidFill>
                  <a:srgbClr val="434343"/>
                </a:solidFill>
                <a:latin typeface="Consolas" panose="020B0609020204030204" pitchFamily="49" charset="0"/>
              </a:rPr>
              <a:t>sh</a:t>
            </a:r>
            <a:r>
              <a:rPr lang="en-US" sz="1100" dirty="0">
                <a:solidFill>
                  <a:srgbClr val="434343"/>
                </a:solidFill>
                <a:latin typeface="Consolas" panose="020B0609020204030204" pitchFamily="49" charset="0"/>
              </a:rPr>
              <a:t>"   44 seconds ago   Up 43 seconds             alpine-in-docker</a:t>
            </a:r>
          </a:p>
          <a:p>
            <a:pPr marL="0" indent="0">
              <a:buNone/>
            </a:pPr>
            <a:endParaRPr lang="en-US" sz="1100" dirty="0">
              <a:solidFill>
                <a:srgbClr val="43434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69A0-D665-4B86-8BA2-5319C8C94EB9}"/>
              </a:ext>
            </a:extLst>
          </p:cNvPr>
          <p:cNvSpPr txBox="1"/>
          <p:nvPr/>
        </p:nvSpPr>
        <p:spPr>
          <a:xfrm>
            <a:off x="139149" y="4924282"/>
            <a:ext cx="580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gitlab</a:t>
            </a:r>
            <a:r>
              <a:rPr lang="en-US" sz="1400" dirty="0"/>
              <a:t> runner docker config example for </a:t>
            </a:r>
            <a:r>
              <a:rPr lang="en-US" sz="1400" dirty="0" err="1"/>
              <a:t>dind</a:t>
            </a:r>
            <a:r>
              <a:rPr lang="en-US" sz="1400" dirty="0"/>
              <a:t> TLS: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215033" y="1702167"/>
            <a:ext cx="5604168" cy="3209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Tips for running </a:t>
            </a:r>
            <a:r>
              <a:rPr lang="en-US" sz="1600" b="1" dirty="0" err="1"/>
              <a:t>DinD</a:t>
            </a:r>
            <a:endParaRPr lang="en-US" sz="1600" dirty="0"/>
          </a:p>
          <a:p>
            <a:r>
              <a:rPr lang="en-US" sz="1600" dirty="0"/>
              <a:t>privileged = true</a:t>
            </a:r>
          </a:p>
          <a:p>
            <a:pPr marL="0" indent="0">
              <a:buNone/>
            </a:pPr>
            <a:r>
              <a:rPr lang="en-US" sz="1600" dirty="0"/>
              <a:t>     without it, the </a:t>
            </a:r>
            <a:r>
              <a:rPr lang="en-US" sz="1600" dirty="0" err="1"/>
              <a:t>dockerd</a:t>
            </a:r>
            <a:r>
              <a:rPr lang="en-US" sz="1600" dirty="0"/>
              <a:t> daemon in </a:t>
            </a:r>
            <a:r>
              <a:rPr lang="en-US" sz="1600" dirty="0" err="1"/>
              <a:t>dind</a:t>
            </a:r>
            <a:r>
              <a:rPr lang="en-US" sz="1600" dirty="0"/>
              <a:t> will not start</a:t>
            </a:r>
          </a:p>
          <a:p>
            <a:r>
              <a:rPr lang="en-US" sz="1600" dirty="0"/>
              <a:t>Set DOCKER_HOST to make docker use </a:t>
            </a:r>
            <a:r>
              <a:rPr lang="en-US" sz="1600" dirty="0" err="1"/>
              <a:t>dind</a:t>
            </a:r>
            <a:r>
              <a:rPr lang="en-US" sz="1600" dirty="0"/>
              <a:t> service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200" dirty="0" err="1"/>
              <a:t>e.g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export DOCKER_HOST=tcp://docker:2375  # with TLS</a:t>
            </a:r>
          </a:p>
          <a:p>
            <a:pPr marL="0" indent="0">
              <a:buNone/>
            </a:pPr>
            <a:r>
              <a:rPr lang="en-US" sz="1200" dirty="0"/>
              <a:t>      export DOCKER_HOST=tcp://&lt;dind service </a:t>
            </a:r>
            <a:r>
              <a:rPr lang="en-US" sz="1200" dirty="0" err="1"/>
              <a:t>ip</a:t>
            </a:r>
            <a:r>
              <a:rPr lang="en-US" sz="1200" dirty="0"/>
              <a:t>&gt;:2376  # w/o TLS</a:t>
            </a:r>
          </a:p>
          <a:p>
            <a:r>
              <a:rPr lang="en-US" sz="1600" dirty="0"/>
              <a:t>Config TLS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400" dirty="0"/>
              <a:t>TLS can be turned off – set DOCKER_TLS_CERTDIR to "“, otherwise set the dir. e.g</a:t>
            </a:r>
            <a:r>
              <a:rPr lang="en-US" sz="1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DOCKER_TLS_CERTDIR: /certs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DOCKER_CERT_PATH: /certs/client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400" dirty="0"/>
              <a:t> </a:t>
            </a:r>
            <a:r>
              <a:rPr lang="en-US" sz="1600" dirty="0"/>
              <a:t>If using TLS, then the certificates created by </a:t>
            </a:r>
            <a:r>
              <a:rPr lang="en-US" sz="1600" dirty="0" err="1"/>
              <a:t>docker:dind</a:t>
            </a:r>
            <a:r>
              <a:rPr lang="en-US" sz="1600" dirty="0"/>
              <a:t> need to be shared between the </a:t>
            </a:r>
            <a:r>
              <a:rPr lang="en-US" sz="1600" dirty="0" err="1"/>
              <a:t>dind</a:t>
            </a:r>
            <a:r>
              <a:rPr lang="en-US" sz="1600" dirty="0"/>
              <a:t> service and runner containers – by mounting the “/certs/client” inside </a:t>
            </a:r>
            <a:r>
              <a:rPr lang="en-US" sz="1600" dirty="0" err="1"/>
              <a:t>dind</a:t>
            </a:r>
            <a:r>
              <a:rPr lang="en-US" sz="1600" dirty="0"/>
              <a:t> to the job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7F21E-C183-4A26-85B9-D55B0BD54384}"/>
              </a:ext>
            </a:extLst>
          </p:cNvPr>
          <p:cNvSpPr txBox="1"/>
          <p:nvPr/>
        </p:nvSpPr>
        <p:spPr>
          <a:xfrm>
            <a:off x="215033" y="5232059"/>
            <a:ext cx="5360817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[[runners]]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</a:rPr>
              <a:t>url</a:t>
            </a:r>
            <a:r>
              <a:rPr lang="en-US" sz="1050" dirty="0">
                <a:latin typeface="Consolas" panose="020B0609020204030204" pitchFamily="49" charset="0"/>
              </a:rPr>
              <a:t> = "https://gitlab.com/"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token = REGISTRATION_TOKEN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executor = "docker"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[</a:t>
            </a:r>
            <a:r>
              <a:rPr lang="en-US" sz="1050" dirty="0" err="1">
                <a:latin typeface="Consolas" panose="020B0609020204030204" pitchFamily="49" charset="0"/>
              </a:rPr>
              <a:t>runners.docker</a:t>
            </a:r>
            <a:r>
              <a:rPr lang="en-US" sz="105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</a:rPr>
              <a:t>tls_verify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   privileged = true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</a:rPr>
              <a:t>    volumes =["/certs/client",  "/cache"]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B8F8A-BBB5-43C8-B261-ACD420E846FC}"/>
              </a:ext>
            </a:extLst>
          </p:cNvPr>
          <p:cNvSpPr txBox="1"/>
          <p:nvPr/>
        </p:nvSpPr>
        <p:spPr>
          <a:xfrm>
            <a:off x="5988916" y="1738081"/>
            <a:ext cx="580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Experiment</a:t>
            </a:r>
            <a:r>
              <a:rPr lang="en-US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331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DAA22-3366-4AC6-8951-08446CC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Executors -- </a:t>
            </a:r>
            <a:r>
              <a:rPr lang="en-US" sz="4000" dirty="0" err="1">
                <a:solidFill>
                  <a:srgbClr val="FFFFFF"/>
                </a:solidFill>
              </a:rPr>
              <a:t>DinD</a:t>
            </a:r>
            <a:r>
              <a:rPr lang="en-US" sz="4000" dirty="0">
                <a:solidFill>
                  <a:srgbClr val="FFFFFF"/>
                </a:solidFill>
              </a:rPr>
              <a:t> Experiment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F16052-E1BB-48EB-A94A-1400526460DD}"/>
              </a:ext>
            </a:extLst>
          </p:cNvPr>
          <p:cNvSpPr txBox="1">
            <a:spLocks/>
          </p:cNvSpPr>
          <p:nvPr/>
        </p:nvSpPr>
        <p:spPr>
          <a:xfrm>
            <a:off x="294230" y="5067701"/>
            <a:ext cx="3854411" cy="159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b="1" dirty="0"/>
              <a:t>Test Setup (Concrete View):</a:t>
            </a:r>
            <a:endParaRPr lang="en-US" sz="1600" dirty="0"/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Spawn a “CI Runner” container on CI host.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Run a </a:t>
            </a:r>
            <a:r>
              <a:rPr lang="en-US" sz="1600" dirty="0" err="1"/>
              <a:t>docker:dind</a:t>
            </a:r>
            <a:r>
              <a:rPr lang="en-US" sz="1600" dirty="0"/>
              <a:t> (name as </a:t>
            </a:r>
            <a:r>
              <a:rPr lang="en-US" sz="1600" dirty="0" err="1"/>
              <a:t>DinD</a:t>
            </a:r>
            <a:r>
              <a:rPr lang="en-US" sz="1600" dirty="0"/>
              <a:t>) on CI host. Configure CI Runner’s docker client to use </a:t>
            </a:r>
            <a:r>
              <a:rPr lang="en-US" sz="1600" dirty="0" err="1"/>
              <a:t>DinD</a:t>
            </a:r>
            <a:r>
              <a:rPr lang="en-US" sz="1600" dirty="0"/>
              <a:t> ‘s docker engine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Spawn an “</a:t>
            </a:r>
            <a:r>
              <a:rPr lang="en-US" sz="1600" dirty="0" err="1"/>
              <a:t>testsuite</a:t>
            </a:r>
            <a:r>
              <a:rPr lang="en-US" sz="1600" dirty="0"/>
              <a:t> job” from the Runner container. (the concrete container is in </a:t>
            </a:r>
            <a:r>
              <a:rPr lang="en-US" sz="1600" dirty="0" err="1"/>
              <a:t>DinD</a:t>
            </a:r>
            <a:r>
              <a:rPr lang="en-US" sz="1600" dirty="0"/>
              <a:t>)</a:t>
            </a:r>
          </a:p>
          <a:p>
            <a:pPr>
              <a:spcBef>
                <a:spcPts val="400"/>
              </a:spcBef>
              <a:buFontTx/>
              <a:buChar char="-"/>
            </a:pPr>
            <a:r>
              <a:rPr lang="en-US" sz="1600" dirty="0"/>
              <a:t>Spawn DUT, TOOLS and PYTEST from “</a:t>
            </a:r>
            <a:r>
              <a:rPr lang="en-US" sz="1600" dirty="0" err="1"/>
              <a:t>testsuite</a:t>
            </a:r>
            <a:r>
              <a:rPr lang="en-US" sz="1600" dirty="0"/>
              <a:t>” container. (the concrete containers are in </a:t>
            </a:r>
            <a:r>
              <a:rPr lang="en-US" sz="1600" dirty="0" err="1"/>
              <a:t>DinD</a:t>
            </a:r>
            <a:r>
              <a:rPr lang="en-US" sz="1600" dirty="0"/>
              <a:t>) and connect them to the same test bridge in </a:t>
            </a:r>
            <a:r>
              <a:rPr lang="en-US" sz="1600" dirty="0" err="1"/>
              <a:t>DinD</a:t>
            </a:r>
            <a:r>
              <a:rPr lang="en-US" sz="16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4EAAFC-5BDE-4CD0-AC70-0033FA0F3101}"/>
              </a:ext>
            </a:extLst>
          </p:cNvPr>
          <p:cNvSpPr txBox="1"/>
          <p:nvPr/>
        </p:nvSpPr>
        <p:spPr>
          <a:xfrm>
            <a:off x="5630485" y="5667018"/>
            <a:ext cx="61598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400" dirty="0"/>
              <a:t>CI Host</a:t>
            </a:r>
            <a:endParaRPr lang="en-US" dirty="0"/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9A222-571C-4EE7-A563-CBE7F817654E}"/>
              </a:ext>
            </a:extLst>
          </p:cNvPr>
          <p:cNvSpPr txBox="1"/>
          <p:nvPr/>
        </p:nvSpPr>
        <p:spPr>
          <a:xfrm>
            <a:off x="9733859" y="5963271"/>
            <a:ext cx="1130057" cy="2462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Docker Engine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04D82-2BE6-440E-80B4-828396A41CB6}"/>
              </a:ext>
            </a:extLst>
          </p:cNvPr>
          <p:cNvSpPr txBox="1"/>
          <p:nvPr/>
        </p:nvSpPr>
        <p:spPr>
          <a:xfrm>
            <a:off x="3933100" y="2806969"/>
            <a:ext cx="2131770" cy="1015841"/>
          </a:xfrm>
          <a:prstGeom prst="verticalScroll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DOCKER_TLS_VERIFY=1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DOCKER_HOST=tcp://&lt;dind&gt;:2376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DOCKER_TLS_CERTDIR='/certs’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DOCKER_CERT_PATH=/certs/client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236601-8ECB-4171-90A3-A23501EE4DC7}"/>
              </a:ext>
            </a:extLst>
          </p:cNvPr>
          <p:cNvSpPr/>
          <p:nvPr/>
        </p:nvSpPr>
        <p:spPr>
          <a:xfrm>
            <a:off x="8682044" y="2243659"/>
            <a:ext cx="2716802" cy="29346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4B7762-871D-4026-A1E9-1FBCB310CAD6}"/>
              </a:ext>
            </a:extLst>
          </p:cNvPr>
          <p:cNvSpPr txBox="1"/>
          <p:nvPr/>
        </p:nvSpPr>
        <p:spPr>
          <a:xfrm>
            <a:off x="9598000" y="2292265"/>
            <a:ext cx="8999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DinD</a:t>
            </a:r>
            <a:r>
              <a:rPr lang="en-US" sz="1200" b="1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6D4018-B3E2-459E-A517-1DA52894C440}"/>
              </a:ext>
            </a:extLst>
          </p:cNvPr>
          <p:cNvSpPr txBox="1"/>
          <p:nvPr/>
        </p:nvSpPr>
        <p:spPr>
          <a:xfrm>
            <a:off x="9474700" y="4479602"/>
            <a:ext cx="1425437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Engine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3392BC-8BD1-4AF3-B553-60697544B45C}"/>
              </a:ext>
            </a:extLst>
          </p:cNvPr>
          <p:cNvSpPr txBox="1"/>
          <p:nvPr/>
        </p:nvSpPr>
        <p:spPr>
          <a:xfrm>
            <a:off x="10033430" y="5424569"/>
            <a:ext cx="1855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(/var/run/</a:t>
            </a:r>
            <a:r>
              <a:rPr lang="en-US" sz="1000" dirty="0" err="1">
                <a:solidFill>
                  <a:srgbClr val="00B050"/>
                </a:solidFill>
              </a:rPr>
              <a:t>docker.socket</a:t>
            </a:r>
            <a:r>
              <a:rPr lang="en-US" sz="1000" dirty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5F5071-2211-43E2-A3FD-BF6E6D02CF21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 rot="16200000" flipH="1">
            <a:off x="8317988" y="3982371"/>
            <a:ext cx="763858" cy="319794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91F87B-BF85-4C55-9C1F-E6AE718BA029}"/>
              </a:ext>
            </a:extLst>
          </p:cNvPr>
          <p:cNvSpPr/>
          <p:nvPr/>
        </p:nvSpPr>
        <p:spPr>
          <a:xfrm>
            <a:off x="6175030" y="2243658"/>
            <a:ext cx="1851833" cy="2955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C25A2-5C25-47C6-83D4-B7716D614868}"/>
              </a:ext>
            </a:extLst>
          </p:cNvPr>
          <p:cNvSpPr txBox="1"/>
          <p:nvPr/>
        </p:nvSpPr>
        <p:spPr>
          <a:xfrm>
            <a:off x="6661028" y="2335129"/>
            <a:ext cx="841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[Runner]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7CB983-471C-4F4D-BAFD-F513834F8592}"/>
              </a:ext>
            </a:extLst>
          </p:cNvPr>
          <p:cNvSpPr txBox="1"/>
          <p:nvPr/>
        </p:nvSpPr>
        <p:spPr>
          <a:xfrm>
            <a:off x="6192478" y="2718605"/>
            <a:ext cx="179592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</a:t>
            </a:r>
            <a:r>
              <a:rPr lang="en-US" sz="900" dirty="0" err="1">
                <a:latin typeface="Consolas" panose="020B0609020204030204" pitchFamily="49" charset="0"/>
              </a:rPr>
              <a:t>testsuite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5BCBF-4D65-43C0-97F5-335ED4833DD5}"/>
              </a:ext>
            </a:extLst>
          </p:cNvPr>
          <p:cNvSpPr txBox="1"/>
          <p:nvPr/>
        </p:nvSpPr>
        <p:spPr>
          <a:xfrm>
            <a:off x="6516188" y="5704303"/>
            <a:ext cx="92367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/certs/client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DA0E096-4B48-4F7D-AF21-BCB2F4029E17}"/>
              </a:ext>
            </a:extLst>
          </p:cNvPr>
          <p:cNvSpPr txBox="1">
            <a:spLocks/>
          </p:cNvSpPr>
          <p:nvPr/>
        </p:nvSpPr>
        <p:spPr>
          <a:xfrm>
            <a:off x="304488" y="1953595"/>
            <a:ext cx="4116905" cy="728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Test Setup (Logic View):</a:t>
            </a:r>
            <a:endParaRPr lang="en-US" sz="1100" dirty="0"/>
          </a:p>
          <a:p>
            <a:pPr marL="0" indent="0">
              <a:buNone/>
            </a:pPr>
            <a:r>
              <a:rPr lang="en-US" sz="1000" dirty="0"/>
              <a:t>Run the </a:t>
            </a:r>
            <a:r>
              <a:rPr lang="en-US" sz="1000" dirty="0" err="1"/>
              <a:t>testsuite</a:t>
            </a:r>
            <a:r>
              <a:rPr lang="en-US" sz="1000" dirty="0"/>
              <a:t> with 3 dockers (DUT, TOOLS, PYTEST) in an ‘</a:t>
            </a:r>
            <a:r>
              <a:rPr lang="en-US" sz="1000" dirty="0" err="1"/>
              <a:t>testsuite</a:t>
            </a:r>
            <a:r>
              <a:rPr lang="en-US" sz="1000" dirty="0"/>
              <a:t> Job’ container which is spawned by the CI Runner. Logically, There are 3 layers of dockers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051BC-97BF-4487-8ECA-A33B450966A2}"/>
              </a:ext>
            </a:extLst>
          </p:cNvPr>
          <p:cNvGrpSpPr/>
          <p:nvPr/>
        </p:nvGrpSpPr>
        <p:grpSpPr>
          <a:xfrm>
            <a:off x="353132" y="2687921"/>
            <a:ext cx="3358308" cy="2152261"/>
            <a:chOff x="360891" y="4278721"/>
            <a:chExt cx="3358308" cy="2152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D4A5E0-3B94-4629-9855-21DC4B62B320}"/>
                </a:ext>
              </a:extLst>
            </p:cNvPr>
            <p:cNvSpPr/>
            <p:nvPr/>
          </p:nvSpPr>
          <p:spPr>
            <a:xfrm>
              <a:off x="360891" y="4278721"/>
              <a:ext cx="3358308" cy="215226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CI Host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0060CD-D04A-42D8-9D51-170E5045D348}"/>
                </a:ext>
              </a:extLst>
            </p:cNvPr>
            <p:cNvSpPr/>
            <p:nvPr/>
          </p:nvSpPr>
          <p:spPr>
            <a:xfrm>
              <a:off x="499825" y="4703041"/>
              <a:ext cx="3109216" cy="16367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Runner (Container)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67117-A0CB-4130-87E9-419AE5C42CB2}"/>
                </a:ext>
              </a:extLst>
            </p:cNvPr>
            <p:cNvGrpSpPr/>
            <p:nvPr/>
          </p:nvGrpSpPr>
          <p:grpSpPr>
            <a:xfrm>
              <a:off x="621142" y="5171596"/>
              <a:ext cx="1909609" cy="957941"/>
              <a:chOff x="1134623" y="5125618"/>
              <a:chExt cx="1909609" cy="95794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72A5AF5-7937-4A4A-9592-296803156345}"/>
                  </a:ext>
                </a:extLst>
              </p:cNvPr>
              <p:cNvSpPr/>
              <p:nvPr/>
            </p:nvSpPr>
            <p:spPr>
              <a:xfrm>
                <a:off x="1134623" y="5125618"/>
                <a:ext cx="1909609" cy="95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testsuite</a:t>
                </a:r>
                <a:r>
                  <a:rPr lang="en-US" sz="1100" dirty="0"/>
                  <a:t> Job (Container)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8C81603-BB79-4DB2-A55E-850C2D3A1D6C}"/>
                  </a:ext>
                </a:extLst>
              </p:cNvPr>
              <p:cNvSpPr/>
              <p:nvPr/>
            </p:nvSpPr>
            <p:spPr>
              <a:xfrm>
                <a:off x="1269870" y="5463310"/>
                <a:ext cx="484698" cy="16729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DUT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030C7A3-B3C3-422D-AAF9-5052616062D0}"/>
                  </a:ext>
                </a:extLst>
              </p:cNvPr>
              <p:cNvSpPr/>
              <p:nvPr/>
            </p:nvSpPr>
            <p:spPr>
              <a:xfrm>
                <a:off x="1841898" y="5463310"/>
                <a:ext cx="484698" cy="1673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TOOLS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D02F57B-E211-4CA9-8B3A-E378EBCD825A}"/>
                  </a:ext>
                </a:extLst>
              </p:cNvPr>
              <p:cNvSpPr/>
              <p:nvPr/>
            </p:nvSpPr>
            <p:spPr>
              <a:xfrm>
                <a:off x="2371899" y="5463308"/>
                <a:ext cx="540159" cy="167299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PYTEST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F72EAAF-5943-4548-A764-C3FC4F9E4885}"/>
                  </a:ext>
                </a:extLst>
              </p:cNvPr>
              <p:cNvSpPr/>
              <p:nvPr/>
            </p:nvSpPr>
            <p:spPr>
              <a:xfrm>
                <a:off x="1348370" y="5793317"/>
                <a:ext cx="1463729" cy="167299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Test bridge</a:t>
                </a:r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6E329549-667C-41A9-8C0D-D594FACA23DF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1714873" y="5427955"/>
                <a:ext cx="162708" cy="568016"/>
              </a:xfrm>
              <a:prstGeom prst="bentConnector3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D7DD6804-D649-407F-B574-D276A9535FBA}"/>
                  </a:ext>
                </a:extLst>
              </p:cNvPr>
              <p:cNvCxnSpPr>
                <a:stCxn id="50" idx="2"/>
                <a:endCxn id="8" idx="0"/>
              </p:cNvCxnSpPr>
              <p:nvPr/>
            </p:nvCxnSpPr>
            <p:spPr>
              <a:xfrm rot="5400000">
                <a:off x="2000888" y="5709957"/>
                <a:ext cx="162707" cy="4012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167F7BA1-DF84-460D-A0EB-1076B5BFAE46}"/>
                  </a:ext>
                </a:extLst>
              </p:cNvPr>
              <p:cNvCxnSpPr>
                <a:stCxn id="56" idx="2"/>
                <a:endCxn id="8" idx="0"/>
              </p:cNvCxnSpPr>
              <p:nvPr/>
            </p:nvCxnSpPr>
            <p:spPr>
              <a:xfrm rot="5400000">
                <a:off x="2279752" y="5431090"/>
                <a:ext cx="162710" cy="561744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DAFCCF0-2961-4250-B3DF-03172B28C1F4}"/>
                </a:ext>
              </a:extLst>
            </p:cNvPr>
            <p:cNvSpPr/>
            <p:nvPr/>
          </p:nvSpPr>
          <p:spPr>
            <a:xfrm>
              <a:off x="2652068" y="5202573"/>
              <a:ext cx="811973" cy="3203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Build Job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A4B78AC-7501-4EE7-B271-E12B33B57952}"/>
                </a:ext>
              </a:extLst>
            </p:cNvPr>
            <p:cNvSpPr/>
            <p:nvPr/>
          </p:nvSpPr>
          <p:spPr>
            <a:xfrm>
              <a:off x="2658930" y="5611004"/>
              <a:ext cx="811974" cy="3203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Other Job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8D7701-F2D2-465A-9CBD-9F1EA5815B7C}"/>
                </a:ext>
              </a:extLst>
            </p:cNvPr>
            <p:cNvSpPr txBox="1"/>
            <p:nvPr/>
          </p:nvSpPr>
          <p:spPr>
            <a:xfrm>
              <a:off x="2667166" y="5851074"/>
              <a:ext cx="6706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13F46DB-7E27-4974-942D-7024A568A6ED}"/>
              </a:ext>
            </a:extLst>
          </p:cNvPr>
          <p:cNvSpPr txBox="1">
            <a:spLocks/>
          </p:cNvSpPr>
          <p:nvPr/>
        </p:nvSpPr>
        <p:spPr>
          <a:xfrm>
            <a:off x="2753869" y="1669118"/>
            <a:ext cx="5490118" cy="296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Experiment – simulate running </a:t>
            </a:r>
            <a:r>
              <a:rPr lang="en-US" sz="1600" b="1" dirty="0" err="1"/>
              <a:t>testsuite</a:t>
            </a:r>
            <a:r>
              <a:rPr lang="en-US" sz="1600" b="1" dirty="0"/>
              <a:t> in </a:t>
            </a:r>
            <a:r>
              <a:rPr lang="en-US" sz="1600" b="1" dirty="0" err="1"/>
              <a:t>Dind</a:t>
            </a:r>
            <a:r>
              <a:rPr lang="en-US" sz="1600" b="1" dirty="0"/>
              <a:t> on local host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0C5739-1D84-4DB3-B3E0-4B7F138CDDD0}"/>
              </a:ext>
            </a:extLst>
          </p:cNvPr>
          <p:cNvSpPr txBox="1"/>
          <p:nvPr/>
        </p:nvSpPr>
        <p:spPr>
          <a:xfrm>
            <a:off x="7988405" y="5959500"/>
            <a:ext cx="12720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CI Bridge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C39A67B-F4F7-409F-8058-4C2372E908D9}"/>
              </a:ext>
            </a:extLst>
          </p:cNvPr>
          <p:cNvCxnSpPr>
            <a:cxnSpLocks/>
            <a:stCxn id="37" idx="1"/>
            <a:endCxn id="63" idx="0"/>
          </p:cNvCxnSpPr>
          <p:nvPr/>
        </p:nvCxnSpPr>
        <p:spPr>
          <a:xfrm rot="10800000" flipV="1">
            <a:off x="8624426" y="3711004"/>
            <a:ext cx="57619" cy="22484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95B8241-2D47-4BF8-A921-27EDD29D20A9}"/>
              </a:ext>
            </a:extLst>
          </p:cNvPr>
          <p:cNvCxnSpPr>
            <a:cxnSpLocks/>
            <a:stCxn id="46" idx="1"/>
            <a:endCxn id="63" idx="1"/>
          </p:cNvCxnSpPr>
          <p:nvPr/>
        </p:nvCxnSpPr>
        <p:spPr>
          <a:xfrm rot="10800000" flipH="1" flipV="1">
            <a:off x="6175029" y="3721535"/>
            <a:ext cx="1813375" cy="2361075"/>
          </a:xfrm>
          <a:prstGeom prst="bentConnector3">
            <a:avLst>
              <a:gd name="adj1" fmla="val -78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398E611-6689-4DB7-9293-A361E8FE1491}"/>
              </a:ext>
            </a:extLst>
          </p:cNvPr>
          <p:cNvSpPr txBox="1"/>
          <p:nvPr/>
        </p:nvSpPr>
        <p:spPr>
          <a:xfrm>
            <a:off x="6508470" y="4476085"/>
            <a:ext cx="1198162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 Client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F1214DB-5AAB-4B6B-8069-92B398FEE954}"/>
              </a:ext>
            </a:extLst>
          </p:cNvPr>
          <p:cNvCxnSpPr>
            <a:cxnSpLocks/>
            <a:stCxn id="92" idx="3"/>
            <a:endCxn id="43" idx="1"/>
          </p:cNvCxnSpPr>
          <p:nvPr/>
        </p:nvCxnSpPr>
        <p:spPr>
          <a:xfrm>
            <a:off x="7706632" y="4606890"/>
            <a:ext cx="1768068" cy="351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B7DC4B0-1BA2-4D2D-8E56-771886361C65}"/>
              </a:ext>
            </a:extLst>
          </p:cNvPr>
          <p:cNvSpPr txBox="1"/>
          <p:nvPr/>
        </p:nvSpPr>
        <p:spPr>
          <a:xfrm>
            <a:off x="7859435" y="4408034"/>
            <a:ext cx="1198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DOCKER_HOST=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tcp://&lt;dind-ip&gt;:2376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E8066E-E247-441D-B8DD-E655AB45C249}"/>
              </a:ext>
            </a:extLst>
          </p:cNvPr>
          <p:cNvSpPr txBox="1"/>
          <p:nvPr/>
        </p:nvSpPr>
        <p:spPr>
          <a:xfrm>
            <a:off x="6534847" y="4845985"/>
            <a:ext cx="884603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/certs/client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16D379C-19AF-46C3-923D-E0EF2650121C}"/>
              </a:ext>
            </a:extLst>
          </p:cNvPr>
          <p:cNvCxnSpPr>
            <a:stCxn id="99" idx="2"/>
            <a:endCxn id="54" idx="0"/>
          </p:cNvCxnSpPr>
          <p:nvPr/>
        </p:nvCxnSpPr>
        <p:spPr>
          <a:xfrm rot="16200000" flipH="1">
            <a:off x="6671540" y="5397815"/>
            <a:ext cx="612097" cy="87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8E61BE5-55FC-47C6-993C-8F533CC66D22}"/>
              </a:ext>
            </a:extLst>
          </p:cNvPr>
          <p:cNvSpPr txBox="1"/>
          <p:nvPr/>
        </p:nvSpPr>
        <p:spPr>
          <a:xfrm>
            <a:off x="9474700" y="4821480"/>
            <a:ext cx="884603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/certs/client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A6F3740-B702-434C-810F-8A6845D5AAAB}"/>
              </a:ext>
            </a:extLst>
          </p:cNvPr>
          <p:cNvCxnSpPr>
            <a:stCxn id="54" idx="0"/>
            <a:endCxn id="103" idx="2"/>
          </p:cNvCxnSpPr>
          <p:nvPr/>
        </p:nvCxnSpPr>
        <p:spPr>
          <a:xfrm rot="5400000" flipH="1" flipV="1">
            <a:off x="8129213" y="3916515"/>
            <a:ext cx="636602" cy="2938975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4816124-6CFE-48A8-A402-CF981D1D63B5}"/>
              </a:ext>
            </a:extLst>
          </p:cNvPr>
          <p:cNvSpPr txBox="1"/>
          <p:nvPr/>
        </p:nvSpPr>
        <p:spPr>
          <a:xfrm>
            <a:off x="5720930" y="5378905"/>
            <a:ext cx="1791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-v /certs/client:/certs/client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A60610-2162-4BF8-8F1E-ED08F69AC7D4}"/>
              </a:ext>
            </a:extLst>
          </p:cNvPr>
          <p:cNvSpPr txBox="1"/>
          <p:nvPr/>
        </p:nvSpPr>
        <p:spPr>
          <a:xfrm>
            <a:off x="10939647" y="3262943"/>
            <a:ext cx="19008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bridge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A061911-E603-4FB8-B6F8-51A3E8623DFC}"/>
              </a:ext>
            </a:extLst>
          </p:cNvPr>
          <p:cNvSpPr/>
          <p:nvPr/>
        </p:nvSpPr>
        <p:spPr>
          <a:xfrm>
            <a:off x="9057597" y="2654430"/>
            <a:ext cx="899905" cy="3290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testsuite</a:t>
            </a:r>
            <a:endParaRPr lang="en-US" sz="1050" dirty="0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F220975-8B29-4572-AB26-354D8AAF1FAE}"/>
              </a:ext>
            </a:extLst>
          </p:cNvPr>
          <p:cNvCxnSpPr>
            <a:cxnSpLocks/>
            <a:stCxn id="53" idx="3"/>
            <a:endCxn id="113" idx="1"/>
          </p:cNvCxnSpPr>
          <p:nvPr/>
        </p:nvCxnSpPr>
        <p:spPr>
          <a:xfrm flipV="1">
            <a:off x="7988403" y="2818937"/>
            <a:ext cx="1069194" cy="84334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7C87BE4-7215-4699-801C-4E0A3FDF4DFC}"/>
              </a:ext>
            </a:extLst>
          </p:cNvPr>
          <p:cNvSpPr txBox="1"/>
          <p:nvPr/>
        </p:nvSpPr>
        <p:spPr>
          <a:xfrm>
            <a:off x="8090545" y="3094658"/>
            <a:ext cx="179592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</a:t>
            </a:r>
            <a:r>
              <a:rPr lang="en-US" sz="900" dirty="0" err="1">
                <a:latin typeface="Consolas" panose="020B0609020204030204" pitchFamily="49" charset="0"/>
              </a:rPr>
              <a:t>dut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3415544-506C-4CD1-846D-92230C7BDD6A}"/>
              </a:ext>
            </a:extLst>
          </p:cNvPr>
          <p:cNvSpPr/>
          <p:nvPr/>
        </p:nvSpPr>
        <p:spPr>
          <a:xfrm>
            <a:off x="9749545" y="3143600"/>
            <a:ext cx="811973" cy="3203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DUT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4FAFCAA-0EE9-48B7-B95B-D63196E251EB}"/>
              </a:ext>
            </a:extLst>
          </p:cNvPr>
          <p:cNvSpPr/>
          <p:nvPr/>
        </p:nvSpPr>
        <p:spPr>
          <a:xfrm>
            <a:off x="9749545" y="3565387"/>
            <a:ext cx="811973" cy="3203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TOOLS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885B999-575B-418B-91D9-0105AC62ADA7}"/>
              </a:ext>
            </a:extLst>
          </p:cNvPr>
          <p:cNvSpPr/>
          <p:nvPr/>
        </p:nvSpPr>
        <p:spPr>
          <a:xfrm>
            <a:off x="9756556" y="3977600"/>
            <a:ext cx="811973" cy="3203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PYTEST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A4E1938-21A4-49A2-8333-7298D27F465E}"/>
              </a:ext>
            </a:extLst>
          </p:cNvPr>
          <p:cNvCxnSpPr>
            <a:stCxn id="122" idx="3"/>
            <a:endCxn id="112" idx="1"/>
          </p:cNvCxnSpPr>
          <p:nvPr/>
        </p:nvCxnSpPr>
        <p:spPr>
          <a:xfrm>
            <a:off x="10561518" y="3303781"/>
            <a:ext cx="378129" cy="4208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613A581-0470-45F5-92DB-636BCCC30D66}"/>
              </a:ext>
            </a:extLst>
          </p:cNvPr>
          <p:cNvCxnSpPr>
            <a:stCxn id="123" idx="3"/>
            <a:endCxn id="112" idx="1"/>
          </p:cNvCxnSpPr>
          <p:nvPr/>
        </p:nvCxnSpPr>
        <p:spPr>
          <a:xfrm flipV="1">
            <a:off x="10561518" y="3724608"/>
            <a:ext cx="378129" cy="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CCD1551-710C-4FC9-AA7F-A944064A2BC9}"/>
              </a:ext>
            </a:extLst>
          </p:cNvPr>
          <p:cNvCxnSpPr>
            <a:stCxn id="124" idx="3"/>
            <a:endCxn id="112" idx="1"/>
          </p:cNvCxnSpPr>
          <p:nvPr/>
        </p:nvCxnSpPr>
        <p:spPr>
          <a:xfrm flipV="1">
            <a:off x="10568529" y="3724608"/>
            <a:ext cx="371118" cy="4131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CA90034B-7601-45F2-B849-5CE2BFE9ACB8}"/>
              </a:ext>
            </a:extLst>
          </p:cNvPr>
          <p:cNvCxnSpPr>
            <a:cxnSpLocks/>
            <a:stCxn id="113" idx="2"/>
            <a:endCxn id="122" idx="1"/>
          </p:cNvCxnSpPr>
          <p:nvPr/>
        </p:nvCxnSpPr>
        <p:spPr>
          <a:xfrm rot="16200000" flipH="1">
            <a:off x="9468378" y="3022614"/>
            <a:ext cx="320338" cy="241995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1445456-7886-49BB-98B3-8053950BBDC8}"/>
              </a:ext>
            </a:extLst>
          </p:cNvPr>
          <p:cNvSpPr txBox="1"/>
          <p:nvPr/>
        </p:nvSpPr>
        <p:spPr>
          <a:xfrm>
            <a:off x="8090545" y="3536627"/>
            <a:ext cx="179592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&lt;tools&gt;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F0957BC-9D10-42E3-BB2A-8BC61AA2FB1F}"/>
              </a:ext>
            </a:extLst>
          </p:cNvPr>
          <p:cNvSpPr txBox="1"/>
          <p:nvPr/>
        </p:nvSpPr>
        <p:spPr>
          <a:xfrm>
            <a:off x="8090545" y="4000649"/>
            <a:ext cx="179592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... &lt;</a:t>
            </a:r>
            <a:r>
              <a:rPr lang="en-US" sz="900" dirty="0" err="1">
                <a:latin typeface="Consolas" panose="020B0609020204030204" pitchFamily="49" charset="0"/>
              </a:rPr>
              <a:t>pytest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FF0124AF-FB31-4FD6-AB96-9EE5FA002B59}"/>
              </a:ext>
            </a:extLst>
          </p:cNvPr>
          <p:cNvCxnSpPr>
            <a:cxnSpLocks/>
            <a:stCxn id="113" idx="2"/>
            <a:endCxn id="123" idx="1"/>
          </p:cNvCxnSpPr>
          <p:nvPr/>
        </p:nvCxnSpPr>
        <p:spPr>
          <a:xfrm rot="16200000" flipH="1">
            <a:off x="9257485" y="3233507"/>
            <a:ext cx="742125" cy="241995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0BAD9778-3327-4642-A7F2-E889A95122F6}"/>
              </a:ext>
            </a:extLst>
          </p:cNvPr>
          <p:cNvCxnSpPr>
            <a:cxnSpLocks/>
            <a:stCxn id="113" idx="2"/>
            <a:endCxn id="124" idx="1"/>
          </p:cNvCxnSpPr>
          <p:nvPr/>
        </p:nvCxnSpPr>
        <p:spPr>
          <a:xfrm rot="16200000" flipH="1">
            <a:off x="9054884" y="3436109"/>
            <a:ext cx="1154338" cy="249006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CF1FBD5-D2A2-40C5-97DE-3A07E2D3536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937890" y="3123408"/>
            <a:ext cx="481338" cy="1914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8BAD4F-26CE-4732-9D87-A960498754B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937890" y="2911288"/>
            <a:ext cx="3160821" cy="4036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56E7A7E-6AB9-4405-95B9-B05721A25B5F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rot="16200000" flipH="1">
            <a:off x="9777205" y="5441588"/>
            <a:ext cx="784922" cy="25844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DAE07CF-68DA-4451-A9EF-877A44C39B67}"/>
              </a:ext>
            </a:extLst>
          </p:cNvPr>
          <p:cNvSpPr txBox="1"/>
          <p:nvPr/>
        </p:nvSpPr>
        <p:spPr>
          <a:xfrm>
            <a:off x="4020941" y="3820149"/>
            <a:ext cx="1855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(These environment variables are used by docker client)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736EDE7-985B-40CA-BA98-427FC9D0816B}"/>
              </a:ext>
            </a:extLst>
          </p:cNvPr>
          <p:cNvSpPr txBox="1"/>
          <p:nvPr/>
        </p:nvSpPr>
        <p:spPr>
          <a:xfrm>
            <a:off x="10053904" y="2857274"/>
            <a:ext cx="2083671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network create &lt;test&gt;</a:t>
            </a:r>
          </a:p>
        </p:txBody>
      </p: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A52FE963-6BE3-4DFA-9E20-407241A121EA}"/>
              </a:ext>
            </a:extLst>
          </p:cNvPr>
          <p:cNvCxnSpPr>
            <a:cxnSpLocks/>
            <a:stCxn id="113" idx="3"/>
            <a:endCxn id="112" idx="0"/>
          </p:cNvCxnSpPr>
          <p:nvPr/>
        </p:nvCxnSpPr>
        <p:spPr>
          <a:xfrm>
            <a:off x="9957502" y="2818937"/>
            <a:ext cx="1077185" cy="444006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CA7FD5F7-06B7-4B36-8119-258C2F92DCB7}"/>
              </a:ext>
            </a:extLst>
          </p:cNvPr>
          <p:cNvCxnSpPr>
            <a:cxnSpLocks/>
            <a:stCxn id="54" idx="0"/>
            <a:endCxn id="113" idx="2"/>
          </p:cNvCxnSpPr>
          <p:nvPr/>
        </p:nvCxnSpPr>
        <p:spPr>
          <a:xfrm rot="5400000" flipH="1" flipV="1">
            <a:off x="6882358" y="3079112"/>
            <a:ext cx="2720860" cy="2529523"/>
          </a:xfrm>
          <a:prstGeom prst="bentConnector3">
            <a:avLst>
              <a:gd name="adj1" fmla="val 15602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11080</TotalTime>
  <Words>2349</Words>
  <Application>Microsoft Office PowerPoint</Application>
  <PresentationFormat>Widescreen</PresentationFormat>
  <Paragraphs>269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DinD on Gitlab CI</vt:lpstr>
      <vt:lpstr>CI Executors</vt:lpstr>
      <vt:lpstr>CI Executors -- Shell Executor</vt:lpstr>
      <vt:lpstr>CI Executors -- Docker Executor</vt:lpstr>
      <vt:lpstr>CI Executors -- Docker Executor (DooD)</vt:lpstr>
      <vt:lpstr>CI Executors -- Docker Executor (DooD)</vt:lpstr>
      <vt:lpstr>CI Executors -- Docker Executor (DinD)</vt:lpstr>
      <vt:lpstr>CI Executors – DinD Experiment 1</vt:lpstr>
      <vt:lpstr>CI Executors -- DinD Experiment 2</vt:lpstr>
      <vt:lpstr>Docker Network</vt:lpstr>
      <vt:lpstr>Docker:dind Service</vt:lpstr>
      <vt:lpstr>Docker Network</vt:lpstr>
      <vt:lpstr>Create a network for each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LFS quick view</dc:title>
  <dc:creator>Xie, Yan</dc:creator>
  <cp:lastModifiedBy>Xie, Yan</cp:lastModifiedBy>
  <cp:revision>96</cp:revision>
  <dcterms:created xsi:type="dcterms:W3CDTF">2022-04-06T05:55:30Z</dcterms:created>
  <dcterms:modified xsi:type="dcterms:W3CDTF">2022-11-01T00:17:04Z</dcterms:modified>
</cp:coreProperties>
</file>