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6" r:id="rId6"/>
    <p:sldId id="265" r:id="rId7"/>
    <p:sldId id="261" r:id="rId8"/>
    <p:sldId id="262"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6" d="100"/>
          <a:sy n="96" d="100"/>
        </p:scale>
        <p:origin x="7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38F5-701C-47BB-ACD6-18AA5DB47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805287-8B4A-4B22-A8B2-5514F61E0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E0FBF0-91A2-4992-BE44-724C819DD17E}"/>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5" name="Footer Placeholder 4">
            <a:extLst>
              <a:ext uri="{FF2B5EF4-FFF2-40B4-BE49-F238E27FC236}">
                <a16:creationId xmlns:a16="http://schemas.microsoft.com/office/drawing/2014/main" id="{9862F7D3-67E7-44E1-8EF6-64612E595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1E22F-F3E2-4596-83A7-1DAA66A07962}"/>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137421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E7E5-A29D-4E19-85AF-BEDFF1D7F0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6C090A-E463-46A3-BA37-698F717A1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FA19C-9A6B-4B31-AC46-5CB230F1507E}"/>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5" name="Footer Placeholder 4">
            <a:extLst>
              <a:ext uri="{FF2B5EF4-FFF2-40B4-BE49-F238E27FC236}">
                <a16:creationId xmlns:a16="http://schemas.microsoft.com/office/drawing/2014/main" id="{F2221B89-E9B8-47ED-A0D8-BF4A575AF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C125A-9087-44DB-B2C3-D56031744013}"/>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215085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DE3756-163C-41EA-AF9C-66CFD08B0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588D6A-EC7B-4C31-9ED9-C3F0152E8B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590D7-98C2-4F05-ACCF-AFCF7B2F06E2}"/>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5" name="Footer Placeholder 4">
            <a:extLst>
              <a:ext uri="{FF2B5EF4-FFF2-40B4-BE49-F238E27FC236}">
                <a16:creationId xmlns:a16="http://schemas.microsoft.com/office/drawing/2014/main" id="{0D48B754-BD89-4375-AE7C-A71A5F868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95D4E-C226-47AB-9607-91B7866CD4F1}"/>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180874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AA72-E6EE-4B21-BC4A-EBEDC2B49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6E903-1A7B-4D4E-8E4F-92FA44F1FC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DB95A-EF8E-44CF-8621-811E9160EA77}"/>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5" name="Footer Placeholder 4">
            <a:extLst>
              <a:ext uri="{FF2B5EF4-FFF2-40B4-BE49-F238E27FC236}">
                <a16:creationId xmlns:a16="http://schemas.microsoft.com/office/drawing/2014/main" id="{91AEC310-0526-42B3-9099-93741B74E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F81D7-1A2F-4A1D-8C90-AFC4A2F98D4D}"/>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241071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21B3-4DA8-4501-8BEF-0048EA48A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54BF0-15FE-419D-898B-3D0ADE5C4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49F1E-A282-4DB1-AEA2-A3E0EFD30D4C}"/>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5" name="Footer Placeholder 4">
            <a:extLst>
              <a:ext uri="{FF2B5EF4-FFF2-40B4-BE49-F238E27FC236}">
                <a16:creationId xmlns:a16="http://schemas.microsoft.com/office/drawing/2014/main" id="{1A2EF07A-D91A-4918-80E8-3C142C9E9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F4279-6ABD-496D-B594-46850946F629}"/>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267330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FFE2-D381-4D32-AA27-013BEB638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5C0E4-0390-45B0-9F85-635269FB9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5EAE2-1ACC-40B8-9AFF-01587C1150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8C83C-0F87-45EA-9940-77A149FBD36D}"/>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6" name="Footer Placeholder 5">
            <a:extLst>
              <a:ext uri="{FF2B5EF4-FFF2-40B4-BE49-F238E27FC236}">
                <a16:creationId xmlns:a16="http://schemas.microsoft.com/office/drawing/2014/main" id="{D22E88B8-FD37-477F-AB91-F0076B1F3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25C2B-A9EE-4F1A-A7D2-18A13EDDE6C7}"/>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375461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A981-A645-42C2-A4A9-437522667B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7F593-1986-40BE-AEF0-1E6FE0D05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F376C-163B-48E5-8027-B96D68FFE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88D139-3168-4167-AF88-C79079522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A8A04-2A58-474A-987C-E92885593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156F26-C52E-4A63-83CF-E9A230C311FE}"/>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8" name="Footer Placeholder 7">
            <a:extLst>
              <a:ext uri="{FF2B5EF4-FFF2-40B4-BE49-F238E27FC236}">
                <a16:creationId xmlns:a16="http://schemas.microsoft.com/office/drawing/2014/main" id="{6D30D301-B88C-47E3-9694-40F4E2757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A9167-3641-4E3C-8F60-FFA1C8B71F54}"/>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11112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0C82-350C-4D70-BE39-D9BA0AB865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91782-E4B1-482C-8C63-06B332352309}"/>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4" name="Footer Placeholder 3">
            <a:extLst>
              <a:ext uri="{FF2B5EF4-FFF2-40B4-BE49-F238E27FC236}">
                <a16:creationId xmlns:a16="http://schemas.microsoft.com/office/drawing/2014/main" id="{10D7A17A-B218-489D-AA5C-6950D182F5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69B289-34AC-4AF3-8497-B35615D20E08}"/>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131572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DF6CB-01B7-4D18-A530-C1F62EF51861}"/>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3" name="Footer Placeholder 2">
            <a:extLst>
              <a:ext uri="{FF2B5EF4-FFF2-40B4-BE49-F238E27FC236}">
                <a16:creationId xmlns:a16="http://schemas.microsoft.com/office/drawing/2014/main" id="{2770AA21-1C11-4950-A26C-28A9C0152B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B9E4DF-D9B7-4FD7-8E6E-C1F2B81616A6}"/>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87487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0900-CA2A-4182-B25E-CA75DA54F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3FD1CA-3632-436F-B16C-83F51ABC9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4FC70-CE6A-4F72-BCC6-EF138D51E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C34C0-55A0-46F2-AFF7-A4FD7D332D8F}"/>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6" name="Footer Placeholder 5">
            <a:extLst>
              <a:ext uri="{FF2B5EF4-FFF2-40B4-BE49-F238E27FC236}">
                <a16:creationId xmlns:a16="http://schemas.microsoft.com/office/drawing/2014/main" id="{38A7A627-0E44-4ADC-AC4A-E2B068097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2C45C-66A0-4AC6-A93C-76FA11E2E40E}"/>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22670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288B-8FBB-4EC8-917E-1937E25D6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2AA631-248E-4A57-B23D-6ED4F5FE6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7580CE-2212-4A60-94BF-B3ED49B6B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7B18A-656B-432A-8320-A89FB38FAE21}"/>
              </a:ext>
            </a:extLst>
          </p:cNvPr>
          <p:cNvSpPr>
            <a:spLocks noGrp="1"/>
          </p:cNvSpPr>
          <p:nvPr>
            <p:ph type="dt" sz="half" idx="10"/>
          </p:nvPr>
        </p:nvSpPr>
        <p:spPr/>
        <p:txBody>
          <a:bodyPr/>
          <a:lstStyle/>
          <a:p>
            <a:fld id="{13C03811-7DD3-439C-B3BE-155E8A6B2A79}" type="datetimeFigureOut">
              <a:rPr lang="en-US" smtClean="0"/>
              <a:t>4/6/2022</a:t>
            </a:fld>
            <a:endParaRPr lang="en-US"/>
          </a:p>
        </p:txBody>
      </p:sp>
      <p:sp>
        <p:nvSpPr>
          <p:cNvPr id="6" name="Footer Placeholder 5">
            <a:extLst>
              <a:ext uri="{FF2B5EF4-FFF2-40B4-BE49-F238E27FC236}">
                <a16:creationId xmlns:a16="http://schemas.microsoft.com/office/drawing/2014/main" id="{AE03CA53-407A-471A-B4D1-1406331D6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89DA2-264C-4BD3-8779-418083AF9B75}"/>
              </a:ext>
            </a:extLst>
          </p:cNvPr>
          <p:cNvSpPr>
            <a:spLocks noGrp="1"/>
          </p:cNvSpPr>
          <p:nvPr>
            <p:ph type="sldNum" sz="quarter" idx="12"/>
          </p:nvPr>
        </p:nvSpPr>
        <p:spPr/>
        <p:txBody>
          <a:bodyPr/>
          <a:lstStyle/>
          <a:p>
            <a:fld id="{7619966C-0C0B-47A5-A495-831D7174825F}" type="slidenum">
              <a:rPr lang="en-US" smtClean="0"/>
              <a:t>‹#›</a:t>
            </a:fld>
            <a:endParaRPr lang="en-US"/>
          </a:p>
        </p:txBody>
      </p:sp>
    </p:spTree>
    <p:extLst>
      <p:ext uri="{BB962C8B-B14F-4D97-AF65-F5344CB8AC3E}">
        <p14:creationId xmlns:p14="http://schemas.microsoft.com/office/powerpoint/2010/main" val="192384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A7E974-5F12-4041-B03D-B2EB80B0F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A7BE58-FB56-4D31-B0FB-F82A14708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312DC-B01F-4F12-BEAC-F9227992E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03811-7DD3-439C-B3BE-155E8A6B2A79}" type="datetimeFigureOut">
              <a:rPr lang="en-US" smtClean="0"/>
              <a:t>4/6/2022</a:t>
            </a:fld>
            <a:endParaRPr lang="en-US"/>
          </a:p>
        </p:txBody>
      </p:sp>
      <p:sp>
        <p:nvSpPr>
          <p:cNvPr id="5" name="Footer Placeholder 4">
            <a:extLst>
              <a:ext uri="{FF2B5EF4-FFF2-40B4-BE49-F238E27FC236}">
                <a16:creationId xmlns:a16="http://schemas.microsoft.com/office/drawing/2014/main" id="{31A9509C-94CB-469B-AFC7-03FBF629D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EEDF4E-104D-4C08-AC32-3A37B9A96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9966C-0C0B-47A5-A495-831D7174825F}" type="slidenum">
              <a:rPr lang="en-US" smtClean="0"/>
              <a:t>‹#›</a:t>
            </a:fld>
            <a:endParaRPr lang="en-US"/>
          </a:p>
        </p:txBody>
      </p:sp>
    </p:spTree>
    <p:extLst>
      <p:ext uri="{BB962C8B-B14F-4D97-AF65-F5344CB8AC3E}">
        <p14:creationId xmlns:p14="http://schemas.microsoft.com/office/powerpoint/2010/main" val="1068065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aredkhan.com/blog/how-git-lfs-work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blockgeni.com/r-why-git-and-git-lfs-is-not-enough-to-solve-the-machine-learning-reproducibility-crisis/" TargetMode="External"/><Relationship Id="rId4" Type="http://schemas.openxmlformats.org/officeDocument/2006/relationships/hyperlink" Target="https://dzone.com/articles/the-2016-git-retrospective-git-lf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E0E41DB-7F2B-41B1-9617-C5DFA4A97464}"/>
              </a:ext>
            </a:extLst>
          </p:cNvPr>
          <p:cNvSpPr>
            <a:spLocks noGrp="1"/>
          </p:cNvSpPr>
          <p:nvPr>
            <p:ph type="ctrTitle"/>
          </p:nvPr>
        </p:nvSpPr>
        <p:spPr>
          <a:xfrm>
            <a:off x="3215729" y="1764407"/>
            <a:ext cx="5760846" cy="1833558"/>
          </a:xfrm>
        </p:spPr>
        <p:txBody>
          <a:bodyPr>
            <a:normAutofit/>
          </a:bodyPr>
          <a:lstStyle/>
          <a:p>
            <a:r>
              <a:rPr lang="en-US" sz="5200" dirty="0">
                <a:solidFill>
                  <a:schemeClr val="tx2"/>
                </a:solidFill>
              </a:rPr>
              <a:t>Git LFS at a glance</a:t>
            </a:r>
          </a:p>
        </p:txBody>
      </p:sp>
      <p:sp>
        <p:nvSpPr>
          <p:cNvPr id="3" name="Subtitle 2">
            <a:extLst>
              <a:ext uri="{FF2B5EF4-FFF2-40B4-BE49-F238E27FC236}">
                <a16:creationId xmlns:a16="http://schemas.microsoft.com/office/drawing/2014/main" id="{87C7BB12-18F0-4909-A5C9-A14800979CBA}"/>
              </a:ext>
            </a:extLst>
          </p:cNvPr>
          <p:cNvSpPr>
            <a:spLocks noGrp="1"/>
          </p:cNvSpPr>
          <p:nvPr>
            <p:ph type="subTitle" idx="1"/>
          </p:nvPr>
        </p:nvSpPr>
        <p:spPr>
          <a:xfrm>
            <a:off x="3215729" y="4165152"/>
            <a:ext cx="5760846" cy="682079"/>
          </a:xfrm>
        </p:spPr>
        <p:txBody>
          <a:bodyPr>
            <a:normAutofit/>
          </a:bodyPr>
          <a:lstStyle/>
          <a:p>
            <a:endParaRPr lang="en-US">
              <a:solidFill>
                <a:schemeClr val="tx2"/>
              </a:solidFill>
            </a:endParaRPr>
          </a:p>
        </p:txBody>
      </p:sp>
    </p:spTree>
    <p:extLst>
      <p:ext uri="{BB962C8B-B14F-4D97-AF65-F5344CB8AC3E}">
        <p14:creationId xmlns:p14="http://schemas.microsoft.com/office/powerpoint/2010/main" val="398339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Using LFS</a:t>
            </a:r>
          </a:p>
        </p:txBody>
      </p:sp>
      <p:sp>
        <p:nvSpPr>
          <p:cNvPr id="3" name="Content Placeholder 2">
            <a:extLst>
              <a:ext uri="{FF2B5EF4-FFF2-40B4-BE49-F238E27FC236}">
                <a16:creationId xmlns:a16="http://schemas.microsoft.com/office/drawing/2014/main" id="{BC500FA0-9C99-41D3-ADFB-24966BD77FB8}"/>
              </a:ext>
            </a:extLst>
          </p:cNvPr>
          <p:cNvSpPr>
            <a:spLocks noGrp="1"/>
          </p:cNvSpPr>
          <p:nvPr>
            <p:ph idx="1"/>
          </p:nvPr>
        </p:nvSpPr>
        <p:spPr>
          <a:xfrm>
            <a:off x="1027651" y="2200752"/>
            <a:ext cx="5608040" cy="3683358"/>
          </a:xfrm>
        </p:spPr>
        <p:txBody>
          <a:bodyPr anchor="ctr">
            <a:normAutofit/>
          </a:bodyPr>
          <a:lstStyle/>
          <a:p>
            <a:r>
              <a:rPr lang="en-US" sz="1600" dirty="0"/>
              <a:t>Install git-</a:t>
            </a:r>
            <a:r>
              <a:rPr lang="en-US" sz="1600" dirty="0" err="1"/>
              <a:t>lfs</a:t>
            </a:r>
            <a:r>
              <a:rPr lang="en-US" sz="1600" dirty="0"/>
              <a:t>:          </a:t>
            </a:r>
            <a:r>
              <a:rPr lang="en-US" sz="1600" dirty="0" err="1">
                <a:solidFill>
                  <a:schemeClr val="accent5">
                    <a:lumMod val="75000"/>
                  </a:schemeClr>
                </a:solidFill>
              </a:rPr>
              <a:t>sudo</a:t>
            </a:r>
            <a:r>
              <a:rPr lang="en-US" sz="1600" dirty="0">
                <a:solidFill>
                  <a:schemeClr val="accent5">
                    <a:lumMod val="75000"/>
                  </a:schemeClr>
                </a:solidFill>
              </a:rPr>
              <a:t> apt install git-</a:t>
            </a:r>
            <a:r>
              <a:rPr lang="en-US" sz="1600" dirty="0" err="1">
                <a:solidFill>
                  <a:schemeClr val="accent5">
                    <a:lumMod val="75000"/>
                  </a:schemeClr>
                </a:solidFill>
              </a:rPr>
              <a:t>lfs</a:t>
            </a:r>
            <a:endParaRPr lang="en-US" sz="1600" dirty="0">
              <a:solidFill>
                <a:schemeClr val="accent5">
                  <a:lumMod val="75000"/>
                </a:schemeClr>
              </a:solidFill>
            </a:endParaRPr>
          </a:p>
          <a:p>
            <a:r>
              <a:rPr lang="en-US" sz="1600" dirty="0"/>
              <a:t>Initialize Git LFS:    </a:t>
            </a:r>
            <a:r>
              <a:rPr lang="en-US" sz="1600" dirty="0">
                <a:solidFill>
                  <a:schemeClr val="accent5">
                    <a:lumMod val="75000"/>
                  </a:schemeClr>
                </a:solidFill>
              </a:rPr>
              <a:t>git </a:t>
            </a:r>
            <a:r>
              <a:rPr lang="en-US" sz="1600" dirty="0" err="1">
                <a:solidFill>
                  <a:schemeClr val="accent5">
                    <a:lumMod val="75000"/>
                  </a:schemeClr>
                </a:solidFill>
              </a:rPr>
              <a:t>lfs</a:t>
            </a:r>
            <a:r>
              <a:rPr lang="en-US" sz="1600" dirty="0">
                <a:solidFill>
                  <a:schemeClr val="accent5">
                    <a:lumMod val="75000"/>
                  </a:schemeClr>
                </a:solidFill>
              </a:rPr>
              <a:t> install</a:t>
            </a:r>
          </a:p>
          <a:p>
            <a:pPr marL="0" indent="0">
              <a:buNone/>
            </a:pPr>
            <a:r>
              <a:rPr lang="en-US" sz="1600" dirty="0"/>
              <a:t>    </a:t>
            </a:r>
            <a:r>
              <a:rPr lang="en-US" sz="1200" dirty="0"/>
              <a:t>(Only need to run git </a:t>
            </a:r>
            <a:r>
              <a:rPr lang="en-US" sz="1200" dirty="0" err="1"/>
              <a:t>lfs</a:t>
            </a:r>
            <a:r>
              <a:rPr lang="en-US" sz="1200" dirty="0"/>
              <a:t> install once. Once initialized, Git LFS will bootstrap itself automatically when clone a repository containing Git LFS content)</a:t>
            </a:r>
          </a:p>
          <a:p>
            <a:r>
              <a:rPr lang="en-US" sz="1600" dirty="0"/>
              <a:t>Set filters:                </a:t>
            </a:r>
            <a:r>
              <a:rPr lang="en-US" sz="1600" dirty="0">
                <a:solidFill>
                  <a:schemeClr val="accent5">
                    <a:lumMod val="75000"/>
                  </a:schemeClr>
                </a:solidFill>
              </a:rPr>
              <a:t>git </a:t>
            </a:r>
            <a:r>
              <a:rPr lang="en-US" sz="1600" dirty="0" err="1">
                <a:solidFill>
                  <a:schemeClr val="accent5">
                    <a:lumMod val="75000"/>
                  </a:schemeClr>
                </a:solidFill>
              </a:rPr>
              <a:t>lfs</a:t>
            </a:r>
            <a:r>
              <a:rPr lang="en-US" sz="1600" dirty="0">
                <a:solidFill>
                  <a:schemeClr val="accent5">
                    <a:lumMod val="75000"/>
                  </a:schemeClr>
                </a:solidFill>
              </a:rPr>
              <a:t> track “&lt;filter&gt;”</a:t>
            </a:r>
            <a:r>
              <a:rPr lang="en-US" sz="1600" dirty="0"/>
              <a:t> </a:t>
            </a:r>
          </a:p>
          <a:p>
            <a:r>
              <a:rPr lang="en-US" sz="1600" dirty="0"/>
              <a:t>Normal git operations (git add, commit, push)</a:t>
            </a:r>
          </a:p>
          <a:p>
            <a:r>
              <a:rPr lang="en-US" sz="1600" dirty="0"/>
              <a:t>Check </a:t>
            </a:r>
            <a:r>
              <a:rPr lang="en-US" sz="1600" dirty="0" err="1"/>
              <a:t>lfs</a:t>
            </a:r>
            <a:r>
              <a:rPr lang="en-US" sz="1600" dirty="0"/>
              <a:t> status:      </a:t>
            </a:r>
            <a:r>
              <a:rPr lang="en-US" sz="1600" dirty="0">
                <a:solidFill>
                  <a:schemeClr val="accent5">
                    <a:lumMod val="75000"/>
                  </a:schemeClr>
                </a:solidFill>
              </a:rPr>
              <a:t>git </a:t>
            </a:r>
            <a:r>
              <a:rPr lang="en-US" sz="1600" dirty="0" err="1">
                <a:solidFill>
                  <a:schemeClr val="accent5">
                    <a:lumMod val="75000"/>
                  </a:schemeClr>
                </a:solidFill>
              </a:rPr>
              <a:t>lfs</a:t>
            </a:r>
            <a:r>
              <a:rPr lang="en-US" sz="1600" dirty="0">
                <a:solidFill>
                  <a:schemeClr val="accent5">
                    <a:lumMod val="75000"/>
                  </a:schemeClr>
                </a:solidFill>
              </a:rPr>
              <a:t> status,  git </a:t>
            </a:r>
            <a:r>
              <a:rPr lang="en-US" sz="1600" dirty="0" err="1">
                <a:solidFill>
                  <a:schemeClr val="accent5">
                    <a:lumMod val="75000"/>
                  </a:schemeClr>
                </a:solidFill>
              </a:rPr>
              <a:t>lfs</a:t>
            </a:r>
            <a:r>
              <a:rPr lang="en-US" sz="1600" dirty="0">
                <a:solidFill>
                  <a:schemeClr val="accent5">
                    <a:lumMod val="75000"/>
                  </a:schemeClr>
                </a:solidFill>
              </a:rPr>
              <a:t> ls-files</a:t>
            </a:r>
          </a:p>
        </p:txBody>
      </p:sp>
    </p:spTree>
    <p:extLst>
      <p:ext uri="{BB962C8B-B14F-4D97-AF65-F5344CB8AC3E}">
        <p14:creationId xmlns:p14="http://schemas.microsoft.com/office/powerpoint/2010/main" val="228919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git LFS</a:t>
            </a:r>
          </a:p>
        </p:txBody>
      </p:sp>
      <p:sp>
        <p:nvSpPr>
          <p:cNvPr id="3" name="Content Placeholder 2">
            <a:extLst>
              <a:ext uri="{FF2B5EF4-FFF2-40B4-BE49-F238E27FC236}">
                <a16:creationId xmlns:a16="http://schemas.microsoft.com/office/drawing/2014/main" id="{BC500FA0-9C99-41D3-ADFB-24966BD77FB8}"/>
              </a:ext>
            </a:extLst>
          </p:cNvPr>
          <p:cNvSpPr>
            <a:spLocks noGrp="1"/>
          </p:cNvSpPr>
          <p:nvPr>
            <p:ph idx="1"/>
          </p:nvPr>
        </p:nvSpPr>
        <p:spPr>
          <a:xfrm>
            <a:off x="1371599" y="1991027"/>
            <a:ext cx="9724031" cy="3683358"/>
          </a:xfrm>
        </p:spPr>
        <p:txBody>
          <a:bodyPr anchor="ctr">
            <a:normAutofit/>
          </a:bodyPr>
          <a:lstStyle/>
          <a:p>
            <a:r>
              <a:rPr lang="en-US" sz="2000" dirty="0"/>
              <a:t>Git LFS -- Large File Storage</a:t>
            </a:r>
          </a:p>
          <a:p>
            <a:r>
              <a:rPr lang="en-US" sz="2000" dirty="0"/>
              <a:t>Git LFS is a Git extension developed by Atlassian, GitHub, and a few other open-source contributors, that reduces the impact of large files in your repository by downloading the relevant versions of them lazily.</a:t>
            </a:r>
          </a:p>
        </p:txBody>
      </p:sp>
    </p:spTree>
    <p:extLst>
      <p:ext uri="{BB962C8B-B14F-4D97-AF65-F5344CB8AC3E}">
        <p14:creationId xmlns:p14="http://schemas.microsoft.com/office/powerpoint/2010/main" val="297521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Why using git LFS</a:t>
            </a:r>
          </a:p>
        </p:txBody>
      </p:sp>
      <p:sp>
        <p:nvSpPr>
          <p:cNvPr id="3" name="Content Placeholder 2">
            <a:extLst>
              <a:ext uri="{FF2B5EF4-FFF2-40B4-BE49-F238E27FC236}">
                <a16:creationId xmlns:a16="http://schemas.microsoft.com/office/drawing/2014/main" id="{BC500FA0-9C99-41D3-ADFB-24966BD77FB8}"/>
              </a:ext>
            </a:extLst>
          </p:cNvPr>
          <p:cNvSpPr>
            <a:spLocks noGrp="1"/>
          </p:cNvSpPr>
          <p:nvPr>
            <p:ph idx="1"/>
          </p:nvPr>
        </p:nvSpPr>
        <p:spPr>
          <a:xfrm>
            <a:off x="1371600" y="2318197"/>
            <a:ext cx="3505200" cy="3683358"/>
          </a:xfrm>
        </p:spPr>
        <p:txBody>
          <a:bodyPr anchor="ctr">
            <a:normAutofit/>
          </a:bodyPr>
          <a:lstStyle/>
          <a:p>
            <a:r>
              <a:rPr lang="en-US" sz="2000" dirty="0"/>
              <a:t>Shift the burden of handling large file to the remote server. Local repo does not keep all the file’s version.</a:t>
            </a: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8E0166BB-8317-4F80-B6DA-860C105DEC0B}"/>
              </a:ext>
            </a:extLst>
          </p:cNvPr>
          <p:cNvPicPr>
            <a:picLocks noChangeAspect="1"/>
          </p:cNvPicPr>
          <p:nvPr/>
        </p:nvPicPr>
        <p:blipFill>
          <a:blip r:embed="rId2"/>
          <a:stretch>
            <a:fillRect/>
          </a:stretch>
        </p:blipFill>
        <p:spPr>
          <a:xfrm>
            <a:off x="6319574" y="2318197"/>
            <a:ext cx="4781550" cy="3133725"/>
          </a:xfrm>
          <a:prstGeom prst="rect">
            <a:avLst/>
          </a:prstGeom>
        </p:spPr>
      </p:pic>
    </p:spTree>
    <p:extLst>
      <p:ext uri="{BB962C8B-B14F-4D97-AF65-F5344CB8AC3E}">
        <p14:creationId xmlns:p14="http://schemas.microsoft.com/office/powerpoint/2010/main" val="328801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LFS does the magic</a:t>
            </a:r>
          </a:p>
        </p:txBody>
      </p:sp>
      <p:sp>
        <p:nvSpPr>
          <p:cNvPr id="3" name="Content Placeholder 2">
            <a:extLst>
              <a:ext uri="{FF2B5EF4-FFF2-40B4-BE49-F238E27FC236}">
                <a16:creationId xmlns:a16="http://schemas.microsoft.com/office/drawing/2014/main" id="{BC500FA0-9C99-41D3-ADFB-24966BD77FB8}"/>
              </a:ext>
            </a:extLst>
          </p:cNvPr>
          <p:cNvSpPr>
            <a:spLocks noGrp="1"/>
          </p:cNvSpPr>
          <p:nvPr>
            <p:ph idx="1"/>
          </p:nvPr>
        </p:nvSpPr>
        <p:spPr>
          <a:xfrm>
            <a:off x="2854374" y="2489286"/>
            <a:ext cx="5492672" cy="2577663"/>
          </a:xfrm>
        </p:spPr>
        <p:txBody>
          <a:bodyPr anchor="ctr">
            <a:normAutofit/>
          </a:bodyPr>
          <a:lstStyle/>
          <a:p>
            <a:pPr marL="0" indent="0">
              <a:buNone/>
            </a:pPr>
            <a:r>
              <a:rPr lang="en-US" sz="2000" b="1" dirty="0"/>
              <a:t>Keywords</a:t>
            </a:r>
            <a:r>
              <a:rPr lang="en-US" sz="2000" dirty="0"/>
              <a:t>:</a:t>
            </a:r>
          </a:p>
          <a:p>
            <a:r>
              <a:rPr lang="en-US" sz="2000" dirty="0"/>
              <a:t>LFS filter</a:t>
            </a:r>
          </a:p>
          <a:p>
            <a:r>
              <a:rPr lang="en-US" sz="2000" dirty="0"/>
              <a:t>Lightweight pointer in local repo.</a:t>
            </a:r>
          </a:p>
          <a:p>
            <a:r>
              <a:rPr lang="en-US" sz="2000" dirty="0"/>
              <a:t>LFS Cache</a:t>
            </a:r>
          </a:p>
          <a:p>
            <a:r>
              <a:rPr lang="en-US" sz="2000" dirty="0"/>
              <a:t>LFS Hooks</a:t>
            </a:r>
          </a:p>
        </p:txBody>
      </p:sp>
    </p:spTree>
    <p:extLst>
      <p:ext uri="{BB962C8B-B14F-4D97-AF65-F5344CB8AC3E}">
        <p14:creationId xmlns:p14="http://schemas.microsoft.com/office/powerpoint/2010/main" val="276759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LFS does the magic – Filter</a:t>
            </a:r>
          </a:p>
        </p:txBody>
      </p:sp>
      <p:sp>
        <p:nvSpPr>
          <p:cNvPr id="3" name="Content Placeholder 2">
            <a:extLst>
              <a:ext uri="{FF2B5EF4-FFF2-40B4-BE49-F238E27FC236}">
                <a16:creationId xmlns:a16="http://schemas.microsoft.com/office/drawing/2014/main" id="{BC500FA0-9C99-41D3-ADFB-24966BD77FB8}"/>
              </a:ext>
            </a:extLst>
          </p:cNvPr>
          <p:cNvSpPr>
            <a:spLocks noGrp="1"/>
          </p:cNvSpPr>
          <p:nvPr>
            <p:ph idx="1"/>
          </p:nvPr>
        </p:nvSpPr>
        <p:spPr>
          <a:xfrm>
            <a:off x="878174" y="4655889"/>
            <a:ext cx="9152389" cy="1342239"/>
          </a:xfrm>
        </p:spPr>
        <p:txBody>
          <a:bodyPr anchor="ctr">
            <a:normAutofit/>
          </a:bodyPr>
          <a:lstStyle/>
          <a:p>
            <a:pPr marL="0" indent="0">
              <a:buNone/>
            </a:pPr>
            <a:r>
              <a:rPr lang="en-US" sz="1800" dirty="0"/>
              <a:t>Notes:</a:t>
            </a:r>
          </a:p>
          <a:p>
            <a:r>
              <a:rPr lang="en-US" sz="1800" dirty="0"/>
              <a:t>.</a:t>
            </a:r>
            <a:r>
              <a:rPr lang="en-US" sz="1800" dirty="0" err="1"/>
              <a:t>gitattributes</a:t>
            </a:r>
            <a:r>
              <a:rPr lang="en-US" sz="1800" dirty="0"/>
              <a:t> need to be add/committed</a:t>
            </a:r>
          </a:p>
          <a:p>
            <a:r>
              <a:rPr lang="en-US" sz="1800" dirty="0"/>
              <a:t>.</a:t>
            </a:r>
            <a:r>
              <a:rPr lang="en-US" sz="1800" dirty="0" err="1"/>
              <a:t>gitattributes</a:t>
            </a:r>
            <a:r>
              <a:rPr lang="en-US" sz="1800" dirty="0"/>
              <a:t> is in a directory other than the root, it will simply cascade downwards</a:t>
            </a:r>
          </a:p>
          <a:p>
            <a:pPr marL="0" indent="0">
              <a:buNone/>
            </a:pPr>
            <a:endParaRPr lang="en-US" sz="1800" dirty="0"/>
          </a:p>
        </p:txBody>
      </p:sp>
      <p:sp>
        <p:nvSpPr>
          <p:cNvPr id="19" name="Content Placeholder 2">
            <a:extLst>
              <a:ext uri="{FF2B5EF4-FFF2-40B4-BE49-F238E27FC236}">
                <a16:creationId xmlns:a16="http://schemas.microsoft.com/office/drawing/2014/main" id="{521FE0A7-0D55-4BD0-82B1-83C35B77D5A0}"/>
              </a:ext>
            </a:extLst>
          </p:cNvPr>
          <p:cNvSpPr txBox="1">
            <a:spLocks/>
          </p:cNvSpPr>
          <p:nvPr/>
        </p:nvSpPr>
        <p:spPr>
          <a:xfrm>
            <a:off x="878174" y="1908496"/>
            <a:ext cx="4997721" cy="258764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LFS Filter is used to identify ‘Large File’:</a:t>
            </a:r>
          </a:p>
          <a:p>
            <a:pPr marL="0" indent="0">
              <a:buNone/>
            </a:pPr>
            <a:r>
              <a:rPr lang="en-US" sz="1800" dirty="0"/>
              <a:t>LFS Filter is saved in .</a:t>
            </a:r>
            <a:r>
              <a:rPr lang="en-US" sz="1800" dirty="0" err="1"/>
              <a:t>gitattributes</a:t>
            </a:r>
            <a:endParaRPr lang="en-US" sz="1800" dirty="0"/>
          </a:p>
          <a:p>
            <a:pPr marL="0" indent="0">
              <a:buNone/>
            </a:pPr>
            <a:r>
              <a:rPr lang="en-US" sz="1800" dirty="0"/>
              <a:t>LFS filter can be configured through</a:t>
            </a:r>
          </a:p>
          <a:p>
            <a:pPr marL="342900" indent="-342900">
              <a:buAutoNum type="arabicParenR"/>
            </a:pPr>
            <a:r>
              <a:rPr lang="en-US" sz="1800" dirty="0"/>
              <a:t>Use “git </a:t>
            </a:r>
            <a:r>
              <a:rPr lang="en-US" sz="1800" dirty="0" err="1"/>
              <a:t>lfs</a:t>
            </a:r>
            <a:r>
              <a:rPr lang="en-US" sz="1800" dirty="0"/>
              <a:t> track” cmd. E.g. git </a:t>
            </a:r>
            <a:r>
              <a:rPr lang="en-US" sz="1800" dirty="0" err="1"/>
              <a:t>lfs</a:t>
            </a:r>
            <a:r>
              <a:rPr lang="en-US" sz="1800" dirty="0"/>
              <a:t> track “*.wav”</a:t>
            </a:r>
          </a:p>
          <a:p>
            <a:pPr marL="342900" indent="-342900">
              <a:buAutoNum type="arabicParenR"/>
            </a:pPr>
            <a:r>
              <a:rPr lang="en-US" sz="1800" dirty="0"/>
              <a:t>Directly add filter rules in the .</a:t>
            </a:r>
            <a:r>
              <a:rPr lang="en-US" sz="1800" dirty="0" err="1"/>
              <a:t>gitattributes</a:t>
            </a:r>
            <a:endParaRPr lang="en-US" sz="1800" dirty="0"/>
          </a:p>
        </p:txBody>
      </p:sp>
      <p:pic>
        <p:nvPicPr>
          <p:cNvPr id="7" name="Picture 6">
            <a:extLst>
              <a:ext uri="{FF2B5EF4-FFF2-40B4-BE49-F238E27FC236}">
                <a16:creationId xmlns:a16="http://schemas.microsoft.com/office/drawing/2014/main" id="{AAE27967-2BA7-46A5-A4E0-553459017143}"/>
              </a:ext>
            </a:extLst>
          </p:cNvPr>
          <p:cNvPicPr>
            <a:picLocks noChangeAspect="1"/>
          </p:cNvPicPr>
          <p:nvPr/>
        </p:nvPicPr>
        <p:blipFill>
          <a:blip r:embed="rId2"/>
          <a:stretch>
            <a:fillRect/>
          </a:stretch>
        </p:blipFill>
        <p:spPr>
          <a:xfrm>
            <a:off x="5957473" y="2249349"/>
            <a:ext cx="4829175" cy="1971675"/>
          </a:xfrm>
          <a:prstGeom prst="rect">
            <a:avLst/>
          </a:prstGeom>
        </p:spPr>
      </p:pic>
    </p:spTree>
    <p:extLst>
      <p:ext uri="{BB962C8B-B14F-4D97-AF65-F5344CB8AC3E}">
        <p14:creationId xmlns:p14="http://schemas.microsoft.com/office/powerpoint/2010/main" val="15310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LFS does the magic – Hook actions</a:t>
            </a:r>
          </a:p>
        </p:txBody>
      </p:sp>
      <p:sp>
        <p:nvSpPr>
          <p:cNvPr id="3" name="Content Placeholder 2">
            <a:extLst>
              <a:ext uri="{FF2B5EF4-FFF2-40B4-BE49-F238E27FC236}">
                <a16:creationId xmlns:a16="http://schemas.microsoft.com/office/drawing/2014/main" id="{BC500FA0-9C99-41D3-ADFB-24966BD77FB8}"/>
              </a:ext>
            </a:extLst>
          </p:cNvPr>
          <p:cNvSpPr>
            <a:spLocks noGrp="1"/>
          </p:cNvSpPr>
          <p:nvPr>
            <p:ph idx="1"/>
          </p:nvPr>
        </p:nvSpPr>
        <p:spPr>
          <a:xfrm>
            <a:off x="1169311" y="5567649"/>
            <a:ext cx="8330268" cy="561198"/>
          </a:xfrm>
        </p:spPr>
        <p:txBody>
          <a:bodyPr anchor="ctr">
            <a:normAutofit/>
          </a:bodyPr>
          <a:lstStyle/>
          <a:p>
            <a:pPr marL="0" indent="0">
              <a:buNone/>
            </a:pPr>
            <a:r>
              <a:rPr lang="en-US" sz="1200" dirty="0"/>
              <a:t>Reference: </a:t>
            </a:r>
            <a:r>
              <a:rPr lang="en-US" sz="1000" dirty="0">
                <a:hlinkClick r:id="rId2"/>
              </a:rPr>
              <a:t>How Git LFS Works | Jared Khan</a:t>
            </a:r>
            <a:endParaRPr lang="en-US" sz="1200" dirty="0"/>
          </a:p>
        </p:txBody>
      </p:sp>
      <p:sp>
        <p:nvSpPr>
          <p:cNvPr id="19" name="Content Placeholder 2">
            <a:extLst>
              <a:ext uri="{FF2B5EF4-FFF2-40B4-BE49-F238E27FC236}">
                <a16:creationId xmlns:a16="http://schemas.microsoft.com/office/drawing/2014/main" id="{521FE0A7-0D55-4BD0-82B1-83C35B77D5A0}"/>
              </a:ext>
            </a:extLst>
          </p:cNvPr>
          <p:cNvSpPr txBox="1">
            <a:spLocks/>
          </p:cNvSpPr>
          <p:nvPr/>
        </p:nvSpPr>
        <p:spPr>
          <a:xfrm>
            <a:off x="704693" y="2189527"/>
            <a:ext cx="7438918" cy="3378122"/>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Git LFS installed, it updates the git hooks.</a:t>
            </a:r>
          </a:p>
          <a:p>
            <a:pPr marL="0" indent="0">
              <a:buNone/>
            </a:pPr>
            <a:endParaRPr lang="en-US" sz="1800" dirty="0"/>
          </a:p>
          <a:p>
            <a:pPr marL="0" indent="0">
              <a:buNone/>
            </a:pPr>
            <a:r>
              <a:rPr lang="en-US" sz="1800" dirty="0"/>
              <a:t>What Git LFS Hooks Do:</a:t>
            </a:r>
          </a:p>
          <a:p>
            <a:pPr marL="457200" indent="-457200">
              <a:buFont typeface="+mj-lt"/>
              <a:buAutoNum type="arabicPeriod"/>
            </a:pPr>
            <a:r>
              <a:rPr lang="en-US" sz="1800" dirty="0"/>
              <a:t>[git add] Git LFS replaces the large files that you try to git add in the repo with pointer files, files that just contain an identifier of the content, and it stores the content files themselves in a separate local folder -- the Git LFS Cache at .git/</a:t>
            </a:r>
            <a:r>
              <a:rPr lang="en-US" sz="1800" dirty="0" err="1"/>
              <a:t>lfs</a:t>
            </a:r>
            <a:r>
              <a:rPr lang="en-US" sz="1800" dirty="0"/>
              <a:t>/objects..</a:t>
            </a:r>
          </a:p>
          <a:p>
            <a:pPr marL="457200" indent="-457200">
              <a:buFont typeface="+mj-lt"/>
              <a:buAutoNum type="arabicPeriod"/>
            </a:pPr>
            <a:r>
              <a:rPr lang="en-US" sz="1800" dirty="0"/>
              <a:t>[git push] When you git push your commits, the new large files in the local Git LFS Cache are uploaded to the LFS server separately.</a:t>
            </a:r>
          </a:p>
          <a:p>
            <a:pPr marL="457200" indent="-457200">
              <a:buFont typeface="+mj-lt"/>
              <a:buAutoNum type="arabicPeriod"/>
            </a:pPr>
            <a:r>
              <a:rPr lang="en-US" sz="1800" dirty="0"/>
              <a:t>[git checkout] Whenever you do a git checkout, Git LFS will find all the pointer files and replace them with the files themselves, downloading whatever files necessary from the remote server. This means that you only store locally the large files that you actually checkout or that you committed yourself, not all versions of large files in the history of the repo</a:t>
            </a:r>
          </a:p>
        </p:txBody>
      </p:sp>
      <p:pic>
        <p:nvPicPr>
          <p:cNvPr id="12" name="Picture 11">
            <a:extLst>
              <a:ext uri="{FF2B5EF4-FFF2-40B4-BE49-F238E27FC236}">
                <a16:creationId xmlns:a16="http://schemas.microsoft.com/office/drawing/2014/main" id="{C6917513-9DD8-494A-9A19-050B518702DD}"/>
              </a:ext>
            </a:extLst>
          </p:cNvPr>
          <p:cNvPicPr>
            <a:picLocks noChangeAspect="1"/>
          </p:cNvPicPr>
          <p:nvPr/>
        </p:nvPicPr>
        <p:blipFill>
          <a:blip r:embed="rId3"/>
          <a:stretch>
            <a:fillRect/>
          </a:stretch>
        </p:blipFill>
        <p:spPr>
          <a:xfrm>
            <a:off x="8506437" y="3061981"/>
            <a:ext cx="2231472" cy="2925117"/>
          </a:xfrm>
          <a:prstGeom prst="rect">
            <a:avLst/>
          </a:prstGeom>
        </p:spPr>
      </p:pic>
      <p:pic>
        <p:nvPicPr>
          <p:cNvPr id="8" name="Picture 7">
            <a:extLst>
              <a:ext uri="{FF2B5EF4-FFF2-40B4-BE49-F238E27FC236}">
                <a16:creationId xmlns:a16="http://schemas.microsoft.com/office/drawing/2014/main" id="{A74F2D66-A3D9-4EE2-AF2A-229246DAFF97}"/>
              </a:ext>
            </a:extLst>
          </p:cNvPr>
          <p:cNvPicPr>
            <a:picLocks noChangeAspect="1"/>
          </p:cNvPicPr>
          <p:nvPr/>
        </p:nvPicPr>
        <p:blipFill>
          <a:blip r:embed="rId4"/>
          <a:stretch>
            <a:fillRect/>
          </a:stretch>
        </p:blipFill>
        <p:spPr>
          <a:xfrm>
            <a:off x="8506437" y="1949318"/>
            <a:ext cx="2231472" cy="857250"/>
          </a:xfrm>
          <a:prstGeom prst="rect">
            <a:avLst/>
          </a:prstGeom>
        </p:spPr>
      </p:pic>
    </p:spTree>
    <p:extLst>
      <p:ext uri="{BB962C8B-B14F-4D97-AF65-F5344CB8AC3E}">
        <p14:creationId xmlns:p14="http://schemas.microsoft.com/office/powerpoint/2010/main" val="34219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LFS does the magic – cache/pointer</a:t>
            </a:r>
          </a:p>
        </p:txBody>
      </p:sp>
      <p:pic>
        <p:nvPicPr>
          <p:cNvPr id="1026" name="Picture 2">
            <a:extLst>
              <a:ext uri="{FF2B5EF4-FFF2-40B4-BE49-F238E27FC236}">
                <a16:creationId xmlns:a16="http://schemas.microsoft.com/office/drawing/2014/main" id="{B0B302B9-EC58-48C2-9529-C958E840E00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53219" y="1891970"/>
            <a:ext cx="5914239" cy="482031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59B5AD25-EA3F-4098-B406-DFB95D50DD20}"/>
              </a:ext>
            </a:extLst>
          </p:cNvPr>
          <p:cNvSpPr txBox="1">
            <a:spLocks/>
          </p:cNvSpPr>
          <p:nvPr/>
        </p:nvSpPr>
        <p:spPr>
          <a:xfrm>
            <a:off x="689596" y="2038434"/>
            <a:ext cx="2951226" cy="2986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r>
              <a:rPr lang="en-US" sz="1600" dirty="0"/>
              <a:t>LFS saves lightweight </a:t>
            </a:r>
            <a:r>
              <a:rPr lang="en-US" sz="1600" dirty="0">
                <a:solidFill>
                  <a:srgbClr val="FF0000"/>
                </a:solidFill>
              </a:rPr>
              <a:t>pointers</a:t>
            </a:r>
            <a:r>
              <a:rPr lang="en-US" sz="1600" dirty="0"/>
              <a:t> in place of real file data.</a:t>
            </a:r>
          </a:p>
          <a:p>
            <a:r>
              <a:rPr lang="en-US" sz="1600" dirty="0"/>
              <a:t>LFS looks up the original file (on the </a:t>
            </a:r>
            <a:r>
              <a:rPr lang="en-US" sz="1600" dirty="0">
                <a:solidFill>
                  <a:srgbClr val="FF0000"/>
                </a:solidFill>
              </a:rPr>
              <a:t>server</a:t>
            </a:r>
            <a:r>
              <a:rPr lang="en-US" sz="1600" dirty="0"/>
              <a:t> if it's not </a:t>
            </a:r>
            <a:r>
              <a:rPr lang="en-US" sz="1600" dirty="0">
                <a:solidFill>
                  <a:srgbClr val="FF0000"/>
                </a:solidFill>
              </a:rPr>
              <a:t>local cache</a:t>
            </a:r>
            <a:r>
              <a:rPr lang="en-US" sz="1600" dirty="0"/>
              <a:t>) and downloads it</a:t>
            </a:r>
          </a:p>
        </p:txBody>
      </p:sp>
    </p:spTree>
    <p:extLst>
      <p:ext uri="{BB962C8B-B14F-4D97-AF65-F5344CB8AC3E}">
        <p14:creationId xmlns:p14="http://schemas.microsoft.com/office/powerpoint/2010/main" val="69667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LFS does the magic – cache/pointer</a:t>
            </a:r>
          </a:p>
        </p:txBody>
      </p:sp>
      <p:sp>
        <p:nvSpPr>
          <p:cNvPr id="3" name="Content Placeholder 2">
            <a:extLst>
              <a:ext uri="{FF2B5EF4-FFF2-40B4-BE49-F238E27FC236}">
                <a16:creationId xmlns:a16="http://schemas.microsoft.com/office/drawing/2014/main" id="{BC500FA0-9C99-41D3-ADFB-24966BD77FB8}"/>
              </a:ext>
            </a:extLst>
          </p:cNvPr>
          <p:cNvSpPr>
            <a:spLocks noGrp="1"/>
          </p:cNvSpPr>
          <p:nvPr>
            <p:ph idx="1"/>
          </p:nvPr>
        </p:nvSpPr>
        <p:spPr>
          <a:xfrm>
            <a:off x="1235940" y="1885279"/>
            <a:ext cx="7949025" cy="1203445"/>
          </a:xfrm>
        </p:spPr>
        <p:txBody>
          <a:bodyPr anchor="ctr">
            <a:normAutofit/>
          </a:bodyPr>
          <a:lstStyle/>
          <a:p>
            <a:r>
              <a:rPr lang="en-US" sz="1400" dirty="0"/>
              <a:t>LFS saves lightweight </a:t>
            </a:r>
            <a:r>
              <a:rPr lang="en-US" sz="1400" dirty="0">
                <a:solidFill>
                  <a:srgbClr val="FF0000"/>
                </a:solidFill>
              </a:rPr>
              <a:t>pointers</a:t>
            </a:r>
            <a:r>
              <a:rPr lang="en-US" sz="1400" dirty="0"/>
              <a:t> in place of real file data.</a:t>
            </a:r>
          </a:p>
          <a:p>
            <a:r>
              <a:rPr lang="en-US" sz="1400" dirty="0"/>
              <a:t>LFS looks up the original file (on the </a:t>
            </a:r>
            <a:r>
              <a:rPr lang="en-US" sz="1400" dirty="0">
                <a:solidFill>
                  <a:srgbClr val="FF0000"/>
                </a:solidFill>
              </a:rPr>
              <a:t>server</a:t>
            </a:r>
            <a:r>
              <a:rPr lang="en-US" sz="1400" dirty="0"/>
              <a:t> if it's not </a:t>
            </a:r>
            <a:r>
              <a:rPr lang="en-US" sz="1400" dirty="0">
                <a:solidFill>
                  <a:srgbClr val="FF0000"/>
                </a:solidFill>
              </a:rPr>
              <a:t>local cache</a:t>
            </a:r>
            <a:r>
              <a:rPr lang="en-US" sz="1400" dirty="0"/>
              <a:t>) and downloads it</a:t>
            </a:r>
          </a:p>
        </p:txBody>
      </p:sp>
      <p:pic>
        <p:nvPicPr>
          <p:cNvPr id="2050" name="Picture 2">
            <a:extLst>
              <a:ext uri="{FF2B5EF4-FFF2-40B4-BE49-F238E27FC236}">
                <a16:creationId xmlns:a16="http://schemas.microsoft.com/office/drawing/2014/main" id="{05C0F35E-77B8-4E62-A513-256D2FE8D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940" y="3101008"/>
            <a:ext cx="4211712" cy="30058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title">
            <a:extLst>
              <a:ext uri="{FF2B5EF4-FFF2-40B4-BE49-F238E27FC236}">
                <a16:creationId xmlns:a16="http://schemas.microsoft.com/office/drawing/2014/main" id="{2A1A3A9C-E034-4586-9FD1-4D1113825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540" y="3001082"/>
            <a:ext cx="4954405" cy="313952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F42E2D8-3F5D-4406-AA36-EDBD54E5250F}"/>
              </a:ext>
            </a:extLst>
          </p:cNvPr>
          <p:cNvSpPr txBox="1"/>
          <p:nvPr/>
        </p:nvSpPr>
        <p:spPr>
          <a:xfrm>
            <a:off x="7491368" y="6106890"/>
            <a:ext cx="4603199" cy="215444"/>
          </a:xfrm>
          <a:prstGeom prst="rect">
            <a:avLst/>
          </a:prstGeom>
          <a:noFill/>
        </p:spPr>
        <p:txBody>
          <a:bodyPr wrap="square">
            <a:spAutoFit/>
          </a:bodyPr>
          <a:lstStyle/>
          <a:p>
            <a:r>
              <a:rPr lang="en-US" sz="800" dirty="0">
                <a:hlinkClick r:id="rId4"/>
              </a:rPr>
              <a:t>From: The 2016 Git Retrospective: Git LFS - </a:t>
            </a:r>
            <a:r>
              <a:rPr lang="en-US" sz="800" dirty="0" err="1">
                <a:hlinkClick r:id="rId4"/>
              </a:rPr>
              <a:t>DZone</a:t>
            </a:r>
            <a:r>
              <a:rPr lang="en-US" sz="800" dirty="0">
                <a:hlinkClick r:id="rId4"/>
              </a:rPr>
              <a:t> Agile</a:t>
            </a:r>
            <a:endParaRPr lang="en-US" sz="800" dirty="0"/>
          </a:p>
        </p:txBody>
      </p:sp>
      <p:sp>
        <p:nvSpPr>
          <p:cNvPr id="15" name="TextBox 14">
            <a:extLst>
              <a:ext uri="{FF2B5EF4-FFF2-40B4-BE49-F238E27FC236}">
                <a16:creationId xmlns:a16="http://schemas.microsoft.com/office/drawing/2014/main" id="{BA5B9481-C4DD-4BFA-A305-68F59934E629}"/>
              </a:ext>
            </a:extLst>
          </p:cNvPr>
          <p:cNvSpPr txBox="1"/>
          <p:nvPr/>
        </p:nvSpPr>
        <p:spPr>
          <a:xfrm>
            <a:off x="966432" y="6099196"/>
            <a:ext cx="5241421" cy="230832"/>
          </a:xfrm>
          <a:prstGeom prst="rect">
            <a:avLst/>
          </a:prstGeom>
          <a:noFill/>
        </p:spPr>
        <p:txBody>
          <a:bodyPr wrap="square">
            <a:spAutoFit/>
          </a:bodyPr>
          <a:lstStyle/>
          <a:p>
            <a:r>
              <a:rPr lang="en-US" sz="900" dirty="0">
                <a:hlinkClick r:id="rId5"/>
              </a:rPr>
              <a:t>From: Why Git and Git-LFS is not enough to solve the Machine Learning Reproducibility crisis - BLOCKGENI</a:t>
            </a:r>
            <a:endParaRPr lang="en-US" sz="900" dirty="0"/>
          </a:p>
        </p:txBody>
      </p:sp>
    </p:spTree>
    <p:extLst>
      <p:ext uri="{BB962C8B-B14F-4D97-AF65-F5344CB8AC3E}">
        <p14:creationId xmlns:p14="http://schemas.microsoft.com/office/powerpoint/2010/main" val="169737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AA22-3366-4AC6-8951-08446CC3A9F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How LFS does the magic – cache/pointer</a:t>
            </a:r>
          </a:p>
        </p:txBody>
      </p:sp>
      <p:sp>
        <p:nvSpPr>
          <p:cNvPr id="3" name="Content Placeholder 2">
            <a:extLst>
              <a:ext uri="{FF2B5EF4-FFF2-40B4-BE49-F238E27FC236}">
                <a16:creationId xmlns:a16="http://schemas.microsoft.com/office/drawing/2014/main" id="{BC500FA0-9C99-41D3-ADFB-24966BD77FB8}"/>
              </a:ext>
            </a:extLst>
          </p:cNvPr>
          <p:cNvSpPr>
            <a:spLocks noGrp="1"/>
          </p:cNvSpPr>
          <p:nvPr>
            <p:ph idx="1"/>
          </p:nvPr>
        </p:nvSpPr>
        <p:spPr>
          <a:xfrm>
            <a:off x="1065766" y="1897563"/>
            <a:ext cx="3584955" cy="1322711"/>
          </a:xfrm>
        </p:spPr>
        <p:txBody>
          <a:bodyPr anchor="ctr">
            <a:normAutofit/>
          </a:bodyPr>
          <a:lstStyle/>
          <a:p>
            <a:r>
              <a:rPr lang="en-US" sz="1800" dirty="0"/>
              <a:t>LFS pointer.</a:t>
            </a:r>
          </a:p>
        </p:txBody>
      </p:sp>
      <p:sp>
        <p:nvSpPr>
          <p:cNvPr id="13" name="TextBox 12">
            <a:extLst>
              <a:ext uri="{FF2B5EF4-FFF2-40B4-BE49-F238E27FC236}">
                <a16:creationId xmlns:a16="http://schemas.microsoft.com/office/drawing/2014/main" id="{2F42E2D8-3F5D-4406-AA36-EDBD54E5250F}"/>
              </a:ext>
            </a:extLst>
          </p:cNvPr>
          <p:cNvSpPr txBox="1"/>
          <p:nvPr/>
        </p:nvSpPr>
        <p:spPr>
          <a:xfrm>
            <a:off x="715617" y="3722713"/>
            <a:ext cx="11012556" cy="2246769"/>
          </a:xfrm>
          <a:prstGeom prst="rect">
            <a:avLst/>
          </a:prstGeom>
          <a:noFill/>
        </p:spPr>
        <p:txBody>
          <a:bodyPr wrap="square">
            <a:spAutoFit/>
          </a:bodyPr>
          <a:lstStyle/>
          <a:p>
            <a:r>
              <a:rPr lang="en-US" sz="2000" dirty="0">
                <a:solidFill>
                  <a:schemeClr val="bg1">
                    <a:lumMod val="65000"/>
                  </a:schemeClr>
                </a:solidFill>
              </a:rPr>
              <a:t># the in-place pointer size is 129</a:t>
            </a:r>
          </a:p>
          <a:p>
            <a:r>
              <a:rPr lang="en-US" sz="2000" dirty="0"/>
              <a:t>git ls-tree dev/</a:t>
            </a:r>
            <a:r>
              <a:rPr lang="en-US" sz="2000" dirty="0" err="1"/>
              <a:t>yanxie</a:t>
            </a:r>
            <a:r>
              <a:rPr lang="en-US" sz="2000" dirty="0"/>
              <a:t>/</a:t>
            </a:r>
            <a:r>
              <a:rPr lang="en-US" sz="2000" dirty="0" err="1"/>
              <a:t>gitlab_ci</a:t>
            </a:r>
            <a:r>
              <a:rPr lang="en-US" sz="2000" dirty="0"/>
              <a:t> -</a:t>
            </a:r>
            <a:r>
              <a:rPr lang="en-US" sz="2000" dirty="0" err="1"/>
              <a:t>rl</a:t>
            </a:r>
            <a:r>
              <a:rPr lang="en-US" sz="2000" dirty="0"/>
              <a:t> | grep tools/</a:t>
            </a:r>
            <a:r>
              <a:rPr lang="en-US" sz="2000" dirty="0" err="1"/>
              <a:t>pyapp</a:t>
            </a:r>
            <a:r>
              <a:rPr lang="en-US" sz="2000" dirty="0"/>
              <a:t>/</a:t>
            </a:r>
            <a:r>
              <a:rPr lang="en-US" sz="2000" dirty="0" err="1"/>
              <a:t>please_wait.wav.dvcr</a:t>
            </a:r>
            <a:endParaRPr lang="en-US" sz="2000" dirty="0"/>
          </a:p>
          <a:p>
            <a:r>
              <a:rPr lang="en-US" sz="2000" dirty="0"/>
              <a:t>100644 blob 77e94d326010f7471c61b7d24b58ffce56712692     </a:t>
            </a:r>
            <a:r>
              <a:rPr lang="en-US" sz="2000" dirty="0">
                <a:solidFill>
                  <a:srgbClr val="FF0000"/>
                </a:solidFill>
              </a:rPr>
              <a:t>129</a:t>
            </a:r>
            <a:r>
              <a:rPr lang="en-US" sz="2000" dirty="0"/>
              <a:t>    tools/</a:t>
            </a:r>
            <a:r>
              <a:rPr lang="en-US" sz="2000" dirty="0" err="1"/>
              <a:t>pyapp</a:t>
            </a:r>
            <a:r>
              <a:rPr lang="en-US" sz="2000" dirty="0"/>
              <a:t>/</a:t>
            </a:r>
            <a:r>
              <a:rPr lang="en-US" sz="2000" dirty="0" err="1"/>
              <a:t>please_wait.wav.dvcr</a:t>
            </a:r>
            <a:endParaRPr lang="en-US" sz="2000" dirty="0"/>
          </a:p>
          <a:p>
            <a:endParaRPr lang="en-US" sz="2000" dirty="0"/>
          </a:p>
          <a:p>
            <a:r>
              <a:rPr lang="en-US" sz="2000" dirty="0">
                <a:solidFill>
                  <a:schemeClr val="bg1">
                    <a:lumMod val="65000"/>
                  </a:schemeClr>
                </a:solidFill>
              </a:rPr>
              <a:t># the actual file size 7136</a:t>
            </a:r>
          </a:p>
          <a:p>
            <a:r>
              <a:rPr lang="en-US" sz="2000" dirty="0" err="1"/>
              <a:t>ll</a:t>
            </a:r>
            <a:r>
              <a:rPr lang="en-US" sz="2000" dirty="0"/>
              <a:t> tools/</a:t>
            </a:r>
            <a:r>
              <a:rPr lang="en-US" sz="2000" dirty="0" err="1"/>
              <a:t>pyapp</a:t>
            </a:r>
            <a:r>
              <a:rPr lang="en-US" sz="2000" dirty="0"/>
              <a:t>/</a:t>
            </a:r>
            <a:r>
              <a:rPr lang="en-US" sz="2000" dirty="0" err="1"/>
              <a:t>please_wait.wav.dvcr</a:t>
            </a:r>
            <a:endParaRPr lang="en-US" sz="2000" dirty="0"/>
          </a:p>
          <a:p>
            <a:r>
              <a:rPr lang="en-US" sz="2000" dirty="0"/>
              <a:t>-</a:t>
            </a:r>
            <a:r>
              <a:rPr lang="en-US" sz="2000" dirty="0" err="1"/>
              <a:t>rw</a:t>
            </a:r>
            <a:r>
              <a:rPr lang="en-US" sz="2000" dirty="0"/>
              <a:t>-r--r-- 1 </a:t>
            </a:r>
            <a:r>
              <a:rPr lang="en-US" sz="2000" dirty="0" err="1"/>
              <a:t>yxxie</a:t>
            </a:r>
            <a:r>
              <a:rPr lang="en-US" sz="2000" dirty="0"/>
              <a:t> 1049089 </a:t>
            </a:r>
            <a:r>
              <a:rPr lang="en-US" sz="2000" dirty="0">
                <a:solidFill>
                  <a:srgbClr val="FF0000"/>
                </a:solidFill>
              </a:rPr>
              <a:t>7136</a:t>
            </a:r>
            <a:r>
              <a:rPr lang="en-US" sz="2000" dirty="0"/>
              <a:t> Apr  8 10:52 tools/</a:t>
            </a:r>
            <a:r>
              <a:rPr lang="en-US" sz="2000" dirty="0" err="1"/>
              <a:t>pyapp</a:t>
            </a:r>
            <a:r>
              <a:rPr lang="en-US" sz="2000" dirty="0"/>
              <a:t>/</a:t>
            </a:r>
            <a:r>
              <a:rPr lang="en-US" sz="2000" dirty="0" err="1"/>
              <a:t>please_wait.wav.dvcr</a:t>
            </a:r>
            <a:endParaRPr lang="en-US" sz="2000" dirty="0"/>
          </a:p>
        </p:txBody>
      </p:sp>
      <p:pic>
        <p:nvPicPr>
          <p:cNvPr id="7" name="Picture 6">
            <a:extLst>
              <a:ext uri="{FF2B5EF4-FFF2-40B4-BE49-F238E27FC236}">
                <a16:creationId xmlns:a16="http://schemas.microsoft.com/office/drawing/2014/main" id="{ED2060E3-6372-420C-970E-293AAE7C946F}"/>
              </a:ext>
            </a:extLst>
          </p:cNvPr>
          <p:cNvPicPr>
            <a:picLocks noChangeAspect="1"/>
          </p:cNvPicPr>
          <p:nvPr/>
        </p:nvPicPr>
        <p:blipFill>
          <a:blip r:embed="rId2"/>
          <a:stretch>
            <a:fillRect/>
          </a:stretch>
        </p:blipFill>
        <p:spPr>
          <a:xfrm>
            <a:off x="4114842" y="2106289"/>
            <a:ext cx="6852878" cy="1199921"/>
          </a:xfrm>
          <a:prstGeom prst="rect">
            <a:avLst/>
          </a:prstGeom>
        </p:spPr>
      </p:pic>
    </p:spTree>
    <p:extLst>
      <p:ext uri="{BB962C8B-B14F-4D97-AF65-F5344CB8AC3E}">
        <p14:creationId xmlns:p14="http://schemas.microsoft.com/office/powerpoint/2010/main" val="202068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2621</TotalTime>
  <Words>652</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Git LFS at a glance</vt:lpstr>
      <vt:lpstr>What is git LFS</vt:lpstr>
      <vt:lpstr>Why using git LFS</vt:lpstr>
      <vt:lpstr>How LFS does the magic</vt:lpstr>
      <vt:lpstr>How LFS does the magic – Filter</vt:lpstr>
      <vt:lpstr>How LFS does the magic – Hook actions</vt:lpstr>
      <vt:lpstr>How LFS does the magic – cache/pointer</vt:lpstr>
      <vt:lpstr>How LFS does the magic – cache/pointer</vt:lpstr>
      <vt:lpstr>How LFS does the magic – cache/pointer</vt:lpstr>
      <vt:lpstr>Using LFS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LFS quick view</dc:title>
  <dc:creator>Xie, Yan</dc:creator>
  <cp:lastModifiedBy>Xie, Yan</cp:lastModifiedBy>
  <cp:revision>21</cp:revision>
  <dcterms:created xsi:type="dcterms:W3CDTF">2022-04-06T05:55:30Z</dcterms:created>
  <dcterms:modified xsi:type="dcterms:W3CDTF">2022-04-08T01:37:19Z</dcterms:modified>
</cp:coreProperties>
</file>