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MgSPFMhW2PV2SRJfoXXWLWyqw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269f6ad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e3269f6ad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3269f6ad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3269f6ad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3269f6ad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e3269f6ad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34b7df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334b7df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ica-gleaner.com/article/news/20180604/artificial-intelligence-and-economy-utilising-artificial-intelligence-coul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amaica-gleaner.com/article/news/20191229/why-jamaica-urgently-needs-minister-artificial-intelligen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9snY7lhJA4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rdanMicahBennett/Supersymmetric-artificial-neural-networ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T0YD-fd5C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pWEXQkpBFQ?t=647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dataversity.net/are-we-a-1b-investment-away-from-general-ai/" TargetMode="External"/><Relationship Id="rId4" Type="http://schemas.openxmlformats.org/officeDocument/2006/relationships/hyperlink" Target="https://youtu.be/G6Z_S6hs29s?t=55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c.com/news/world-us-canada-421701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usinessinsider.com/ray-kurzweil-thinks-well-have-human-level-ai-by-2029-2014-12" TargetMode="External"/><Relationship Id="rId4" Type="http://schemas.openxmlformats.org/officeDocument/2006/relationships/hyperlink" Target="https://www.forbes.com/sites/greatspeculations/2019/02/25/ai-will-add-15-trillion-to-the-world-economy-by-203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Introduction to Artificial Intelligence, seen as humanity’s last invention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47"/>
            <a:ext cx="91440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883"/>
              <a:buNone/>
            </a:pPr>
            <a:r>
              <a:rPr lang="en-US" dirty="0" err="1"/>
              <a:t>GodQuest</a:t>
            </a:r>
            <a:r>
              <a:rPr lang="en-US" dirty="0"/>
              <a:t> Bennett, former Manager of Artificial Intelligence at AICE - Ai Center of Excellence via </a:t>
            </a:r>
            <a:r>
              <a:rPr lang="en-US" dirty="0" err="1"/>
              <a:t>Adalabs</a:t>
            </a:r>
            <a:r>
              <a:rPr lang="en-US" dirty="0"/>
              <a:t> Africa, lead Director of “</a:t>
            </a:r>
            <a:r>
              <a:rPr lang="en-US" sz="2300" b="1" dirty="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Practical/Rapid ~6+ Week Ai Course is all you need”, 1st known practical Neural Network Course with an Introduction to Artificial General Intelligence/Human Level Ai </a:t>
            </a:r>
            <a:endParaRPr sz="2300" b="1" dirty="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757100" y="4888625"/>
            <a:ext cx="91440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10461900" y="3556200"/>
            <a:ext cx="1730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 fact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This Practical course originally stemmed from an initiative to develop world’s 1st university, just for Artificial Intelligence. (See local newspaper articles by ASTI Ai Course Author, in </a:t>
            </a:r>
            <a:r>
              <a:rPr lang="en-US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2018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2019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3269f6ada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2125500" cy="4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Why a form of Ai called AGI, may be our last invention as humans</a:t>
            </a:r>
            <a:endParaRPr/>
          </a:p>
        </p:txBody>
      </p:sp>
      <p:pic>
        <p:nvPicPr>
          <p:cNvPr id="94" name="Google Shape;94;ge3269f6ada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400" y="-77000"/>
            <a:ext cx="7859650" cy="7376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e3269f6ada_0_7"/>
          <p:cNvSpPr txBox="1"/>
          <p:nvPr/>
        </p:nvSpPr>
        <p:spPr>
          <a:xfrm>
            <a:off x="1081625" y="5286150"/>
            <a:ext cx="178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See Prof Ben Gortzel (AGI Expert)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e3269f6ada_0_7"/>
          <p:cNvSpPr txBox="1"/>
          <p:nvPr/>
        </p:nvSpPr>
        <p:spPr>
          <a:xfrm>
            <a:off x="8297450" y="5594400"/>
            <a:ext cx="3936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Also predicted to be possible by 2023, by Dr. </a:t>
            </a:r>
            <a:r>
              <a:rPr lang="en-US" sz="1100" dirty="0" err="1">
                <a:latin typeface="Calibri"/>
                <a:ea typeface="Calibri"/>
                <a:cs typeface="Calibri"/>
                <a:sym typeface="Calibri"/>
              </a:rPr>
              <a:t>Eray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100" dirty="0" err="1">
                <a:latin typeface="Calibri"/>
                <a:ea typeface="Calibri"/>
                <a:cs typeface="Calibri"/>
                <a:sym typeface="Calibri"/>
              </a:rPr>
              <a:t>Ozkural</a:t>
            </a:r>
            <a:r>
              <a:rPr lang="en-US" sz="1100" dirty="0">
                <a:latin typeface="Calibri"/>
                <a:ea typeface="Calibri"/>
                <a:cs typeface="Calibri"/>
                <a:sym typeface="Calibri"/>
              </a:rPr>
              <a:t>!</a:t>
            </a:r>
            <a:endParaRPr sz="11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3269f6ada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Final note: Students should aim to contribute to AGI by joining our upcoming AGI department or others, or aiming to contribute code.</a:t>
            </a:r>
            <a:endParaRPr/>
          </a:p>
        </p:txBody>
      </p:sp>
      <p:sp>
        <p:nvSpPr>
          <p:cNvPr id="102" name="Google Shape;102;ge3269f6ada_0_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r>
              <a:rPr lang="en-US" dirty="0"/>
              <a:t>Google, Microsoft, Baidu etc are all openly working on General Ai (AGI). https://link.springer.com/article/10.1007/s00146-019-00887-x.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r>
              <a:rPr lang="en-US" dirty="0"/>
              <a:t>The trend has seen smaller companies/research/university bodies (like yourself!!) contributing algorithmically/academically to Ai research, and earning stake in that Giant share.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r>
              <a:rPr lang="en-US" dirty="0">
                <a:highlight>
                  <a:srgbClr val="FFFF00"/>
                </a:highlight>
              </a:rPr>
              <a:t>Author’s aim to contribute to AGI: </a:t>
            </a:r>
            <a:r>
              <a:rPr lang="en-US" dirty="0"/>
              <a:t>God Bennett, had already began work with that direction in goal, since 2016, with a new form of Deep Learning called “Supersymmetric Deep Learning” as seen in the “</a:t>
            </a:r>
            <a:r>
              <a:rPr lang="en-US" b="1" u="sng" dirty="0"/>
              <a:t>Supersymmetric Artificial Neural Network</a:t>
            </a:r>
            <a:r>
              <a:rPr lang="en-US" dirty="0"/>
              <a:t>” recently accepted to a String Theory Conference.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1836"/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https://github.com/JordanMicahBennett/Supersymmetric-artificial-neural-network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2448"/>
              <a:buNone/>
            </a:pPr>
            <a:r>
              <a:rPr lang="en-US" sz="2100" dirty="0"/>
              <a:t>Far more rigorous/actual AGI work concerning separate approaches, can also be seen in the following work (on </a:t>
            </a:r>
            <a:r>
              <a:rPr lang="en-US" sz="2100" dirty="0" err="1"/>
              <a:t>arxiv</a:t>
            </a:r>
            <a:r>
              <a:rPr lang="en-US" sz="2100" dirty="0"/>
              <a:t> etc) by </a:t>
            </a:r>
            <a:r>
              <a:rPr lang="en-US" sz="2100" dirty="0">
                <a:highlight>
                  <a:srgbClr val="00FF00"/>
                </a:highlight>
              </a:rPr>
              <a:t>Dr </a:t>
            </a:r>
            <a:r>
              <a:rPr lang="en-US" sz="2100" dirty="0" err="1">
                <a:highlight>
                  <a:srgbClr val="00FF00"/>
                </a:highlight>
              </a:rPr>
              <a:t>Eray</a:t>
            </a:r>
            <a:r>
              <a:rPr lang="en-US" sz="2100" dirty="0">
                <a:highlight>
                  <a:srgbClr val="00FF00"/>
                </a:highlight>
              </a:rPr>
              <a:t> </a:t>
            </a:r>
            <a:r>
              <a:rPr lang="en-US" sz="2100" dirty="0" err="1">
                <a:highlight>
                  <a:srgbClr val="00FF00"/>
                </a:highlight>
              </a:rPr>
              <a:t>Ozkural</a:t>
            </a:r>
            <a:r>
              <a:rPr lang="en-US" sz="2100" dirty="0"/>
              <a:t>,</a:t>
            </a:r>
            <a:r>
              <a:rPr lang="en-US" sz="2100" dirty="0">
                <a:highlight>
                  <a:srgbClr val="00FFFF"/>
                </a:highlight>
              </a:rPr>
              <a:t> one of the smartest people on the planet,</a:t>
            </a:r>
            <a:r>
              <a:rPr lang="en-US" sz="2100" dirty="0"/>
              <a:t>  whereby:</a:t>
            </a:r>
            <a:endParaRPr sz="2100" dirty="0"/>
          </a:p>
          <a:p>
            <a:pPr marL="457200" lvl="0" indent="-32194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100" dirty="0"/>
              <a:t>Dr </a:t>
            </a:r>
            <a:r>
              <a:rPr lang="en-US" sz="2100" dirty="0" err="1"/>
              <a:t>Eray</a:t>
            </a:r>
            <a:r>
              <a:rPr lang="en-US" sz="2100" dirty="0"/>
              <a:t> worked directly with people like Ray </a:t>
            </a:r>
            <a:r>
              <a:rPr lang="en-US" sz="2100" dirty="0" err="1"/>
              <a:t>Solomonoff</a:t>
            </a:r>
            <a:r>
              <a:rPr lang="en-US" sz="2100" dirty="0"/>
              <a:t>, Marvin Minsky, who </a:t>
            </a:r>
            <a:r>
              <a:rPr lang="en-US" sz="2100" dirty="0">
                <a:highlight>
                  <a:srgbClr val="FFFF00"/>
                </a:highlight>
              </a:rPr>
              <a:t>helped originate the term Artificial Intelligence </a:t>
            </a:r>
            <a:r>
              <a:rPr lang="en-US" sz="2100" dirty="0"/>
              <a:t>(See Dartmouth workshop)</a:t>
            </a:r>
            <a:endParaRPr sz="2100" dirty="0"/>
          </a:p>
          <a:p>
            <a:pPr marL="457200" lvl="0" indent="-33528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4284"/>
              <a:buAutoNum type="arabicPeriod"/>
            </a:pPr>
            <a:r>
              <a:rPr lang="en-US" sz="2100" dirty="0"/>
              <a:t>Dr </a:t>
            </a:r>
            <a:r>
              <a:rPr lang="en-US" sz="2100" dirty="0" err="1"/>
              <a:t>Eray</a:t>
            </a:r>
            <a:r>
              <a:rPr lang="en-US" sz="2100" dirty="0"/>
              <a:t> won the 2015 Kurzweil Artificial General Intelligence award, awarded by</a:t>
            </a:r>
            <a:r>
              <a:rPr lang="en-US" sz="2400" dirty="0"/>
              <a:t> Google’s Ray Kurzweil.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https://www.youtube.com/watch?v=IT0YD-fd5CU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3269f6ada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Key AGI forecasts and numbers to look at in relation to current Specialized AI</a:t>
            </a:r>
            <a:endParaRPr/>
          </a:p>
        </p:txBody>
      </p:sp>
      <p:sp>
        <p:nvSpPr>
          <p:cNvPr id="114" name="Google Shape;114;ge3269f6ada_0_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677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/>
              <a:t>Gpt-3, can do automatically do machine learning based on simple natural language </a:t>
            </a:r>
            <a:r>
              <a:rPr lang="en-US" sz="1400" dirty="0">
                <a:highlight>
                  <a:schemeClr val="lt1"/>
                </a:highlight>
              </a:rPr>
              <a:t>prompts</a:t>
            </a:r>
            <a:r>
              <a:rPr lang="en-US" sz="1400" dirty="0"/>
              <a:t>. (Eg:  </a:t>
            </a:r>
            <a:r>
              <a:rPr lang="en-US" sz="1400" b="1" u="sng" dirty="0">
                <a:highlight>
                  <a:srgbClr val="00FFFF"/>
                </a:highlight>
              </a:rPr>
              <a:t>Input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“Build a model to classify images into 5 groups…”</a:t>
            </a:r>
            <a:r>
              <a:rPr lang="en-US" sz="1400" dirty="0"/>
              <a:t>. </a:t>
            </a:r>
            <a:r>
              <a:rPr lang="en-US" sz="1400" b="1" u="sng" dirty="0">
                <a:highlight>
                  <a:srgbClr val="00FFFF"/>
                </a:highlight>
              </a:rPr>
              <a:t>Output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00FF00"/>
                </a:highlight>
              </a:rPr>
              <a:t>Automatically built ML app!!!) </a:t>
            </a:r>
            <a:r>
              <a:rPr lang="en-US" sz="1400" b="1" u="sng" dirty="0">
                <a:highlight>
                  <a:schemeClr val="lt1"/>
                </a:highlight>
              </a:rPr>
              <a:t>SRC</a:t>
            </a:r>
            <a:r>
              <a:rPr lang="en-US" sz="1400" dirty="0">
                <a:highlight>
                  <a:schemeClr val="lt1"/>
                </a:highlight>
              </a:rPr>
              <a:t>: </a:t>
            </a:r>
            <a:r>
              <a:rPr lang="en-US" sz="1150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https://youtu.be/cpWEXQkpBFQ?t=647</a:t>
            </a:r>
            <a:endParaRPr sz="1150" dirty="0">
              <a:solidFill>
                <a:srgbClr val="216F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150" dirty="0">
              <a:solidFill>
                <a:srgbClr val="216F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150" dirty="0">
              <a:solidFill>
                <a:srgbClr val="216F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150" dirty="0">
              <a:solidFill>
                <a:srgbClr val="216F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dirty="0">
                <a:highlight>
                  <a:schemeClr val="lt1"/>
                </a:highlight>
              </a:rPr>
              <a:t>Gpt-3 can automatically do basic website UI development, again from simple natural language prompts. </a:t>
            </a:r>
            <a:r>
              <a:rPr lang="en-US" sz="1400" dirty="0"/>
              <a:t> (Eg:  </a:t>
            </a:r>
            <a:r>
              <a:rPr lang="en-US" sz="1400" b="1" u="sng" dirty="0">
                <a:highlight>
                  <a:srgbClr val="00FFFF"/>
                </a:highlight>
              </a:rPr>
              <a:t>Input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FFFF00"/>
                </a:highlight>
              </a:rPr>
              <a:t>“a button that says Add $3 and a button that says “Withdraw $5”, then show me my balance”</a:t>
            </a:r>
            <a:r>
              <a:rPr lang="en-US" sz="1400" dirty="0"/>
              <a:t>. </a:t>
            </a:r>
            <a:r>
              <a:rPr lang="en-US" sz="1400" b="1" u="sng" dirty="0">
                <a:highlight>
                  <a:srgbClr val="00FFFF"/>
                </a:highlight>
              </a:rPr>
              <a:t>Output</a:t>
            </a:r>
            <a:r>
              <a:rPr lang="en-US" sz="1400" dirty="0"/>
              <a:t>: </a:t>
            </a:r>
            <a:r>
              <a:rPr lang="en-US" sz="1400" dirty="0">
                <a:highlight>
                  <a:srgbClr val="00FF00"/>
                </a:highlight>
              </a:rPr>
              <a:t>Automatically built ML app!!!) </a:t>
            </a:r>
            <a:r>
              <a:rPr lang="en-US" sz="1400" b="1" u="sng" dirty="0" err="1">
                <a:highlight>
                  <a:schemeClr val="lt1"/>
                </a:highlight>
              </a:rPr>
              <a:t>SRC</a:t>
            </a:r>
            <a:r>
              <a:rPr lang="en-US" sz="1400" dirty="0" err="1">
                <a:highlight>
                  <a:schemeClr val="lt1"/>
                </a:highlight>
              </a:rPr>
              <a:t>:</a:t>
            </a:r>
            <a:r>
              <a:rPr lang="en-US" sz="1400" u="sng" dirty="0" err="1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</a:t>
            </a:r>
            <a:r>
              <a:rPr lang="en-US" sz="1400" u="sng" dirty="0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://youtu.be/G6Z_S6hs29s?t=558</a:t>
            </a:r>
            <a:r>
              <a:rPr lang="en-US" sz="1400" dirty="0">
                <a:highlight>
                  <a:schemeClr val="lt1"/>
                </a:highlight>
              </a:rPr>
              <a:t> </a:t>
            </a:r>
            <a:endParaRPr sz="1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400" dirty="0">
                <a:highlight>
                  <a:schemeClr val="lt1"/>
                </a:highlight>
              </a:rPr>
              <a:t>______________________________________________</a:t>
            </a:r>
            <a:endParaRPr sz="1400" dirty="0"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highlight>
                  <a:schemeClr val="lt1"/>
                </a:highlight>
              </a:rPr>
              <a:t>Human brain has about </a:t>
            </a:r>
            <a:r>
              <a:rPr lang="en-US" sz="1400" dirty="0">
                <a:highlight>
                  <a:srgbClr val="FF0000"/>
                </a:highlight>
              </a:rPr>
              <a:t>1000 trillion</a:t>
            </a:r>
            <a:r>
              <a:rPr lang="en-US" sz="1400" dirty="0">
                <a:highlight>
                  <a:schemeClr val="lt1"/>
                </a:highlight>
              </a:rPr>
              <a:t> synapses or parameters.</a:t>
            </a:r>
            <a:endParaRPr sz="1400" dirty="0"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highlight>
                  <a:schemeClr val="lt1"/>
                </a:highlight>
              </a:rPr>
              <a:t>With only </a:t>
            </a:r>
            <a:r>
              <a:rPr lang="en-US" sz="1400" dirty="0">
                <a:highlight>
                  <a:srgbClr val="FF0000"/>
                </a:highlight>
              </a:rPr>
              <a:t>175 billion</a:t>
            </a:r>
            <a:r>
              <a:rPr lang="en-US" sz="1400" dirty="0">
                <a:highlight>
                  <a:schemeClr val="lt1"/>
                </a:highlight>
              </a:rPr>
              <a:t> parameters, Gpt-3 can already do basic programming tasks, quite well. </a:t>
            </a:r>
            <a:r>
              <a:rPr lang="en-US" sz="1400" b="1" u="sng" dirty="0">
                <a:highlight>
                  <a:schemeClr val="lt1"/>
                </a:highlight>
              </a:rPr>
              <a:t>Google released a </a:t>
            </a:r>
            <a:r>
              <a:rPr lang="en-US" sz="1400" b="1" u="sng" dirty="0">
                <a:highlight>
                  <a:srgbClr val="FF0000"/>
                </a:highlight>
              </a:rPr>
              <a:t>1 trillion</a:t>
            </a:r>
            <a:r>
              <a:rPr lang="en-US" sz="1400" b="1" u="sng" dirty="0">
                <a:highlight>
                  <a:schemeClr val="lt1"/>
                </a:highlight>
              </a:rPr>
              <a:t> param model soon after the above.</a:t>
            </a:r>
            <a:endParaRPr sz="1400" b="1" u="sng" dirty="0"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highlight>
                  <a:schemeClr val="lt1"/>
                </a:highlight>
              </a:rPr>
              <a:t>It is predicted that Ai will do well at not just programming, but most if not all cognitive tasks, by about 15 trillion parameters. SRC: </a:t>
            </a:r>
            <a:r>
              <a:rPr lang="en-US" sz="1150" u="sng" dirty="0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https://www.dataversity.net/are-we-a-1b-investment-away-from-general-ai/</a:t>
            </a:r>
            <a:endParaRPr sz="1150" dirty="0">
              <a:solidFill>
                <a:srgbClr val="216FD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highlight>
                  <a:schemeClr val="lt1"/>
                </a:highlight>
              </a:rPr>
              <a:t>This type of Ai (which I will discuss in the next slide quickly) is slated to arrive by around 2030 according to Google’s Ray Kurzweil. </a:t>
            </a:r>
            <a:endParaRPr sz="1400" dirty="0">
              <a:highlight>
                <a:schemeClr val="lt1"/>
              </a:highlight>
            </a:endParaRPr>
          </a:p>
        </p:txBody>
      </p:sp>
      <p:pic>
        <p:nvPicPr>
          <p:cNvPr id="115" name="Google Shape;115;ge3269f6ada_0_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13700" y="3765650"/>
            <a:ext cx="5267700" cy="22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e3269f6ada_0_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32950" y="1778600"/>
            <a:ext cx="4468150" cy="18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334b7df5f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en-US"/>
              <a:t>Just imagine how impactful General Ai will be when it arrives in around 2030!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e334b7df5f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It is probably no coincidence that around the same time </a:t>
            </a:r>
            <a:r>
              <a:rPr lang="en-US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800 million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jobs is predicted to be lost</a:t>
            </a:r>
            <a:r>
              <a:rPr lang="en-US"/>
              <a:t>, Ai is estimated to yield </a:t>
            </a:r>
            <a:r>
              <a:rPr lang="en-US" u="sng">
                <a:solidFill>
                  <a:schemeClr val="hlink"/>
                </a:solidFill>
                <a:highlight>
                  <a:srgbClr val="FFFF00"/>
                </a:highlight>
                <a:hlinkClick r:id="rId4"/>
              </a:rPr>
              <a:t>15 trillion dollar market cap</a:t>
            </a:r>
            <a:r>
              <a:rPr lang="en-US">
                <a:highlight>
                  <a:srgbClr val="FFFF00"/>
                </a:highlight>
              </a:rPr>
              <a:t>, </a:t>
            </a:r>
            <a:r>
              <a:rPr lang="en-US">
                <a:highlight>
                  <a:srgbClr val="FFFFFF"/>
                </a:highlight>
              </a:rPr>
              <a:t>and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around same time AGI is predicted to emerge according to Google’s Ray Kurzweil</a:t>
            </a:r>
            <a:r>
              <a:rPr lang="en-US">
                <a:highlight>
                  <a:srgbClr val="FFFF00"/>
                </a:highlight>
              </a:rPr>
              <a:t> (using laws of accelerating returns).</a:t>
            </a:r>
            <a:endParaRPr>
              <a:highlight>
                <a:srgbClr val="FFFF00"/>
              </a:highlight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>
                <a:highlight>
                  <a:srgbClr val="FF0000"/>
                </a:highlight>
              </a:rPr>
              <a:t>Prior non-ai technology </a:t>
            </a:r>
            <a:r>
              <a:rPr lang="en-US"/>
              <a:t>(that automated human brawn/labour) had seen that humanity became more productive, and solved more issues. </a:t>
            </a:r>
            <a:r>
              <a:rPr lang="en-US">
                <a:highlight>
                  <a:srgbClr val="FF0000"/>
                </a:highlight>
              </a:rPr>
              <a:t>Specialized Ai (that is automating human brain)</a:t>
            </a:r>
            <a:r>
              <a:rPr lang="en-US"/>
              <a:t> is seen as the </a:t>
            </a:r>
            <a:r>
              <a:rPr lang="en-US">
                <a:highlight>
                  <a:srgbClr val="00FFFF"/>
                </a:highlight>
              </a:rPr>
              <a:t>a </a:t>
            </a:r>
            <a:r>
              <a:rPr lang="en-US" u="sng">
                <a:highlight>
                  <a:srgbClr val="00FFFF"/>
                </a:highlight>
              </a:rPr>
              <a:t>part of the final frontier,</a:t>
            </a:r>
            <a:r>
              <a:rPr lang="en-US"/>
              <a:t> the </a:t>
            </a:r>
            <a:r>
              <a:rPr lang="en-US" u="sng">
                <a:highlight>
                  <a:srgbClr val="00FF00"/>
                </a:highlight>
              </a:rPr>
              <a:t>final frontier </a:t>
            </a:r>
            <a:r>
              <a:rPr lang="en-US">
                <a:highlight>
                  <a:srgbClr val="00FF00"/>
                </a:highlight>
              </a:rPr>
              <a:t>in full being seen as our final invention, that does generalized tasks almost as well as we do or better. </a:t>
            </a:r>
            <a:endParaRPr>
              <a:highlight>
                <a:srgbClr val="00FF00"/>
              </a:highlight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/>
              <a:t>Google, Microsoft, Baidu etc are all openly working on General Ai (aka AGI). https://link.springer.com/article/10.1007/s00146-019-00887-x.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790</Words>
  <Application>Microsoft Office PowerPoint</Application>
  <PresentationFormat>Widescreen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Introduction to Artificial Intelligence, seen as humanity’s last invention</vt:lpstr>
      <vt:lpstr>Why a form of Ai called AGI, may be our last invention as humans</vt:lpstr>
      <vt:lpstr>Final note: Students should aim to contribute to AGI by joining our upcoming AGI department or others, or aiming to contribute code.</vt:lpstr>
      <vt:lpstr>Key AGI forecasts and numbers to look at in relation to current Specialized AI</vt:lpstr>
      <vt:lpstr>Just imagine how impactful General Ai will be when it arrives in around 2030!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liudanis</dc:creator>
  <cp:lastModifiedBy>God Bennet</cp:lastModifiedBy>
  <cp:revision>5</cp:revision>
  <dcterms:created xsi:type="dcterms:W3CDTF">2021-06-21T21:29:14Z</dcterms:created>
  <dcterms:modified xsi:type="dcterms:W3CDTF">2024-12-09T21:34:45Z</dcterms:modified>
</cp:coreProperties>
</file>