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263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60EC-A8A6-4877-8CAC-FD798635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BD954-4B3D-495A-B5AF-61358CE8B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F3B5-3898-419C-BF0B-F0696624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59E4-F6B8-4495-BE92-82F62686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89F4-1015-4603-AAEC-888CF618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6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5C9-28D7-4F9C-ACF2-F85B6F1A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8262D-8AB1-42C0-B417-0D17CB28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FC5B-D44C-40A5-8611-9BA67CD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DB9B-F9EC-45DC-B9A1-902B6391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1EAD-1841-43B4-B805-0B40DDB3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E2BD-00BA-437A-BECB-CD2FC1DDE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1AEDB-85B5-43BD-B695-F12017D0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868E-F5C4-40AC-A6BB-4914C12F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FEA6-31E6-40E2-BE61-D4E6B6F0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76DF-C7DA-4D4C-884C-5359FEC1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BCED-1AAC-4ACB-B1E7-5B58A40A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2328-73A1-416C-8F4C-1D85020C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DC2F-43D7-4224-BEB4-5237194B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B0C7-1D2B-48C0-93BD-33952CFC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68D3-8497-474C-8EAD-FB394360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3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7935-F1F7-4A4E-867A-56836191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951A-5A4D-4813-965E-502B78CF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F0B5-490F-4B35-BC68-C6EAF8D3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AC4E-B0F6-4919-8FF8-E499E624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04E3-B0DF-4B06-B13E-1A51A317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2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5128-A492-4884-A353-E54C6067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432F-13C8-4E60-A0B5-CB2305DD2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3E8D4-A02E-4A36-AE89-C648D333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B1CA-7C4E-4651-AB80-1C47958F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E4DE7-C99E-45A6-927E-F700047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56DD-08C3-496A-B792-F4A8906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4EB3-2380-4BE2-B619-21E3B86A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C3EE-2D00-4B65-9BDB-CC941F19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8D94-5140-463A-9102-293E96461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CC815-5E82-4C40-9413-7C581DC7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EC418-E5E4-4180-8FDD-1DAF8200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C546E-9DFD-4C91-8DEF-BA3A3A63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1F5EF-9BC7-4910-B647-B808027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F1B6-0843-47BB-AF43-8D1C849D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9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7FCA-029B-4A78-9BC5-0EA6B079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19B24-7254-44F3-AAAF-3DF40489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E8C7-264D-4F72-A909-678D9D2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3BA78-91CA-4670-992D-AE87B4DC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E1D3-CC66-4A29-B5FE-E1730685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CAB74-BF79-47DC-94A5-7E53E97E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8BC8-E699-4117-8456-1062345D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6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DF99-ECF9-43C0-BDE5-B187736D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A44C-EBD0-4CC2-88B7-FB6747B7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02447-3CA5-4E98-B9F8-724C69A4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70F0-C3E8-4173-A27C-72ACD27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B8AC5-92DC-472D-AE2C-16CC3397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62CA-F681-42BD-9523-559FD1EC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671A-4962-4941-A85F-4C7A0E63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7C96C-5E70-476C-8DDA-7B94C7C5D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4A9-18E7-4A62-92FC-FCB0FAAE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9118-2C27-4A1E-8367-A99BB4C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08DD9-9084-4AC4-B4D5-B60F33A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2DCF-A769-4755-99C3-FCA0C4E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B03AD-DBBC-4367-8527-65B5FF1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22F8-9025-409F-BCDD-0E18B52F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1C28-F4DC-4659-AB9E-10A270D16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CDCA-55E4-4F5C-B3D5-ADE82D1AEC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18F-F59E-4DEC-A0E2-65CDA966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A565-966D-42BC-AE91-092AE76F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26CC-1669-4C6C-BAF1-C0220BB7B3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79C0-7398-443E-979F-76F7D453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b="1" dirty="0"/>
              <a:t>Multivariate Analysis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D159-83B2-42A6-A7BD-1866C567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30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729D-2078-4B47-AB79-143A125A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CA (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Correspondence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Analysis) 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FA951D6-8279-4F22-8E52-9B19D8DB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094"/>
            <a:ext cx="12192000" cy="5611905"/>
          </a:xfrm>
        </p:spPr>
      </p:pic>
    </p:spTree>
    <p:extLst>
      <p:ext uri="{BB962C8B-B14F-4D97-AF65-F5344CB8AC3E}">
        <p14:creationId xmlns:p14="http://schemas.microsoft.com/office/powerpoint/2010/main" val="52492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6D68-B2FD-4DFB-8AFA-5736E07E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CA 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inBiplot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C83CF-0FE2-431B-85FD-523847EE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97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7966-81DA-4571-BF9E-651E1D4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4071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CCA (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Canonical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Correspondence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Analysis)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5C6A0-DC29-403C-811D-3CFF2AE2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919"/>
            <a:ext cx="6167718" cy="5567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9055AC-AE1A-461C-9CFA-622427F107CE}"/>
              </a:ext>
            </a:extLst>
          </p:cNvPr>
          <p:cNvSpPr txBox="1"/>
          <p:nvPr/>
        </p:nvSpPr>
        <p:spPr>
          <a:xfrm>
            <a:off x="8377934" y="875054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Community Matrix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159AA-55C2-460E-9488-B806F231C771}"/>
              </a:ext>
            </a:extLst>
          </p:cNvPr>
          <p:cNvSpPr txBox="1"/>
          <p:nvPr/>
        </p:nvSpPr>
        <p:spPr>
          <a:xfrm>
            <a:off x="1826534" y="875054"/>
            <a:ext cx="25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Environmental Variables</a:t>
            </a:r>
            <a:endParaRPr lang="en-GB" b="1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F8C482B-383C-47DD-99C2-A21D5BEA9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9"/>
          <a:stretch/>
        </p:blipFill>
        <p:spPr>
          <a:xfrm>
            <a:off x="6551401" y="1290919"/>
            <a:ext cx="5640599" cy="5564707"/>
          </a:xfrm>
        </p:spPr>
      </p:pic>
    </p:spTree>
    <p:extLst>
      <p:ext uri="{BB962C8B-B14F-4D97-AF65-F5344CB8AC3E}">
        <p14:creationId xmlns:p14="http://schemas.microsoft.com/office/powerpoint/2010/main" val="30416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B4F5-5668-4587-A154-8057AB72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91345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CCA in </a:t>
            </a:r>
            <a:r>
              <a:rPr kumimoji="0" lang="de-DE" sz="44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Triplot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2C413-236C-40C4-A26E-D22627F83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815238"/>
            <a:ext cx="12030635" cy="60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1F1D-1D51-4C23-9232-EF08F8A8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D61122C-14E2-4457-B0FE-3FF722257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88" y="246588"/>
            <a:ext cx="9765806" cy="6512799"/>
          </a:xfrm>
        </p:spPr>
      </p:pic>
    </p:spTree>
    <p:extLst>
      <p:ext uri="{BB962C8B-B14F-4D97-AF65-F5344CB8AC3E}">
        <p14:creationId xmlns:p14="http://schemas.microsoft.com/office/powerpoint/2010/main" val="267108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71FF-8A34-4AEE-B306-1A6D0A83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2E53B-3914-4B37-905A-7C6F46FF9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2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01" y="245035"/>
            <a:ext cx="9144000" cy="1283437"/>
          </a:xfrm>
        </p:spPr>
        <p:txBody>
          <a:bodyPr>
            <a:normAutofit/>
          </a:bodyPr>
          <a:lstStyle/>
          <a:p>
            <a:pPr fontAlgn="ctr"/>
            <a:r>
              <a:rPr lang="de-DE" sz="8000" b="1" dirty="0">
                <a:solidFill>
                  <a:schemeClr val="accent2">
                    <a:lumMod val="50000"/>
                  </a:schemeClr>
                </a:solidFill>
              </a:rPr>
              <a:t>Multivariate Analysis</a:t>
            </a:r>
            <a:endParaRPr lang="de-AT" sz="80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5675F-EE76-4A00-BEDE-FF2C9AEAF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71" y="2499900"/>
            <a:ext cx="3949809" cy="32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EB6F-86B5-4F47-971F-4BF907F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BFAF-EAE5-467C-8DD1-83319757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GB" sz="2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Multivariate analysis </a:t>
            </a:r>
            <a:r>
              <a:rPr lang="en-GB" sz="2400" dirty="0">
                <a:latin typeface="Calibri" panose="020F0502020204030204" pitchFamily="34" charset="0"/>
              </a:rPr>
              <a:t>commonly defined as 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comparison of more than two variables</a:t>
            </a:r>
          </a:p>
          <a:p>
            <a:pPr marL="0" indent="0" algn="l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They are also called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“Ordination Methods” </a:t>
            </a:r>
            <a:r>
              <a:rPr lang="en-GB" sz="2400" dirty="0">
                <a:latin typeface="Calibri" panose="020F0502020204030204" pitchFamily="34" charset="0"/>
              </a:rPr>
              <a:t>in biology and ecology.</a:t>
            </a:r>
          </a:p>
          <a:p>
            <a:endParaRPr lang="en-GB" sz="2400" dirty="0"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Outside biology and Ecology, they are called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“ Scaling Methods”</a:t>
            </a:r>
          </a:p>
          <a:p>
            <a:pPr marL="0" indent="0" algn="l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n-GB" sz="2400" b="0" i="0" u="none" strike="noStrike" baseline="0" dirty="0">
                <a:latin typeface="TimesNewRomanPSMT"/>
              </a:rPr>
              <a:t>Aim of these methods is to </a:t>
            </a:r>
            <a:r>
              <a:rPr lang="en-GB" sz="2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reduce the multidimensionality </a:t>
            </a:r>
            <a:r>
              <a:rPr lang="en-GB" sz="2400" b="0" i="0" u="none" strike="noStrike" baseline="0" dirty="0">
                <a:latin typeface="TimesNewRomanPSMT"/>
              </a:rPr>
              <a:t>given by the many variables </a:t>
            </a:r>
            <a:r>
              <a:rPr lang="en-GB" sz="2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(= dimensions)</a:t>
            </a:r>
            <a:endParaRPr lang="en-GB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6B451-6A52-4221-BDAD-6B390718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03" y="143434"/>
            <a:ext cx="7777074" cy="3639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85AD5-8498-4B85-ABC5-E183DBCCEA43}"/>
              </a:ext>
            </a:extLst>
          </p:cNvPr>
          <p:cNvSpPr txBox="1"/>
          <p:nvPr/>
        </p:nvSpPr>
        <p:spPr>
          <a:xfrm>
            <a:off x="2976282" y="3852788"/>
            <a:ext cx="6454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Multivariate data is complex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Multivariate Methods aim at </a:t>
            </a:r>
            <a:r>
              <a:rPr lang="en-GB" sz="1800" b="1" i="0" u="none" strike="noStrike" baseline="0" dirty="0">
                <a:latin typeface="Calibri-Bold"/>
              </a:rPr>
              <a:t>reducing complexity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Find </a:t>
            </a:r>
            <a:r>
              <a:rPr lang="en-GB" sz="1800" b="1" i="0" u="none" strike="noStrike" baseline="0" dirty="0">
                <a:latin typeface="Calibri-Bold"/>
              </a:rPr>
              <a:t>underlying structures </a:t>
            </a:r>
            <a:r>
              <a:rPr lang="en-GB" sz="1800" b="0" i="0" u="none" strike="noStrike" baseline="0" dirty="0">
                <a:latin typeface="Calibri" panose="020F0502020204030204" pitchFamily="34" charset="0"/>
              </a:rPr>
              <a:t>- latent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Latent variables should be uncorrelated </a:t>
            </a:r>
            <a:r>
              <a:rPr lang="de-DE" dirty="0">
                <a:latin typeface="Calibri" panose="020F0502020204030204" pitchFamily="34" charset="0"/>
              </a:rPr>
              <a:t>(</a:t>
            </a:r>
            <a:r>
              <a:rPr lang="de-DE" dirty="0" err="1">
                <a:latin typeface="Calibri" panose="020F0502020204030204" pitchFamily="34" charset="0"/>
              </a:rPr>
              <a:t>collinearity</a:t>
            </a:r>
            <a:r>
              <a:rPr lang="de-DE">
                <a:latin typeface="Calibri" panose="020F050202020403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5336-F77F-486C-8A7A-691CB2E7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4493"/>
          </a:xfrm>
        </p:spPr>
        <p:txBody>
          <a:bodyPr/>
          <a:lstStyle/>
          <a:p>
            <a:pPr algn="ctr"/>
            <a:r>
              <a:rPr lang="en-GB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-Bold"/>
              </a:rPr>
              <a:t>Type of data</a:t>
            </a:r>
            <a:br>
              <a:rPr lang="en-GB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-Bold"/>
              </a:rPr>
            </a:b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8055-4F15-4AE8-AAA0-4AD2007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Often count data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latin typeface="Calibri" panose="020F0502020204030204" pitchFamily="34" charset="0"/>
              </a:rPr>
              <a:t>Presence-Absence, binary data (0-1 or TRUE – FALSE)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latin typeface="Calibri" panose="020F0502020204030204" pitchFamily="34" charset="0"/>
              </a:rPr>
              <a:t>Discrete Measurements (integers)</a:t>
            </a:r>
          </a:p>
          <a:p>
            <a:pPr marL="0" indent="0">
              <a:buNone/>
            </a:pPr>
            <a:r>
              <a:rPr lang="en-GB" sz="2400" b="0" i="0" u="none" strike="noStrike" baseline="0" dirty="0">
                <a:latin typeface="Calibri" panose="020F0502020204030204" pitchFamily="34" charset="0"/>
              </a:rPr>
              <a:t>Biomass data (Relative abundance, counts/area or volume)</a:t>
            </a:r>
          </a:p>
          <a:p>
            <a:pPr marL="0" indent="0" algn="l">
              <a:buNone/>
            </a:pPr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GB" sz="2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Gene expression</a:t>
            </a:r>
          </a:p>
          <a:p>
            <a:pPr algn="l"/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GB" sz="2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Biochemical parameters </a:t>
            </a: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Fatty acids, pigments, contaminants, enzymes, proteins, carbohydrates and….</a:t>
            </a:r>
          </a:p>
          <a:p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Note that </a:t>
            </a:r>
            <a:r>
              <a:rPr lang="en-GB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multivariate </a:t>
            </a:r>
            <a:r>
              <a:rPr lang="en-GB" sz="2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metods</a:t>
            </a:r>
            <a:r>
              <a:rPr lang="en-GB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are </a:t>
            </a:r>
            <a:r>
              <a:rPr lang="en-GB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not restricted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to the </a:t>
            </a:r>
            <a:r>
              <a:rPr lang="en-GB" sz="2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analysis of biological communities</a:t>
            </a:r>
            <a:endParaRPr lang="en-GB" sz="3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5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D3BB-263E-4882-8D69-86F7981D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Multivariate data - structure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314EA5-22A9-499E-AD28-9FB57555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1"/>
          <a:stretch/>
        </p:blipFill>
        <p:spPr>
          <a:xfrm>
            <a:off x="2051255" y="2058707"/>
            <a:ext cx="7246808" cy="4351338"/>
          </a:xfrm>
        </p:spPr>
      </p:pic>
    </p:spTree>
    <p:extLst>
      <p:ext uri="{BB962C8B-B14F-4D97-AF65-F5344CB8AC3E}">
        <p14:creationId xmlns:p14="http://schemas.microsoft.com/office/powerpoint/2010/main" val="400335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E7E81-C55C-4BC8-946C-008A2C391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r="4249" b="1"/>
          <a:stretch/>
        </p:blipFill>
        <p:spPr>
          <a:xfrm>
            <a:off x="1649409" y="179293"/>
            <a:ext cx="8893182" cy="65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98AC3-FD9A-4E6A-9209-6E1585752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"/>
          <a:stretch/>
        </p:blipFill>
        <p:spPr>
          <a:xfrm>
            <a:off x="2320369" y="1771836"/>
            <a:ext cx="7881467" cy="4351338"/>
          </a:xfrm>
        </p:spPr>
      </p:pic>
    </p:spTree>
    <p:extLst>
      <p:ext uri="{BB962C8B-B14F-4D97-AF65-F5344CB8AC3E}">
        <p14:creationId xmlns:p14="http://schemas.microsoft.com/office/powerpoint/2010/main" val="103332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7B8A-EE23-476B-8CD2-22ABB137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Ordination Methods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7EE6-A219-4627-9565-F48E9247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36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-Bold"/>
              </a:rPr>
              <a:t>Unconstrained (indirect) methods </a:t>
            </a:r>
          </a:p>
          <a:p>
            <a:pPr marL="0" indent="0" algn="l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Example: PCA,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CA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, DCA, NMDS</a:t>
            </a:r>
          </a:p>
          <a:p>
            <a:pPr marL="0" indent="0" algn="l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Require only a community matrix</a:t>
            </a:r>
          </a:p>
          <a:p>
            <a:pPr marL="0" indent="0" algn="l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Underlying structures/latent variables are solely based on the structure of the data</a:t>
            </a:r>
          </a:p>
          <a:p>
            <a:pPr marL="0" indent="0" algn="l">
              <a:buNone/>
            </a:pPr>
            <a:endParaRPr lang="en-GB" sz="3600" b="1" i="0" u="none" strike="noStrike" baseline="0" dirty="0">
              <a:latin typeface="Calibri-Bold"/>
            </a:endParaRPr>
          </a:p>
          <a:p>
            <a:pPr marL="0" indent="0" algn="l">
              <a:buNone/>
            </a:pPr>
            <a:r>
              <a:rPr lang="en-GB" sz="36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-Bold"/>
              </a:rPr>
              <a:t>Constrained (direct) methods</a:t>
            </a:r>
          </a:p>
          <a:p>
            <a:pPr marL="0" indent="0" algn="l">
              <a:buNone/>
            </a:pPr>
            <a:r>
              <a:rPr lang="en-GB" dirty="0">
                <a:latin typeface="Calibri" panose="020F0502020204030204" pitchFamily="34" charset="0"/>
              </a:rPr>
              <a:t>Example: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RDA,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CCA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, DCCA</a:t>
            </a:r>
          </a:p>
          <a:p>
            <a:pPr marL="0" indent="0" algn="l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Require community data + independent predictors (Environmental data)</a:t>
            </a:r>
          </a:p>
          <a:p>
            <a:pPr marL="0" indent="0" algn="l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Latent axes constructed from independent data</a:t>
            </a:r>
          </a:p>
        </p:txBody>
      </p:sp>
    </p:spTree>
    <p:extLst>
      <p:ext uri="{BB962C8B-B14F-4D97-AF65-F5344CB8AC3E}">
        <p14:creationId xmlns:p14="http://schemas.microsoft.com/office/powerpoint/2010/main" val="30418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Calibri-Bold</vt:lpstr>
      <vt:lpstr>TimesNewRomanPSMT</vt:lpstr>
      <vt:lpstr>Office Theme</vt:lpstr>
      <vt:lpstr>Multivariate Analysis</vt:lpstr>
      <vt:lpstr>Multivariate Analysis</vt:lpstr>
      <vt:lpstr>Introduction</vt:lpstr>
      <vt:lpstr>PowerPoint Presentation</vt:lpstr>
      <vt:lpstr>Type of data </vt:lpstr>
      <vt:lpstr>Multivariate data - structure</vt:lpstr>
      <vt:lpstr>PowerPoint Presentation</vt:lpstr>
      <vt:lpstr>PowerPoint Presentation</vt:lpstr>
      <vt:lpstr>Ordination Methods</vt:lpstr>
      <vt:lpstr>CA (Correspondence Analysis) </vt:lpstr>
      <vt:lpstr>CA inBiplot</vt:lpstr>
      <vt:lpstr>CCA (Canonical Correspondence Analysis) </vt:lpstr>
      <vt:lpstr>CCA in Triplot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Analysis</dc:title>
  <dc:creator>j6byyftkq_@univie.onmicrosoft.com</dc:creator>
  <cp:lastModifiedBy>Kian Jenab</cp:lastModifiedBy>
  <cp:revision>8</cp:revision>
  <dcterms:created xsi:type="dcterms:W3CDTF">2022-01-25T23:13:59Z</dcterms:created>
  <dcterms:modified xsi:type="dcterms:W3CDTF">2023-12-03T15:39:06Z</dcterms:modified>
</cp:coreProperties>
</file>