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7" r:id="rId5"/>
    <p:sldId id="259" r:id="rId6"/>
    <p:sldId id="265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C91E-0363-423A-B4ED-E8B1B6194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28B6A-1345-45C2-8776-686BA64B1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596DC-D59D-4D79-BC09-707A59A8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679E-F436-484C-BA3D-BEDED507602C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02CE-37F3-418E-AAD2-C0205CF5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D4117-15DF-4754-83E2-B9E0D06C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FC93-8EBF-4D88-8278-953E4864D2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217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B6B0-585A-4AB0-92D0-6F5B42CE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13BDB-65DB-4B94-825A-F44A5F4DD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7F27-1B7F-488F-A410-17618640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679E-F436-484C-BA3D-BEDED507602C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0834E-E7FB-437D-893A-CA7CCC26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4FFFC-6A48-42D7-9141-704BF318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FC93-8EBF-4D88-8278-953E4864D2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246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4025D-DEAB-49B5-9D28-B11327324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FFBAB-E98D-471B-A8F7-67CFF9491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8718-0986-4B93-BB11-12BFC76F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679E-F436-484C-BA3D-BEDED507602C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4FDFB-0163-4384-A27E-7A81662E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8CC35-0126-4006-A522-9406D0BA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FC93-8EBF-4D88-8278-953E4864D2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451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C55A-EC6F-4922-8F04-D69930E0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160E-1C20-473C-ADEB-CB415A75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0AD18-D216-4EC1-83EB-C4333B54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679E-F436-484C-BA3D-BEDED507602C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040D9-A628-4EAC-877E-C3FB7E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4A659-0CF2-4814-9441-B36234CC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FC93-8EBF-4D88-8278-953E4864D2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783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DE1B-D98D-4387-A311-427D754D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38000-4ABD-4440-B137-3EA3E1172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EBC1-E3A6-4951-80D9-43D37466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679E-F436-484C-BA3D-BEDED507602C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EE6A1-0CEF-4D5C-85C1-93E8E679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F503-35E8-4F90-9007-E63EC67B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FC93-8EBF-4D88-8278-953E4864D2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43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BAF8-76FE-4050-9446-707683E4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5402-0B0A-498B-883C-F5B86E8B0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00C9D-02D8-465D-9A6B-F6475E65C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67141-F972-4E77-A8EE-DDF8EEC6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679E-F436-484C-BA3D-BEDED507602C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08BF5-E8C6-4281-A937-EDA896E6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22B26-2B3E-4661-9222-2728ED8F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FC93-8EBF-4D88-8278-953E4864D2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49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E6B8-71E9-4BFD-879B-0349505A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40A5A-7969-4B5B-A54E-9EC050CDA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9C65-7B52-4F05-AE36-95AF42F2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9BFDE-113F-4FC4-8890-02029FA0E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0B709-A577-48CB-9ED5-40C207D6D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A743E-25A7-4650-A80F-DBA21E60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679E-F436-484C-BA3D-BEDED507602C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2DACE-F3E9-4056-AD54-A82B1F47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BEF9B-8D8C-4440-9446-E6DCCD0D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FC93-8EBF-4D88-8278-953E4864D2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25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A72B-44B1-4A2D-8CC1-20D3B38F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BD486-5ADC-4741-AEA4-320CB820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679E-F436-484C-BA3D-BEDED507602C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792D8-BA00-44D5-93CE-9065ECA6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DE693-0BAC-4C8F-A875-0B0752E1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FC93-8EBF-4D88-8278-953E4864D2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549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BCDBF-2831-47AB-8BCC-30C42B61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679E-F436-484C-BA3D-BEDED507602C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709F9-3A77-4AB8-9A39-D0267CC0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FD5AF-CCCD-453C-9FEB-D53AC514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FC93-8EBF-4D88-8278-953E4864D2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28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C9E5-C982-4C37-935D-FB9671D0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1B61-74A4-4943-A196-D3BE4918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43E19-9E9C-4962-BE29-E11064C1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2C1A1-31B7-45B8-816A-6060431D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679E-F436-484C-BA3D-BEDED507602C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862A-61F8-46CB-9331-FE27641A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9D53D-0712-47FD-AD53-BFE89FC9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FC93-8EBF-4D88-8278-953E4864D2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139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0B4E-4E44-45BB-974F-F58BC41B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EC3C6-DA15-44F8-9E30-1F824CD55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37DB9-9155-4821-AE0E-73E460863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34C10-4F01-4A58-82DE-82E6D70F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679E-F436-484C-BA3D-BEDED507602C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22B6F-D267-4393-A5E7-FF004873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D84E-DCE8-4439-823F-A225775F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EFC93-8EBF-4D88-8278-953E4864D2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77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FB028-668D-4802-A5A2-3361A54F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6F159-7492-44AD-BE2E-37AD0BB25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E5AB6-47C2-4968-AC72-A5BE86C43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1679E-F436-484C-BA3D-BEDED507602C}" type="datetimeFigureOut">
              <a:rPr lang="de-AT" smtClean="0"/>
              <a:t>19.09.2023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6017-D31B-445D-9F41-873A5D0C7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9353-F85B-4933-8E79-B6672085B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EFC93-8EBF-4D88-8278-953E4864D203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85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1FE1-04AD-4B38-9D6B-8B1A48EA4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256"/>
            <a:ext cx="9144000" cy="1655762"/>
          </a:xfrm>
        </p:spPr>
        <p:txBody>
          <a:bodyPr>
            <a:normAutofit/>
          </a:bodyPr>
          <a:lstStyle/>
          <a:p>
            <a:r>
              <a:rPr lang="en-AT" sz="7200" b="1" dirty="0">
                <a:solidFill>
                  <a:schemeClr val="accent2">
                    <a:lumMod val="50000"/>
                  </a:schemeClr>
                </a:solidFill>
              </a:rPr>
              <a:t>Introduction to R</a:t>
            </a:r>
            <a:endParaRPr lang="de-AT" sz="7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3F748-5E57-4ACC-BB32-4834126B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621" y="2592241"/>
            <a:ext cx="9326252" cy="2819293"/>
          </a:xfrm>
        </p:spPr>
        <p:txBody>
          <a:bodyPr>
            <a:normAutofit/>
          </a:bodyPr>
          <a:lstStyle/>
          <a:p>
            <a:pPr algn="l"/>
            <a:r>
              <a:rPr lang="de-AT" dirty="0"/>
              <a:t>M</a:t>
            </a:r>
            <a:r>
              <a:rPr lang="en-AT" dirty="0"/>
              <a:t>S</a:t>
            </a:r>
            <a:r>
              <a:rPr lang="de-AT" dirty="0"/>
              <a:t>c</a:t>
            </a:r>
            <a:r>
              <a:rPr lang="en-AT" dirty="0"/>
              <a:t>. K</a:t>
            </a:r>
            <a:r>
              <a:rPr lang="de-AT" dirty="0"/>
              <a:t>i</a:t>
            </a:r>
            <a:r>
              <a:rPr lang="en-AT" dirty="0"/>
              <a:t>a</a:t>
            </a:r>
            <a:r>
              <a:rPr lang="de-AT" dirty="0"/>
              <a:t>n</a:t>
            </a:r>
            <a:r>
              <a:rPr lang="en-AT" dirty="0"/>
              <a:t> </a:t>
            </a:r>
            <a:r>
              <a:rPr lang="de-AT" dirty="0"/>
              <a:t>J</a:t>
            </a:r>
            <a:r>
              <a:rPr lang="en-AT" dirty="0"/>
              <a:t>e</a:t>
            </a:r>
            <a:r>
              <a:rPr lang="de-AT" dirty="0"/>
              <a:t>n</a:t>
            </a:r>
            <a:r>
              <a:rPr lang="en-AT" dirty="0"/>
              <a:t>a</a:t>
            </a:r>
            <a:r>
              <a:rPr lang="de-AT" dirty="0"/>
              <a:t>b</a:t>
            </a:r>
            <a:endParaRPr lang="en-AT" dirty="0"/>
          </a:p>
          <a:p>
            <a:pPr algn="l"/>
            <a:r>
              <a:rPr lang="en-AT" sz="1400" dirty="0"/>
              <a:t>P</a:t>
            </a:r>
            <a:r>
              <a:rPr lang="de-AT" sz="1400" dirty="0"/>
              <a:t>h</a:t>
            </a:r>
            <a:r>
              <a:rPr lang="en-AT" sz="1400" dirty="0"/>
              <a:t>D </a:t>
            </a:r>
            <a:r>
              <a:rPr lang="de-AT" sz="1400" dirty="0"/>
              <a:t>s</a:t>
            </a:r>
            <a:r>
              <a:rPr lang="en-AT" sz="1400" dirty="0"/>
              <a:t>t</a:t>
            </a:r>
            <a:r>
              <a:rPr lang="de-AT" sz="1400" dirty="0"/>
              <a:t>u</a:t>
            </a:r>
            <a:r>
              <a:rPr lang="en-AT" sz="1400" dirty="0"/>
              <a:t>d</a:t>
            </a:r>
            <a:r>
              <a:rPr lang="de-AT" sz="1400" dirty="0"/>
              <a:t>e</a:t>
            </a:r>
            <a:r>
              <a:rPr lang="en-AT" sz="1400" dirty="0"/>
              <a:t>n</a:t>
            </a:r>
            <a:r>
              <a:rPr lang="de-AT" sz="1400" dirty="0"/>
              <a:t>t</a:t>
            </a:r>
            <a:r>
              <a:rPr lang="en-AT" sz="1400" dirty="0"/>
              <a:t> </a:t>
            </a:r>
          </a:p>
          <a:p>
            <a:pPr algn="l"/>
            <a:r>
              <a:rPr lang="en-AT" sz="1400" dirty="0" err="1"/>
              <a:t>Devision</a:t>
            </a:r>
            <a:r>
              <a:rPr lang="en-AT" sz="1400" dirty="0"/>
              <a:t> of Terrestrial Ecosystem Research</a:t>
            </a:r>
          </a:p>
          <a:p>
            <a:pPr algn="l"/>
            <a:r>
              <a:rPr lang="de-AT" sz="1400" dirty="0"/>
              <a:t>C</a:t>
            </a:r>
            <a:r>
              <a:rPr lang="en-AT" sz="1400" dirty="0"/>
              <a:t>e</a:t>
            </a:r>
            <a:r>
              <a:rPr lang="de-AT" sz="1400" dirty="0"/>
              <a:t>n</a:t>
            </a:r>
            <a:r>
              <a:rPr lang="en-AT" sz="1400" dirty="0"/>
              <a:t>t</a:t>
            </a:r>
            <a:r>
              <a:rPr lang="de-AT" sz="1400" dirty="0"/>
              <a:t>r</a:t>
            </a:r>
            <a:r>
              <a:rPr lang="en-AT" sz="1400" dirty="0"/>
              <a:t>e </a:t>
            </a:r>
            <a:r>
              <a:rPr lang="de-AT" sz="1400" dirty="0"/>
              <a:t>f</a:t>
            </a:r>
            <a:r>
              <a:rPr lang="en-AT" sz="1400" dirty="0"/>
              <a:t>o</a:t>
            </a:r>
            <a:r>
              <a:rPr lang="de-AT" sz="1400" dirty="0"/>
              <a:t>r</a:t>
            </a:r>
            <a:r>
              <a:rPr lang="en-AT" sz="1400" dirty="0"/>
              <a:t> </a:t>
            </a:r>
            <a:r>
              <a:rPr lang="de-AT" sz="1400" dirty="0"/>
              <a:t>M</a:t>
            </a:r>
            <a:r>
              <a:rPr lang="en-AT" sz="1400" dirty="0" err="1"/>
              <a:t>i</a:t>
            </a:r>
            <a:r>
              <a:rPr lang="de-AT" sz="1400" dirty="0"/>
              <a:t>c</a:t>
            </a:r>
            <a:r>
              <a:rPr lang="en-AT" sz="1400" dirty="0"/>
              <a:t>r</a:t>
            </a:r>
            <a:r>
              <a:rPr lang="de-AT" sz="1400" dirty="0"/>
              <a:t>o</a:t>
            </a:r>
            <a:r>
              <a:rPr lang="en-AT" sz="1400" dirty="0"/>
              <a:t>b</a:t>
            </a:r>
            <a:r>
              <a:rPr lang="de-AT" sz="1400" dirty="0"/>
              <a:t>i</a:t>
            </a:r>
            <a:r>
              <a:rPr lang="en-AT" sz="1400" dirty="0"/>
              <a:t>o</a:t>
            </a:r>
            <a:r>
              <a:rPr lang="de-AT" sz="1400" dirty="0"/>
              <a:t>l</a:t>
            </a:r>
            <a:r>
              <a:rPr lang="en-AT" sz="1400" dirty="0"/>
              <a:t>o</a:t>
            </a:r>
            <a:r>
              <a:rPr lang="de-AT" sz="1400" dirty="0"/>
              <a:t>g</a:t>
            </a:r>
            <a:r>
              <a:rPr lang="en-AT" sz="1400" dirty="0"/>
              <a:t>y </a:t>
            </a:r>
            <a:r>
              <a:rPr lang="de-AT" sz="1400" dirty="0"/>
              <a:t>a</a:t>
            </a:r>
            <a:r>
              <a:rPr lang="en-AT" sz="1400" dirty="0"/>
              <a:t>n</a:t>
            </a:r>
            <a:r>
              <a:rPr lang="de-AT" sz="1400" dirty="0"/>
              <a:t>d</a:t>
            </a:r>
            <a:r>
              <a:rPr lang="en-AT" sz="1400" dirty="0"/>
              <a:t> </a:t>
            </a:r>
            <a:r>
              <a:rPr lang="en-AT" sz="1400" dirty="0" err="1"/>
              <a:t>En</a:t>
            </a:r>
            <a:r>
              <a:rPr lang="de-AT" sz="1400" dirty="0"/>
              <a:t>v</a:t>
            </a:r>
            <a:r>
              <a:rPr lang="en-AT" sz="1400" dirty="0" err="1"/>
              <a:t>i</a:t>
            </a:r>
            <a:r>
              <a:rPr lang="de-AT" sz="1400" dirty="0"/>
              <a:t>r</a:t>
            </a:r>
            <a:r>
              <a:rPr lang="en-AT" sz="1400" dirty="0"/>
              <a:t>o</a:t>
            </a:r>
            <a:r>
              <a:rPr lang="de-AT" sz="1400" dirty="0"/>
              <a:t>n</a:t>
            </a:r>
            <a:r>
              <a:rPr lang="en-AT" sz="1400" dirty="0"/>
              <a:t>m</a:t>
            </a:r>
            <a:r>
              <a:rPr lang="de-AT" sz="1400" dirty="0"/>
              <a:t>e</a:t>
            </a:r>
            <a:r>
              <a:rPr lang="en-AT" sz="1400" dirty="0"/>
              <a:t>n</a:t>
            </a:r>
            <a:r>
              <a:rPr lang="de-AT" sz="1400" dirty="0"/>
              <a:t>t</a:t>
            </a:r>
            <a:r>
              <a:rPr lang="en-AT" sz="1400" dirty="0"/>
              <a:t>a</a:t>
            </a:r>
            <a:r>
              <a:rPr lang="de-AT" sz="1400" dirty="0"/>
              <a:t>l</a:t>
            </a:r>
            <a:r>
              <a:rPr lang="en-AT" sz="1400" dirty="0"/>
              <a:t> Systems Science</a:t>
            </a:r>
          </a:p>
          <a:p>
            <a:pPr algn="l"/>
            <a:r>
              <a:rPr lang="de-AT" sz="1400" dirty="0"/>
              <a:t>U</a:t>
            </a:r>
            <a:r>
              <a:rPr lang="en-AT" sz="1400" dirty="0"/>
              <a:t>n</a:t>
            </a:r>
            <a:r>
              <a:rPr lang="de-AT" sz="1400" dirty="0"/>
              <a:t>i</a:t>
            </a:r>
            <a:r>
              <a:rPr lang="en-AT" sz="1400" dirty="0"/>
              <a:t>v</a:t>
            </a:r>
            <a:r>
              <a:rPr lang="de-AT" sz="1400" dirty="0"/>
              <a:t>e</a:t>
            </a:r>
            <a:r>
              <a:rPr lang="en-AT" sz="1400" dirty="0"/>
              <a:t>r</a:t>
            </a:r>
            <a:r>
              <a:rPr lang="de-AT" sz="1400" dirty="0"/>
              <a:t>s</a:t>
            </a:r>
            <a:r>
              <a:rPr lang="en-AT" sz="1400" dirty="0" err="1"/>
              <a:t>i</a:t>
            </a:r>
            <a:r>
              <a:rPr lang="de-AT" sz="1400" dirty="0"/>
              <a:t>t</a:t>
            </a:r>
            <a:r>
              <a:rPr lang="en-AT" sz="1400" dirty="0"/>
              <a:t>y of Vienna</a:t>
            </a:r>
          </a:p>
          <a:p>
            <a:pPr algn="l"/>
            <a:r>
              <a:rPr lang="en-AT" sz="1800" dirty="0"/>
              <a:t>E</a:t>
            </a:r>
            <a:r>
              <a:rPr lang="de-AT" sz="1800" dirty="0"/>
              <a:t>m</a:t>
            </a:r>
            <a:r>
              <a:rPr lang="en-AT" sz="1800" dirty="0"/>
              <a:t>a</a:t>
            </a:r>
            <a:r>
              <a:rPr lang="de-AT" sz="1800" dirty="0"/>
              <a:t>i</a:t>
            </a:r>
            <a:r>
              <a:rPr lang="en-AT" sz="1800" dirty="0"/>
              <a:t>l: kian.jenab@univie.ac.at</a:t>
            </a:r>
          </a:p>
          <a:p>
            <a:pPr algn="l"/>
            <a:endParaRPr lang="en-AT" sz="16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0E417B5-CBDF-4E29-B8D1-09B52B79B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8277" y="2852517"/>
            <a:ext cx="3988920" cy="3090862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65E999F-2246-07F8-35EA-BA4881B8D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6" y="4836436"/>
            <a:ext cx="1851308" cy="18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977E233-FC5C-892B-9228-602896003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2" t="8361" r="9243" b="10473"/>
          <a:stretch/>
        </p:blipFill>
        <p:spPr bwMode="auto">
          <a:xfrm>
            <a:off x="2449654" y="5411534"/>
            <a:ext cx="1369373" cy="120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6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C930F4F-0885-4012-96E4-F9B6A4C45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05"/>
          <a:stretch/>
        </p:blipFill>
        <p:spPr>
          <a:xfrm>
            <a:off x="433385" y="83412"/>
            <a:ext cx="4816355" cy="341622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3640A1-68EF-4267-9FFA-4146C814A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06" y="1059335"/>
            <a:ext cx="3206807" cy="1464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022145-68B8-4B29-A319-1FA7E40AB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71" y="4200094"/>
            <a:ext cx="3939170" cy="2574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48E3EB-DC37-4636-BDF2-C5F117BF22E7}"/>
              </a:ext>
            </a:extLst>
          </p:cNvPr>
          <p:cNvSpPr txBox="1"/>
          <p:nvPr/>
        </p:nvSpPr>
        <p:spPr>
          <a:xfrm>
            <a:off x="8275709" y="681125"/>
            <a:ext cx="8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Matrix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B70A7-FBE8-4D74-99BE-A01D37C7380A}"/>
              </a:ext>
            </a:extLst>
          </p:cNvPr>
          <p:cNvSpPr txBox="1"/>
          <p:nvPr/>
        </p:nvSpPr>
        <p:spPr>
          <a:xfrm>
            <a:off x="1772195" y="4015428"/>
            <a:ext cx="128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Data Frame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53FA5-CA42-D6C1-A1A6-756C2E6BB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410" y="3526346"/>
            <a:ext cx="5992858" cy="2982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90E330-2C1F-5F09-7926-66A16AB24FC9}"/>
              </a:ext>
            </a:extLst>
          </p:cNvPr>
          <p:cNvSpPr txBox="1"/>
          <p:nvPr/>
        </p:nvSpPr>
        <p:spPr>
          <a:xfrm>
            <a:off x="7795321" y="3244334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Array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84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02E9-621A-FF2B-B511-B0BBAA30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908E-9A1A-44F7-B494-F02B1478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750" y="2578916"/>
            <a:ext cx="7957458" cy="3782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chemeClr val="accent2">
                    <a:lumMod val="50000"/>
                  </a:schemeClr>
                </a:solidFill>
              </a:rPr>
              <a:t>Let’s go to </a:t>
            </a:r>
            <a:r>
              <a:rPr lang="en-US" sz="6000" dirty="0" err="1">
                <a:solidFill>
                  <a:schemeClr val="accent2">
                    <a:lumMod val="50000"/>
                  </a:schemeClr>
                </a:solidFill>
              </a:rPr>
              <a:t>Rstudio</a:t>
            </a:r>
            <a:r>
              <a:rPr lang="en-US" sz="6000" dirty="0">
                <a:solidFill>
                  <a:schemeClr val="accent2">
                    <a:lumMod val="50000"/>
                  </a:schemeClr>
                </a:solidFill>
              </a:rPr>
              <a:t>!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0A3F8A3-B81B-E0BD-C0F4-3022B0C96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3865" y="3644628"/>
            <a:ext cx="2848247" cy="284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1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7283-2726-DE6E-E8F9-A696B5E4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091"/>
            <a:ext cx="10515600" cy="5880872"/>
          </a:xfrm>
        </p:spPr>
        <p:txBody>
          <a:bodyPr/>
          <a:lstStyle/>
          <a:p>
            <a:r>
              <a:rPr lang="en-US" dirty="0"/>
              <a:t>R is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free</a:t>
            </a:r>
            <a:r>
              <a:rPr lang="en-US" dirty="0"/>
              <a:t> an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open-source</a:t>
            </a:r>
            <a:r>
              <a:rPr lang="en-US" dirty="0"/>
              <a:t> programming language.</a:t>
            </a:r>
          </a:p>
          <a:p>
            <a:r>
              <a:rPr lang="en-US" dirty="0"/>
              <a:t>Ross Ihaka and Robert Gentleman </a:t>
            </a:r>
            <a:r>
              <a:rPr lang="de-DE" dirty="0"/>
              <a:t>(University </a:t>
            </a:r>
            <a:r>
              <a:rPr lang="de-DE" dirty="0" err="1"/>
              <a:t>of</a:t>
            </a:r>
            <a:r>
              <a:rPr lang="de-DE" dirty="0"/>
              <a:t> Auckland,1993)</a:t>
            </a:r>
            <a:endParaRPr lang="en-US" dirty="0"/>
          </a:p>
          <a:p>
            <a:r>
              <a:rPr lang="en-US" dirty="0"/>
              <a:t>More and more scientists use it every year!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CDA9C53-BD67-B5EE-A9A3-5EC8C54E3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7881" y="2302344"/>
            <a:ext cx="3456384" cy="425956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E51A497-40E9-88FB-63CC-C1DE30049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5898" y="2298296"/>
            <a:ext cx="4470345" cy="4160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70FC3E-2825-850D-8B81-8B7468820C5B}"/>
              </a:ext>
            </a:extLst>
          </p:cNvPr>
          <p:cNvSpPr txBox="1"/>
          <p:nvPr/>
        </p:nvSpPr>
        <p:spPr>
          <a:xfrm>
            <a:off x="2466047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wwww.r.qcbs.ca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6926B-0268-65C3-2791-CD7645D8BA99}"/>
              </a:ext>
            </a:extLst>
          </p:cNvPr>
          <p:cNvSpPr txBox="1"/>
          <p:nvPr/>
        </p:nvSpPr>
        <p:spPr>
          <a:xfrm>
            <a:off x="7913259" y="64588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wwww.r.qcbs.ca</a:t>
            </a:r>
          </a:p>
        </p:txBody>
      </p:sp>
    </p:spTree>
    <p:extLst>
      <p:ext uri="{BB962C8B-B14F-4D97-AF65-F5344CB8AC3E}">
        <p14:creationId xmlns:p14="http://schemas.microsoft.com/office/powerpoint/2010/main" val="327327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EEFE-09E6-4AC8-9F72-C4CDF07B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sweet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117D-661A-46FF-9602-44EA8368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AT" b="1" dirty="0"/>
              <a:t>Free and open source</a:t>
            </a:r>
          </a:p>
          <a:p>
            <a:pPr marL="0" indent="0">
              <a:buNone/>
            </a:pPr>
            <a:r>
              <a:rPr lang="en-US" sz="2000" dirty="0"/>
              <a:t>Big community of statisticians developing up to date functions</a:t>
            </a:r>
            <a:endParaRPr lang="en-AT" sz="2000" dirty="0"/>
          </a:p>
          <a:p>
            <a:pPr marL="0" indent="0">
              <a:buNone/>
            </a:pPr>
            <a:endParaRPr lang="en-AT" sz="2000" dirty="0"/>
          </a:p>
          <a:p>
            <a:r>
              <a:rPr lang="de-AT" b="1" dirty="0"/>
              <a:t>Flexible and fast</a:t>
            </a:r>
            <a:endParaRPr lang="en-AT" b="1" dirty="0"/>
          </a:p>
          <a:p>
            <a:endParaRPr lang="en-AT" b="1" dirty="0"/>
          </a:p>
          <a:p>
            <a:r>
              <a:rPr lang="en-US" b="1" dirty="0"/>
              <a:t>Available for Windows/Linux/OSX</a:t>
            </a:r>
            <a:endParaRPr lang="en-AT" b="1" dirty="0"/>
          </a:p>
          <a:p>
            <a:endParaRPr lang="en-AT" sz="2000" b="1" dirty="0"/>
          </a:p>
          <a:p>
            <a:r>
              <a:rPr lang="de-AT" b="1" dirty="0"/>
              <a:t>Based on scripts</a:t>
            </a:r>
          </a:p>
          <a:p>
            <a:pPr marL="0" indent="0">
              <a:buNone/>
            </a:pPr>
            <a:r>
              <a:rPr lang="en-US" sz="2200" dirty="0"/>
              <a:t>Takes a bit to get into it, but</a:t>
            </a:r>
          </a:p>
          <a:p>
            <a:pPr marL="0" indent="0">
              <a:buNone/>
            </a:pPr>
            <a:r>
              <a:rPr lang="en-US" sz="2200" dirty="0"/>
              <a:t>Scripts are repeatable and can be reviewed</a:t>
            </a:r>
            <a:endParaRPr lang="en-AT" sz="2200" dirty="0"/>
          </a:p>
          <a:p>
            <a:pPr marL="0" indent="0">
              <a:buNone/>
            </a:pPr>
            <a:endParaRPr lang="en-AT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12266-4E27-2173-E1B9-D0C1826DA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634" y="3429000"/>
            <a:ext cx="5591407" cy="33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6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5AF9-3CFE-6528-5F9E-ACFB257A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7B217-C3FE-221A-C65C-505287D65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9" y="278039"/>
            <a:ext cx="10721451" cy="53564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CFCA41-3C62-B918-F08F-818168A5E64A}"/>
              </a:ext>
            </a:extLst>
          </p:cNvPr>
          <p:cNvSpPr txBox="1"/>
          <p:nvPr/>
        </p:nvSpPr>
        <p:spPr>
          <a:xfrm>
            <a:off x="1288868" y="54599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https://rdrr.io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F3AEC-AC7F-FB0B-D607-AEAFCE8429D6}"/>
              </a:ext>
            </a:extLst>
          </p:cNvPr>
          <p:cNvSpPr txBox="1"/>
          <p:nvPr/>
        </p:nvSpPr>
        <p:spPr>
          <a:xfrm>
            <a:off x="5364670" y="5464396"/>
            <a:ext cx="2941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solidFill>
                  <a:schemeClr val="accent2">
                    <a:lumMod val="50000"/>
                  </a:schemeClr>
                </a:solidFill>
              </a:rPr>
              <a:t>Visited</a:t>
            </a:r>
            <a:r>
              <a:rPr lang="de-DE" sz="2400" b="1" dirty="0">
                <a:solidFill>
                  <a:schemeClr val="accent2">
                    <a:lumMod val="50000"/>
                  </a:schemeClr>
                </a:solidFill>
              </a:rPr>
              <a:t> on 12.09.2023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5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88A6-D370-475D-84B8-663A4767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D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k side</a:t>
            </a:r>
            <a:endParaRPr lang="de-A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AE19-B21E-4D5C-ACFD-36DC134F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b="1" dirty="0"/>
              <a:t>Free and open source</a:t>
            </a:r>
            <a:endParaRPr lang="en-AT" b="1" dirty="0"/>
          </a:p>
          <a:p>
            <a:pPr marL="0" indent="0">
              <a:buNone/>
            </a:pPr>
            <a:r>
              <a:rPr lang="de-AT" sz="2000" dirty="0"/>
              <a:t>Notation is not consistent</a:t>
            </a:r>
            <a:endParaRPr lang="en-AT" sz="2000" dirty="0"/>
          </a:p>
          <a:p>
            <a:endParaRPr lang="en-AT" dirty="0"/>
          </a:p>
          <a:p>
            <a:r>
              <a:rPr lang="de-AT" b="1" dirty="0"/>
              <a:t>Lots of di</a:t>
            </a:r>
            <a:r>
              <a:rPr lang="en-AT" b="1" dirty="0"/>
              <a:t>ff</a:t>
            </a:r>
            <a:r>
              <a:rPr lang="de-AT" b="1" dirty="0"/>
              <a:t>erent ways</a:t>
            </a:r>
            <a:endParaRPr lang="en-AT" b="1" dirty="0"/>
          </a:p>
          <a:p>
            <a:endParaRPr lang="en-AT" dirty="0"/>
          </a:p>
          <a:p>
            <a:r>
              <a:rPr lang="en-US" b="1" dirty="0"/>
              <a:t>Sometimes hard to </a:t>
            </a:r>
            <a:r>
              <a:rPr lang="en-AT" b="1" dirty="0"/>
              <a:t>f</a:t>
            </a:r>
            <a:r>
              <a:rPr lang="de-AT" b="1" dirty="0"/>
              <a:t>i</a:t>
            </a:r>
            <a:r>
              <a:rPr lang="en-US" b="1" dirty="0" err="1"/>
              <a:t>nd</a:t>
            </a:r>
            <a:r>
              <a:rPr lang="en-US" b="1" dirty="0"/>
              <a:t> suitable functions</a:t>
            </a:r>
            <a:endParaRPr lang="de-AT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79FE0-EF08-414E-ACEA-2B6C8635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55" y="0"/>
            <a:ext cx="2786743" cy="1352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82AB36-F079-4997-A82B-B5353B02A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804" y="1352318"/>
            <a:ext cx="2764196" cy="1342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35E799-9A59-41F7-834F-ED319646D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254" y="2694880"/>
            <a:ext cx="2809294" cy="1342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C2417-12ED-4C40-B684-2F48CBD6D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800" y="4001294"/>
            <a:ext cx="2764197" cy="1205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CD7D6F-A518-47B6-BFF8-913F23FB1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7800" y="5207132"/>
            <a:ext cx="2786748" cy="16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F3E1-E14B-18C8-C255-ABBBFB20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5"/>
            <a:ext cx="10515600" cy="1325563"/>
          </a:xfrm>
        </p:spPr>
        <p:txBody>
          <a:bodyPr/>
          <a:lstStyle/>
          <a:p>
            <a:pPr algn="ctr"/>
            <a:r>
              <a:rPr lang="de-DE" b="1" dirty="0" err="1">
                <a:solidFill>
                  <a:schemeClr val="accent2">
                    <a:lumMod val="50000"/>
                  </a:schemeClr>
                </a:solidFill>
              </a:rPr>
              <a:t>Rstudio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FB762-5F86-85C6-6854-EE2498E2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178"/>
            <a:ext cx="10515600" cy="4846785"/>
          </a:xfrm>
        </p:spPr>
        <p:txBody>
          <a:bodyPr>
            <a:normAutofit/>
          </a:bodyPr>
          <a:lstStyle/>
          <a:p>
            <a:r>
              <a:rPr lang="en-US" sz="2400" dirty="0"/>
              <a:t>RStudio is the most used Integrated Development Environment (IDE) for 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Really makes life easier! 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Other IDE for R: </a:t>
            </a:r>
            <a:r>
              <a:rPr lang="en-US" sz="2400" dirty="0"/>
              <a:t>Atom, Visual Studio, </a:t>
            </a:r>
            <a:r>
              <a:rPr lang="en-US" sz="2400" dirty="0" err="1"/>
              <a:t>Jupyter</a:t>
            </a:r>
            <a:r>
              <a:rPr lang="en-US" sz="2400" dirty="0"/>
              <a:t> notebook and </a:t>
            </a:r>
            <a:r>
              <a:rPr lang="en-US" sz="2400" dirty="0" err="1"/>
              <a:t>Jupyter</a:t>
            </a:r>
            <a:r>
              <a:rPr lang="en-US" sz="2400" dirty="0"/>
              <a:t> lab!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B74613-8DAF-34D6-B98C-3EEA35CDA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BC13B0-D025-D541-D1DC-B4AEE200C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0245" y="3864429"/>
            <a:ext cx="2848247" cy="284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3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7844-8A49-4FA9-9B7F-50985F85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R Window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9541-87CF-4A2A-9D1A-4AED26A7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/>
              <a:t>Console window</a:t>
            </a:r>
            <a:endParaRPr lang="en-AT" dirty="0"/>
          </a:p>
          <a:p>
            <a:pPr marL="0" indent="0">
              <a:buNone/>
            </a:pPr>
            <a:r>
              <a:rPr lang="en-US" sz="2000" dirty="0"/>
              <a:t>you can enter commands directly</a:t>
            </a:r>
            <a:endParaRPr lang="en-AT" sz="2000" dirty="0"/>
          </a:p>
          <a:p>
            <a:pPr marL="0" indent="0">
              <a:buNone/>
            </a:pPr>
            <a:r>
              <a:rPr lang="en-AT" sz="2000" dirty="0"/>
              <a:t>T</a:t>
            </a:r>
            <a:r>
              <a:rPr lang="de-AT" sz="2000" dirty="0"/>
              <a:t>his is</a:t>
            </a:r>
            <a:r>
              <a:rPr lang="en-AT" sz="2000" dirty="0"/>
              <a:t> </a:t>
            </a:r>
            <a:r>
              <a:rPr lang="en-US" sz="2000" dirty="0"/>
              <a:t>where all the magic happens</a:t>
            </a:r>
            <a:endParaRPr lang="en-AT" dirty="0"/>
          </a:p>
          <a:p>
            <a:endParaRPr lang="en-AT" dirty="0"/>
          </a:p>
          <a:p>
            <a:r>
              <a:rPr lang="de-AT" dirty="0"/>
              <a:t>Script window</a:t>
            </a:r>
            <a:endParaRPr lang="en-AT" dirty="0"/>
          </a:p>
          <a:p>
            <a:pPr marL="0" indent="0">
              <a:buNone/>
            </a:pPr>
            <a:r>
              <a:rPr lang="en-US" sz="2000" dirty="0"/>
              <a:t>you can write commands and start them</a:t>
            </a:r>
            <a:r>
              <a:rPr lang="en-AT" sz="2000" dirty="0"/>
              <a:t>  </a:t>
            </a:r>
          </a:p>
          <a:p>
            <a:pPr marL="0" indent="0">
              <a:buNone/>
            </a:pPr>
            <a:r>
              <a:rPr lang="en-AT" sz="2000" dirty="0"/>
              <a:t>(</a:t>
            </a:r>
            <a:r>
              <a:rPr lang="en-US" sz="2000" dirty="0"/>
              <a:t>with </a:t>
            </a:r>
            <a:r>
              <a:rPr lang="de-AT" sz="2000" dirty="0"/>
              <a:t>c</a:t>
            </a:r>
            <a:r>
              <a:rPr lang="en-AT" sz="2000" dirty="0"/>
              <a:t>o</a:t>
            </a:r>
            <a:r>
              <a:rPr lang="de-AT" sz="2000" dirty="0"/>
              <a:t>n</a:t>
            </a:r>
            <a:r>
              <a:rPr lang="en-AT" sz="2000" dirty="0"/>
              <a:t>t</a:t>
            </a:r>
            <a:r>
              <a:rPr lang="de-AT" sz="2000" dirty="0"/>
              <a:t>r</a:t>
            </a:r>
            <a:r>
              <a:rPr lang="en-AT" sz="2000" dirty="0"/>
              <a:t>o</a:t>
            </a:r>
            <a:r>
              <a:rPr lang="de-AT" sz="2000" dirty="0"/>
              <a:t>l</a:t>
            </a:r>
            <a:r>
              <a:rPr lang="en-US" sz="2000" dirty="0"/>
              <a:t>/</a:t>
            </a:r>
            <a:r>
              <a:rPr lang="en-US" sz="2000" dirty="0" err="1"/>
              <a:t>cmd+enter</a:t>
            </a:r>
            <a:r>
              <a:rPr lang="en-AT" sz="2000" dirty="0"/>
              <a:t>)</a:t>
            </a:r>
          </a:p>
          <a:p>
            <a:pPr marL="0" indent="0">
              <a:buNone/>
            </a:pPr>
            <a:r>
              <a:rPr lang="de-AT" sz="2000" dirty="0"/>
              <a:t>for repeating</a:t>
            </a:r>
            <a:r>
              <a:rPr lang="en-AT" sz="2000" dirty="0"/>
              <a:t>, </a:t>
            </a:r>
            <a:r>
              <a:rPr lang="de-AT" sz="2000" dirty="0"/>
              <a:t>evaluations and debugging</a:t>
            </a:r>
            <a:endParaRPr lang="en-AT" sz="2000" dirty="0"/>
          </a:p>
          <a:p>
            <a:endParaRPr lang="en-AT" dirty="0"/>
          </a:p>
          <a:p>
            <a:r>
              <a:rPr lang="de-AT" dirty="0"/>
              <a:t>Graphical window</a:t>
            </a:r>
            <a:endParaRPr lang="en-AT" dirty="0"/>
          </a:p>
          <a:p>
            <a:pPr marL="0" indent="0">
              <a:buNone/>
            </a:pPr>
            <a:r>
              <a:rPr lang="en-US" sz="2000" dirty="0"/>
              <a:t>Under OSX called quartz device</a:t>
            </a:r>
            <a:endParaRPr lang="de-A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BC297-9DEF-441C-B49F-E6AF87D60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05" y="1989081"/>
            <a:ext cx="64616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3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2A19-D7A5-4B60-BAB5-64BCAE8D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sz="44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CMSS12"/>
              </a:rPr>
              <a:t>Types of R classes</a:t>
            </a:r>
            <a:endParaRPr lang="de-AT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C29D-0A35-42BE-9A2D-F194D7099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000" b="1" i="0" u="none" strike="noStrike" baseline="0" dirty="0">
                <a:latin typeface="CMSSBX10"/>
              </a:rPr>
              <a:t>Numeric </a:t>
            </a:r>
            <a:r>
              <a:rPr lang="it-IT" sz="2000" b="1" i="0" u="none" strike="noStrike" baseline="0" dirty="0">
                <a:latin typeface="CMSS10"/>
              </a:rPr>
              <a:t>(numbers, 7, 2.3, 4.5e2=450, 4.5e-2=0.045)</a:t>
            </a:r>
            <a:endParaRPr lang="en-AT" sz="2000" b="1" i="0" u="none" strike="noStrike" baseline="0" dirty="0">
              <a:latin typeface="CMSS10"/>
            </a:endParaRPr>
          </a:p>
          <a:p>
            <a:endParaRPr lang="en-GB" sz="1800" dirty="0">
              <a:latin typeface="CMSS10"/>
            </a:endParaRPr>
          </a:p>
          <a:p>
            <a:endParaRPr lang="en-GB" sz="1800" dirty="0">
              <a:latin typeface="CMSS10"/>
            </a:endParaRPr>
          </a:p>
          <a:p>
            <a:r>
              <a:rPr lang="en-GB" sz="1800" b="1" dirty="0">
                <a:latin typeface="CMSS10"/>
              </a:rPr>
              <a:t>Integer: Discontinuous numbers (1,5,12,18,….)</a:t>
            </a:r>
          </a:p>
          <a:p>
            <a:pPr marL="0" indent="0">
              <a:buNone/>
            </a:pPr>
            <a:endParaRPr lang="en-GB" sz="1800" dirty="0">
              <a:latin typeface="CMSS10"/>
            </a:endParaRPr>
          </a:p>
          <a:p>
            <a:pPr marL="0" indent="0">
              <a:buNone/>
            </a:pPr>
            <a:endParaRPr lang="en-AT" sz="1800" dirty="0">
              <a:latin typeface="CMSS10"/>
            </a:endParaRPr>
          </a:p>
          <a:p>
            <a:r>
              <a:rPr lang="en-US" sz="2000" b="1" i="0" u="none" strike="noStrike" baseline="0" dirty="0">
                <a:latin typeface="CMSSBX10"/>
              </a:rPr>
              <a:t> Character </a:t>
            </a:r>
            <a:r>
              <a:rPr lang="en-US" sz="2000" b="1" i="0" u="none" strike="noStrike" baseline="0" dirty="0">
                <a:latin typeface="CMSS10"/>
              </a:rPr>
              <a:t>(text, always under "")</a:t>
            </a:r>
            <a:endParaRPr lang="en-AT" sz="2000" b="1" i="0" u="none" strike="noStrike" baseline="0" dirty="0">
              <a:latin typeface="CMSS10"/>
            </a:endParaRPr>
          </a:p>
          <a:p>
            <a:pPr marL="0" indent="0">
              <a:buNone/>
            </a:pPr>
            <a:endParaRPr lang="en-AT" sz="1800" dirty="0">
              <a:latin typeface="CMSS10"/>
            </a:endParaRPr>
          </a:p>
          <a:p>
            <a:endParaRPr lang="en-AT" sz="1800" dirty="0">
              <a:latin typeface="CMSS10"/>
            </a:endParaRPr>
          </a:p>
          <a:p>
            <a:r>
              <a:rPr lang="fr-FR" sz="2000" b="1" i="0" u="none" strike="noStrike" baseline="0" dirty="0" err="1">
                <a:latin typeface="CMSSBX10"/>
              </a:rPr>
              <a:t>Logical</a:t>
            </a:r>
            <a:r>
              <a:rPr lang="fr-FR" sz="2000" b="1" i="0" u="none" strike="noStrike" baseline="0" dirty="0">
                <a:latin typeface="CMSSBX10"/>
              </a:rPr>
              <a:t> </a:t>
            </a:r>
            <a:r>
              <a:rPr lang="fr-FR" sz="2000" b="1" i="0" u="none" strike="noStrike" baseline="0" dirty="0">
                <a:latin typeface="CMSS10"/>
              </a:rPr>
              <a:t>(TRUE(=T,=1)/FALSE(=F,=0))</a:t>
            </a:r>
            <a:endParaRPr lang="en-AT" sz="2000" b="1" i="0" u="none" strike="noStrike" baseline="0" dirty="0">
              <a:latin typeface="CMSS10"/>
            </a:endParaRPr>
          </a:p>
          <a:p>
            <a:endParaRPr lang="en-AT" sz="1800" dirty="0">
              <a:latin typeface="CMSS10"/>
            </a:endParaRPr>
          </a:p>
          <a:p>
            <a:endParaRPr lang="en-AT" sz="1800" b="0" i="0" u="none" strike="noStrike" baseline="0" dirty="0">
              <a:latin typeface="CMSS10"/>
            </a:endParaRPr>
          </a:p>
          <a:p>
            <a:r>
              <a:rPr lang="de-AT" sz="2000" b="1" i="0" u="none" strike="noStrike" baseline="0" dirty="0">
                <a:latin typeface="CMSSBX10"/>
              </a:rPr>
              <a:t>Factor </a:t>
            </a:r>
            <a:r>
              <a:rPr lang="de-AT" sz="2000" b="1" i="0" u="none" strike="noStrike" baseline="0" dirty="0">
                <a:latin typeface="CMSS10"/>
              </a:rPr>
              <a:t>(categorical)</a:t>
            </a:r>
            <a:endParaRPr lang="de-AT" sz="3200" b="1" dirty="0"/>
          </a:p>
        </p:txBody>
      </p:sp>
    </p:spTree>
    <p:extLst>
      <p:ext uri="{BB962C8B-B14F-4D97-AF65-F5344CB8AC3E}">
        <p14:creationId xmlns:p14="http://schemas.microsoft.com/office/powerpoint/2010/main" val="422509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1978-4032-4B5B-B1EE-C61CB8A9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de-AT" sz="4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MSS12"/>
                <a:ea typeface="+mj-ea"/>
                <a:cs typeface="+mj-cs"/>
              </a:rPr>
              <a:t>Types of R </a:t>
            </a:r>
            <a:r>
              <a:rPr kumimoji="0" lang="de-AT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MSS12"/>
                <a:ea typeface="+mj-ea"/>
                <a:cs typeface="+mj-cs"/>
              </a:rPr>
              <a:t>datasets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BCF9-88DF-4EC9-97C1-023661A3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SSBX10"/>
              </a:rPr>
              <a:t>Vector </a:t>
            </a:r>
            <a:r>
              <a:rPr lang="en-US" sz="1800" b="0" i="0" u="none" strike="noStrike" baseline="0" dirty="0">
                <a:latin typeface="CMSS10"/>
              </a:rPr>
              <a:t>(one dimensional, all values are of the same type)</a:t>
            </a:r>
            <a:endParaRPr lang="en-AT" sz="1800" b="0" i="0" u="none" strike="noStrike" baseline="0" dirty="0">
              <a:latin typeface="CMSS10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latin typeface="CMSS10"/>
            </a:endParaRPr>
          </a:p>
          <a:p>
            <a:pPr algn="l"/>
            <a:r>
              <a:rPr lang="en-US" sz="1800" b="0" i="0" u="none" strike="noStrike" baseline="0" dirty="0">
                <a:latin typeface="CMSSBX10"/>
              </a:rPr>
              <a:t> Matrix </a:t>
            </a:r>
            <a:r>
              <a:rPr lang="en-US" sz="1800" b="0" i="0" u="none" strike="noStrike" baseline="0" dirty="0">
                <a:latin typeface="CMSS10"/>
              </a:rPr>
              <a:t>(two dimensional, all values are of the same type)</a:t>
            </a:r>
            <a:endParaRPr lang="en-AT" sz="1800" b="0" i="0" u="none" strike="noStrike" baseline="0" dirty="0">
              <a:latin typeface="CMSS10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latin typeface="CMSS10"/>
            </a:endParaRPr>
          </a:p>
          <a:p>
            <a:r>
              <a:rPr lang="en-US" sz="1800" b="0" i="0" u="none" strike="noStrike" baseline="0" dirty="0">
                <a:latin typeface="CMSSBX10"/>
              </a:rPr>
              <a:t>Array </a:t>
            </a:r>
            <a:r>
              <a:rPr lang="en-US" sz="1800" b="0" i="0" u="none" strike="noStrike" baseline="0" dirty="0">
                <a:latin typeface="CMSS10"/>
              </a:rPr>
              <a:t>(two dimensional, all values are of the same type, More than one matrix) </a:t>
            </a:r>
            <a:endParaRPr lang="en-AT" sz="1800" b="0" i="0" u="none" strike="noStrike" baseline="0" dirty="0">
              <a:latin typeface="CMSS10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latin typeface="CMSS10"/>
            </a:endParaRPr>
          </a:p>
          <a:p>
            <a:pPr algn="l"/>
            <a:r>
              <a:rPr lang="en-US" sz="1800" b="0" i="0" u="none" strike="noStrike" baseline="0" dirty="0">
                <a:latin typeface="CMSSBX10"/>
              </a:rPr>
              <a:t> Data frame </a:t>
            </a:r>
            <a:r>
              <a:rPr lang="en-US" sz="1800" b="0" i="0" u="none" strike="noStrike" baseline="0" dirty="0">
                <a:latin typeface="CMSS10"/>
              </a:rPr>
              <a:t>(like a matrix, but values don't need to be of the</a:t>
            </a:r>
            <a:r>
              <a:rPr lang="en-AT" sz="1800" b="0" i="0" u="none" strike="noStrike" baseline="0" dirty="0">
                <a:latin typeface="CMSS10"/>
              </a:rPr>
              <a:t> </a:t>
            </a:r>
            <a:r>
              <a:rPr lang="en-US" sz="1800" b="0" i="0" u="none" strike="noStrike" baseline="0" dirty="0">
                <a:latin typeface="CMSS10"/>
              </a:rPr>
              <a:t>same type, and the columns have names)</a:t>
            </a:r>
            <a:endParaRPr lang="en-AT" sz="1800" b="0" i="0" u="none" strike="noStrike" baseline="0" dirty="0">
              <a:latin typeface="CMSS10"/>
            </a:endParaRPr>
          </a:p>
          <a:p>
            <a:pPr algn="l"/>
            <a:endParaRPr lang="en-US" sz="1800" b="0" i="0" u="none" strike="noStrike" baseline="0" dirty="0">
              <a:latin typeface="CMSS10"/>
            </a:endParaRPr>
          </a:p>
          <a:p>
            <a:pPr algn="l"/>
            <a:r>
              <a:rPr lang="en-US" sz="1800" b="0" i="0" u="none" strike="noStrike" baseline="0" dirty="0">
                <a:latin typeface="CMSSBX10"/>
              </a:rPr>
              <a:t>List </a:t>
            </a:r>
            <a:r>
              <a:rPr lang="en-US" sz="1800" b="0" i="0" u="none" strike="noStrike" baseline="0" dirty="0">
                <a:latin typeface="CMSS10"/>
              </a:rPr>
              <a:t>(the most general concept, can contain </a:t>
            </a:r>
            <a:r>
              <a:rPr lang="en-US" sz="1800" b="0" i="0" u="none" strike="noStrike" baseline="0" dirty="0" err="1">
                <a:latin typeface="CMSS10"/>
              </a:rPr>
              <a:t>everything:vector,matrix,data</a:t>
            </a:r>
            <a:r>
              <a:rPr lang="en-US" sz="1800" b="0" i="0" u="none" strike="noStrike" baseline="0" dirty="0">
                <a:latin typeface="CMSS10"/>
              </a:rPr>
              <a:t> frame, array)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1916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461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CMSS10</vt:lpstr>
      <vt:lpstr>CMSS12</vt:lpstr>
      <vt:lpstr>CMSSBX10</vt:lpstr>
      <vt:lpstr>Office Theme</vt:lpstr>
      <vt:lpstr>Introduction to R</vt:lpstr>
      <vt:lpstr>PowerPoint Presentation</vt:lpstr>
      <vt:lpstr>sweet side</vt:lpstr>
      <vt:lpstr>PowerPoint Presentation</vt:lpstr>
      <vt:lpstr>Dark side</vt:lpstr>
      <vt:lpstr>Rstudio</vt:lpstr>
      <vt:lpstr>R Windows</vt:lpstr>
      <vt:lpstr>Types of R classes</vt:lpstr>
      <vt:lpstr>Types of R datasets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Biostatistics</dc:title>
  <dc:creator>kian jenab</dc:creator>
  <cp:lastModifiedBy>Kian Jenab</cp:lastModifiedBy>
  <cp:revision>23</cp:revision>
  <dcterms:created xsi:type="dcterms:W3CDTF">2020-08-22T10:45:04Z</dcterms:created>
  <dcterms:modified xsi:type="dcterms:W3CDTF">2023-09-19T14:51:33Z</dcterms:modified>
</cp:coreProperties>
</file>