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6" r:id="rId3"/>
    <p:sldId id="275" r:id="rId4"/>
    <p:sldId id="284" r:id="rId5"/>
    <p:sldId id="276" r:id="rId6"/>
    <p:sldId id="277" r:id="rId7"/>
    <p:sldId id="285" r:id="rId8"/>
    <p:sldId id="286" r:id="rId9"/>
    <p:sldId id="287" r:id="rId10"/>
    <p:sldId id="288" r:id="rId11"/>
    <p:sldId id="289" r:id="rId12"/>
    <p:sldId id="293" r:id="rId13"/>
    <p:sldId id="294" r:id="rId14"/>
    <p:sldId id="297" r:id="rId15"/>
    <p:sldId id="290" r:id="rId16"/>
    <p:sldId id="278" r:id="rId17"/>
    <p:sldId id="279" r:id="rId18"/>
    <p:sldId id="292" r:id="rId19"/>
    <p:sldId id="295" r:id="rId20"/>
    <p:sldId id="298" r:id="rId21"/>
    <p:sldId id="299" r:id="rId22"/>
    <p:sldId id="291" r:id="rId23"/>
    <p:sldId id="281" r:id="rId24"/>
    <p:sldId id="300" r:id="rId25"/>
    <p:sldId id="301" r:id="rId26"/>
    <p:sldId id="302" r:id="rId27"/>
    <p:sldId id="282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71A84-51F3-4AE1-9CC7-CB885898D5EA}" type="datetimeFigureOut">
              <a:rPr lang="de-AT" smtClean="0"/>
              <a:t>29.09.2023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61675-C4BF-41B1-99B4-40AE7959111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21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61675-C4BF-41B1-99B4-40AE7959111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563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61675-C4BF-41B1-99B4-40AE79591113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147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B986-ED99-41AE-BC94-82D570C45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92417-05BF-4EFC-B028-29E061905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DBA3-27D4-41E4-A4D1-12FA678C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98B2-6B47-4D23-9C35-7314426DB6EC}" type="datetimeFigureOut">
              <a:rPr lang="de-AT" smtClean="0"/>
              <a:t>29.09.2023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BEF67-DBB4-4E72-89CB-EE117F7E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B0ECB-0F35-4CC7-9105-CA2FC007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CAAD-69B9-4343-A2FC-AB4214B1FB4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33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E65F-ABEC-454C-83B6-5B149D61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C0E12-4751-4584-A149-1604106AC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DEF10-7F20-42B4-A729-35EB339C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98B2-6B47-4D23-9C35-7314426DB6EC}" type="datetimeFigureOut">
              <a:rPr lang="de-AT" smtClean="0"/>
              <a:t>29.09.2023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F139E-4D67-4E32-83CB-32346304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70D0-B04C-4187-B8B7-0EEF71A8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CAAD-69B9-4343-A2FC-AB4214B1FB4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896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13F5C-3260-43EF-A504-138A6248A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48F43-2CEB-45F7-BC8E-38F5F42B2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4F2FB-09FD-42A8-AA35-96D2FF97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98B2-6B47-4D23-9C35-7314426DB6EC}" type="datetimeFigureOut">
              <a:rPr lang="de-AT" smtClean="0"/>
              <a:t>29.09.2023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23AC-75D1-4ED0-ADD0-2D008DE1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ED3B7-0F1B-4D0A-BD23-351075E2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CAAD-69B9-4343-A2FC-AB4214B1FB4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172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6126-B0C5-4912-9DEC-592C2D5C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29E9-12DC-42CD-9FFD-FE0C650DF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3D907-DC38-4EE2-9ED2-F329919D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98B2-6B47-4D23-9C35-7314426DB6EC}" type="datetimeFigureOut">
              <a:rPr lang="de-AT" smtClean="0"/>
              <a:t>29.09.2023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B1C45-B8DB-4CC3-BCB0-D2434C20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D669A-CF37-4705-B0FB-D7145E7A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CAAD-69B9-4343-A2FC-AB4214B1FB4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89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6B38-9236-48B4-A9B1-8780F1A7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BE94E-C353-484D-BB10-CF0F565AC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4EE0-0D96-4BB9-BACC-B42DA1D0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98B2-6B47-4D23-9C35-7314426DB6EC}" type="datetimeFigureOut">
              <a:rPr lang="de-AT" smtClean="0"/>
              <a:t>29.09.2023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4840-38EE-4893-A5E3-1C5FEA2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70260-D6F7-44DA-8313-F48B144B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CAAD-69B9-4343-A2FC-AB4214B1FB4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325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59B9-DC13-4434-9FAC-71643EA8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7DFE-022C-4419-9384-F22F199B0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2D968-6D3E-4589-A680-EB9BFC48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2F42E-77CF-4B85-B4CE-4E474BF4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98B2-6B47-4D23-9C35-7314426DB6EC}" type="datetimeFigureOut">
              <a:rPr lang="de-AT" smtClean="0"/>
              <a:t>29.09.2023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560E1-1EDA-4904-9322-5A9C10F1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239E3-F52C-4D79-B61D-F28D5827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CAAD-69B9-4343-A2FC-AB4214B1FB4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711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5FD9-8D79-43A9-B68C-0ED20EA9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AB37B-79E5-4AD4-9A3D-4F2389908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71019-FC42-48D5-91D4-F7E086B02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01B62-61A6-424A-ACF8-67BFEEF97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6C1FC-C481-4B2A-ADEE-D66684963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F74DA-CC88-4036-ADA5-2FD7BF70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98B2-6B47-4D23-9C35-7314426DB6EC}" type="datetimeFigureOut">
              <a:rPr lang="de-AT" smtClean="0"/>
              <a:t>29.09.2023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EB881-56F2-420D-8A03-7978A28C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AAAB4-482F-413C-8370-792B50D4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CAAD-69B9-4343-A2FC-AB4214B1FB4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519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F2AD-8AAE-4802-B520-D9AFDDFD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ADB25-D158-4B88-AB5C-333BFC28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98B2-6B47-4D23-9C35-7314426DB6EC}" type="datetimeFigureOut">
              <a:rPr lang="de-AT" smtClean="0"/>
              <a:t>29.09.2023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E5A70-9AA1-4BE8-A8C4-0A0F2115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FE36D-52B5-4655-9C85-EFB2605D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CAAD-69B9-4343-A2FC-AB4214B1FB4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130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27673-C776-42EA-9838-98478067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98B2-6B47-4D23-9C35-7314426DB6EC}" type="datetimeFigureOut">
              <a:rPr lang="de-AT" smtClean="0"/>
              <a:t>29.09.2023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EA50C-58BC-4518-B5A4-958EEF98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5F753-DCC5-44E3-B43A-13FA40EB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CAAD-69B9-4343-A2FC-AB4214B1FB4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879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7751-0B65-4707-AC34-F3F22408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F2AA-49D1-4A13-87F6-074DF26FE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4F5DC-0BDA-45F7-BFEF-16B6A34F3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BF7E7-0057-43B5-86A1-84D37899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98B2-6B47-4D23-9C35-7314426DB6EC}" type="datetimeFigureOut">
              <a:rPr lang="de-AT" smtClean="0"/>
              <a:t>29.09.2023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B7EA4-0642-4EBF-8FDB-BE995548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19243-B7B7-4810-9B76-A2ECA1A9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CAAD-69B9-4343-A2FC-AB4214B1FB4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811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CF34-C5B1-4D82-90FC-9C70225D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3174F-1446-46A3-81D9-C6CFDE0BD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558C5-4F22-41C6-AA21-00D4B6542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DBAC2-0578-48EC-8A33-AE7A67B6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98B2-6B47-4D23-9C35-7314426DB6EC}" type="datetimeFigureOut">
              <a:rPr lang="de-AT" smtClean="0"/>
              <a:t>29.09.2023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670C1-0345-4174-BFBE-BCF9A122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9DF6B-FBE7-43E0-9BAB-5BDBF5FA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CAAD-69B9-4343-A2FC-AB4214B1FB4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224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7EB67-D59F-41A0-B144-9AAA8F2D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5BE38-4933-4928-9418-3A38E0D99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9D108-9753-46F4-8AB0-6277C12CF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98B2-6B47-4D23-9C35-7314426DB6EC}" type="datetimeFigureOut">
              <a:rPr lang="de-AT" smtClean="0"/>
              <a:t>29.09.2023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159F3-4965-40BF-A311-915525216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C2E01-EB18-466C-843E-D07DF2195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CCAAD-69B9-4343-A2FC-AB4214B1FB4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276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1FE1-04AD-4B38-9D6B-8B1A48EA4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256"/>
            <a:ext cx="9144000" cy="1655762"/>
          </a:xfrm>
        </p:spPr>
        <p:txBody>
          <a:bodyPr>
            <a:normAutofit/>
          </a:bodyPr>
          <a:lstStyle/>
          <a:p>
            <a:pPr algn="l" fontAlgn="ctr"/>
            <a:r>
              <a:rPr lang="de-AT" sz="7200" b="1" i="0" dirty="0">
                <a:solidFill>
                  <a:schemeClr val="accent2">
                    <a:lumMod val="50000"/>
                  </a:schemeClr>
                </a:solidFill>
                <a:effectLst/>
                <a:latin typeface="Google Sans"/>
              </a:rPr>
              <a:t>Student's t-test (t-Test)</a:t>
            </a:r>
            <a:endParaRPr lang="de-AT" sz="7200" b="1" i="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3F748-5E57-4ACC-BB32-4834126BB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621" y="2592241"/>
            <a:ext cx="9326252" cy="2819293"/>
          </a:xfrm>
        </p:spPr>
        <p:txBody>
          <a:bodyPr>
            <a:normAutofit/>
          </a:bodyPr>
          <a:lstStyle/>
          <a:p>
            <a:pPr algn="l"/>
            <a:r>
              <a:rPr lang="de-AT" dirty="0"/>
              <a:t>M</a:t>
            </a:r>
            <a:r>
              <a:rPr lang="en-AT" dirty="0"/>
              <a:t>S</a:t>
            </a:r>
            <a:r>
              <a:rPr lang="de-AT" dirty="0"/>
              <a:t>c</a:t>
            </a:r>
            <a:r>
              <a:rPr lang="en-AT" dirty="0"/>
              <a:t>. K</a:t>
            </a:r>
            <a:r>
              <a:rPr lang="de-AT" dirty="0"/>
              <a:t>i</a:t>
            </a:r>
            <a:r>
              <a:rPr lang="en-AT" dirty="0"/>
              <a:t>a</a:t>
            </a:r>
            <a:r>
              <a:rPr lang="de-AT" dirty="0"/>
              <a:t>n</a:t>
            </a:r>
            <a:r>
              <a:rPr lang="en-AT" dirty="0"/>
              <a:t> </a:t>
            </a:r>
            <a:r>
              <a:rPr lang="de-AT" dirty="0"/>
              <a:t>J</a:t>
            </a:r>
            <a:r>
              <a:rPr lang="en-AT" dirty="0"/>
              <a:t>e</a:t>
            </a:r>
            <a:r>
              <a:rPr lang="de-AT" dirty="0"/>
              <a:t>n</a:t>
            </a:r>
            <a:r>
              <a:rPr lang="en-AT" dirty="0"/>
              <a:t>a</a:t>
            </a:r>
            <a:r>
              <a:rPr lang="de-AT" dirty="0"/>
              <a:t>b</a:t>
            </a:r>
            <a:endParaRPr lang="en-AT" dirty="0"/>
          </a:p>
          <a:p>
            <a:pPr algn="l"/>
            <a:r>
              <a:rPr lang="en-AT" sz="1400" dirty="0"/>
              <a:t>P</a:t>
            </a:r>
            <a:r>
              <a:rPr lang="de-AT" sz="1400" dirty="0"/>
              <a:t>h</a:t>
            </a:r>
            <a:r>
              <a:rPr lang="en-AT" sz="1400" dirty="0"/>
              <a:t>D </a:t>
            </a:r>
            <a:r>
              <a:rPr lang="de-AT" sz="1400" dirty="0"/>
              <a:t>s</a:t>
            </a:r>
            <a:r>
              <a:rPr lang="en-AT" sz="1400" dirty="0"/>
              <a:t>t</a:t>
            </a:r>
            <a:r>
              <a:rPr lang="de-AT" sz="1400" dirty="0"/>
              <a:t>u</a:t>
            </a:r>
            <a:r>
              <a:rPr lang="en-AT" sz="1400" dirty="0"/>
              <a:t>d</a:t>
            </a:r>
            <a:r>
              <a:rPr lang="de-AT" sz="1400" dirty="0"/>
              <a:t>e</a:t>
            </a:r>
            <a:r>
              <a:rPr lang="en-AT" sz="1400" dirty="0"/>
              <a:t>n</a:t>
            </a:r>
            <a:r>
              <a:rPr lang="de-AT" sz="1400" dirty="0"/>
              <a:t>t</a:t>
            </a:r>
            <a:r>
              <a:rPr lang="en-AT" sz="1400" dirty="0"/>
              <a:t> </a:t>
            </a:r>
          </a:p>
          <a:p>
            <a:pPr algn="l"/>
            <a:r>
              <a:rPr lang="en-AT" sz="1400" dirty="0" err="1"/>
              <a:t>Devision</a:t>
            </a:r>
            <a:r>
              <a:rPr lang="en-AT" sz="1400" dirty="0"/>
              <a:t> of Terrestrial Ecosystem Research</a:t>
            </a:r>
          </a:p>
          <a:p>
            <a:pPr algn="l"/>
            <a:r>
              <a:rPr lang="de-AT" sz="1400" dirty="0"/>
              <a:t>C</a:t>
            </a:r>
            <a:r>
              <a:rPr lang="en-AT" sz="1400" dirty="0"/>
              <a:t>e</a:t>
            </a:r>
            <a:r>
              <a:rPr lang="de-AT" sz="1400" dirty="0"/>
              <a:t>n</a:t>
            </a:r>
            <a:r>
              <a:rPr lang="en-AT" sz="1400" dirty="0"/>
              <a:t>t</a:t>
            </a:r>
            <a:r>
              <a:rPr lang="de-AT" sz="1400" dirty="0"/>
              <a:t>r</a:t>
            </a:r>
            <a:r>
              <a:rPr lang="en-AT" sz="1400" dirty="0"/>
              <a:t>e </a:t>
            </a:r>
            <a:r>
              <a:rPr lang="de-AT" sz="1400" dirty="0"/>
              <a:t>f</a:t>
            </a:r>
            <a:r>
              <a:rPr lang="en-AT" sz="1400" dirty="0"/>
              <a:t>o</a:t>
            </a:r>
            <a:r>
              <a:rPr lang="de-AT" sz="1400" dirty="0"/>
              <a:t>r</a:t>
            </a:r>
            <a:r>
              <a:rPr lang="en-AT" sz="1400" dirty="0"/>
              <a:t> </a:t>
            </a:r>
            <a:r>
              <a:rPr lang="de-AT" sz="1400" dirty="0"/>
              <a:t>M</a:t>
            </a:r>
            <a:r>
              <a:rPr lang="en-AT" sz="1400" dirty="0" err="1"/>
              <a:t>i</a:t>
            </a:r>
            <a:r>
              <a:rPr lang="de-AT" sz="1400" dirty="0"/>
              <a:t>c</a:t>
            </a:r>
            <a:r>
              <a:rPr lang="en-AT" sz="1400" dirty="0"/>
              <a:t>r</a:t>
            </a:r>
            <a:r>
              <a:rPr lang="de-AT" sz="1400" dirty="0"/>
              <a:t>o</a:t>
            </a:r>
            <a:r>
              <a:rPr lang="en-AT" sz="1400" dirty="0"/>
              <a:t>b</a:t>
            </a:r>
            <a:r>
              <a:rPr lang="de-AT" sz="1400" dirty="0"/>
              <a:t>i</a:t>
            </a:r>
            <a:r>
              <a:rPr lang="en-AT" sz="1400" dirty="0"/>
              <a:t>o</a:t>
            </a:r>
            <a:r>
              <a:rPr lang="de-AT" sz="1400" dirty="0"/>
              <a:t>l</a:t>
            </a:r>
            <a:r>
              <a:rPr lang="en-AT" sz="1400" dirty="0"/>
              <a:t>o</a:t>
            </a:r>
            <a:r>
              <a:rPr lang="de-AT" sz="1400" dirty="0"/>
              <a:t>g</a:t>
            </a:r>
            <a:r>
              <a:rPr lang="en-AT" sz="1400" dirty="0"/>
              <a:t>y </a:t>
            </a:r>
            <a:r>
              <a:rPr lang="de-AT" sz="1400" dirty="0"/>
              <a:t>a</a:t>
            </a:r>
            <a:r>
              <a:rPr lang="en-AT" sz="1400" dirty="0"/>
              <a:t>n</a:t>
            </a:r>
            <a:r>
              <a:rPr lang="de-AT" sz="1400" dirty="0"/>
              <a:t>d</a:t>
            </a:r>
            <a:r>
              <a:rPr lang="en-AT" sz="1400" dirty="0"/>
              <a:t> </a:t>
            </a:r>
            <a:r>
              <a:rPr lang="en-AT" sz="1400" dirty="0" err="1"/>
              <a:t>En</a:t>
            </a:r>
            <a:r>
              <a:rPr lang="de-AT" sz="1400" dirty="0"/>
              <a:t>v</a:t>
            </a:r>
            <a:r>
              <a:rPr lang="en-AT" sz="1400" dirty="0" err="1"/>
              <a:t>i</a:t>
            </a:r>
            <a:r>
              <a:rPr lang="de-AT" sz="1400" dirty="0"/>
              <a:t>r</a:t>
            </a:r>
            <a:r>
              <a:rPr lang="en-AT" sz="1400" dirty="0"/>
              <a:t>o</a:t>
            </a:r>
            <a:r>
              <a:rPr lang="de-AT" sz="1400" dirty="0"/>
              <a:t>n</a:t>
            </a:r>
            <a:r>
              <a:rPr lang="en-AT" sz="1400" dirty="0"/>
              <a:t>m</a:t>
            </a:r>
            <a:r>
              <a:rPr lang="de-AT" sz="1400" dirty="0"/>
              <a:t>e</a:t>
            </a:r>
            <a:r>
              <a:rPr lang="en-AT" sz="1400" dirty="0"/>
              <a:t>n</a:t>
            </a:r>
            <a:r>
              <a:rPr lang="de-AT" sz="1400" dirty="0"/>
              <a:t>t</a:t>
            </a:r>
            <a:r>
              <a:rPr lang="en-AT" sz="1400" dirty="0"/>
              <a:t>a</a:t>
            </a:r>
            <a:r>
              <a:rPr lang="de-AT" sz="1400" dirty="0"/>
              <a:t>l</a:t>
            </a:r>
            <a:r>
              <a:rPr lang="en-AT" sz="1400" dirty="0"/>
              <a:t> Systems Science</a:t>
            </a:r>
          </a:p>
          <a:p>
            <a:pPr algn="l"/>
            <a:r>
              <a:rPr lang="de-AT" sz="1400" dirty="0"/>
              <a:t>U</a:t>
            </a:r>
            <a:r>
              <a:rPr lang="en-AT" sz="1400" dirty="0"/>
              <a:t>n</a:t>
            </a:r>
            <a:r>
              <a:rPr lang="de-AT" sz="1400" dirty="0"/>
              <a:t>i</a:t>
            </a:r>
            <a:r>
              <a:rPr lang="en-AT" sz="1400" dirty="0"/>
              <a:t>v</a:t>
            </a:r>
            <a:r>
              <a:rPr lang="de-AT" sz="1400" dirty="0"/>
              <a:t>e</a:t>
            </a:r>
            <a:r>
              <a:rPr lang="en-AT" sz="1400" dirty="0"/>
              <a:t>r</a:t>
            </a:r>
            <a:r>
              <a:rPr lang="de-AT" sz="1400" dirty="0"/>
              <a:t>s</a:t>
            </a:r>
            <a:r>
              <a:rPr lang="en-AT" sz="1400" dirty="0" err="1"/>
              <a:t>i</a:t>
            </a:r>
            <a:r>
              <a:rPr lang="de-AT" sz="1400" dirty="0"/>
              <a:t>t</a:t>
            </a:r>
            <a:r>
              <a:rPr lang="en-AT" sz="1400" dirty="0"/>
              <a:t>y of Vienna</a:t>
            </a:r>
          </a:p>
          <a:p>
            <a:pPr algn="l"/>
            <a:r>
              <a:rPr lang="en-AT" sz="1800" dirty="0"/>
              <a:t>E</a:t>
            </a:r>
            <a:r>
              <a:rPr lang="de-AT" sz="1800" dirty="0"/>
              <a:t>m</a:t>
            </a:r>
            <a:r>
              <a:rPr lang="en-AT" sz="1800" dirty="0"/>
              <a:t>a</a:t>
            </a:r>
            <a:r>
              <a:rPr lang="de-AT" sz="1800" dirty="0"/>
              <a:t>i</a:t>
            </a:r>
            <a:r>
              <a:rPr lang="en-AT" sz="1800" dirty="0"/>
              <a:t>l: kian.jenab@univie.ac.at</a:t>
            </a:r>
          </a:p>
          <a:p>
            <a:pPr algn="l"/>
            <a:endParaRPr lang="en-AT" sz="1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65E999F-2246-07F8-35EA-BA4881B8D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46" y="4836436"/>
            <a:ext cx="1851308" cy="185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977E233-FC5C-892B-9228-602896003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2" t="8361" r="9243" b="10473"/>
          <a:stretch/>
        </p:blipFill>
        <p:spPr bwMode="auto">
          <a:xfrm>
            <a:off x="2449654" y="5411534"/>
            <a:ext cx="1369373" cy="120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672F2F-545F-4726-99DB-3DE202E57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5" y="2592241"/>
            <a:ext cx="4998440" cy="374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6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C03C-462A-40CB-8BA7-A4B51911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E7D15A-1EB6-4EF5-800B-884D73E80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6" y="635979"/>
            <a:ext cx="10426254" cy="5856896"/>
          </a:xfrm>
        </p:spPr>
      </p:pic>
    </p:spTree>
    <p:extLst>
      <p:ext uri="{BB962C8B-B14F-4D97-AF65-F5344CB8AC3E}">
        <p14:creationId xmlns:p14="http://schemas.microsoft.com/office/powerpoint/2010/main" val="308461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F7E2-D052-48AA-8A8E-77F9AF04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D7621F-8CC8-4897-9E98-505D74253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77" y="716071"/>
            <a:ext cx="9863418" cy="5572932"/>
          </a:xfrm>
        </p:spPr>
      </p:pic>
    </p:spTree>
    <p:extLst>
      <p:ext uri="{BB962C8B-B14F-4D97-AF65-F5344CB8AC3E}">
        <p14:creationId xmlns:p14="http://schemas.microsoft.com/office/powerpoint/2010/main" val="297145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EED7-D91D-4576-9646-A7E879A3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1293DD-04F8-4BE7-A2F2-8B006419B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0" y="224118"/>
            <a:ext cx="11292956" cy="6352288"/>
          </a:xfrm>
        </p:spPr>
      </p:pic>
    </p:spTree>
    <p:extLst>
      <p:ext uri="{BB962C8B-B14F-4D97-AF65-F5344CB8AC3E}">
        <p14:creationId xmlns:p14="http://schemas.microsoft.com/office/powerpoint/2010/main" val="236893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6609-4831-49F8-AC7B-2973BA87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38A652-4136-4CF6-9C99-1360BF9E6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97" y="124805"/>
            <a:ext cx="10618806" cy="590640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309F65-973B-4F15-8386-B35615AD0158}"/>
              </a:ext>
            </a:extLst>
          </p:cNvPr>
          <p:cNvSpPr txBox="1"/>
          <p:nvPr/>
        </p:nvSpPr>
        <p:spPr>
          <a:xfrm>
            <a:off x="277906" y="624879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Degrees</a:t>
            </a:r>
            <a:r>
              <a:rPr lang="en-AT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AT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en-AT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AT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freedom</a:t>
            </a:r>
            <a:r>
              <a:rPr lang="en-AT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de-AT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(n</a:t>
            </a:r>
            <a:r>
              <a:rPr lang="de-A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de-AT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+n</a:t>
            </a:r>
            <a:r>
              <a:rPr lang="de-A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AT" sz="24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de-AT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-2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63914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63B1-275A-4A1E-AE3D-955F9853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B7812-138C-4E7A-8C23-53B4AE5A6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650" y="365125"/>
            <a:ext cx="6182892" cy="6182892"/>
          </a:xfrm>
        </p:spPr>
      </p:pic>
    </p:spTree>
    <p:extLst>
      <p:ext uri="{BB962C8B-B14F-4D97-AF65-F5344CB8AC3E}">
        <p14:creationId xmlns:p14="http://schemas.microsoft.com/office/powerpoint/2010/main" val="475432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0146-1466-4CF1-A637-121E5016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49B3D4-8D76-4D26-9C27-A29863562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39"/>
          <a:stretch/>
        </p:blipFill>
        <p:spPr>
          <a:xfrm>
            <a:off x="2842978" y="365125"/>
            <a:ext cx="5816927" cy="6494445"/>
          </a:xfrm>
        </p:spPr>
      </p:pic>
    </p:spTree>
    <p:extLst>
      <p:ext uri="{BB962C8B-B14F-4D97-AF65-F5344CB8AC3E}">
        <p14:creationId xmlns:p14="http://schemas.microsoft.com/office/powerpoint/2010/main" val="251627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00A2-C24D-405C-BC25-F07C185B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t-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t Assumptions</a:t>
            </a:r>
            <a:endParaRPr lang="de-A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953B-F6F2-44BC-9267-61F10FAA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34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AT" dirty="0"/>
          </a:p>
          <a:p>
            <a:r>
              <a:rPr lang="en-US" dirty="0"/>
              <a:t>The two populations have the </a:t>
            </a:r>
            <a:r>
              <a:rPr lang="en-US" dirty="0">
                <a:solidFill>
                  <a:srgbClr val="C00000"/>
                </a:solidFill>
              </a:rPr>
              <a:t>same variance</a:t>
            </a:r>
            <a:r>
              <a:rPr lang="en-US" dirty="0"/>
              <a:t>. This assumption is called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homogeneity of variance</a:t>
            </a:r>
            <a:r>
              <a:rPr lang="en-US" dirty="0"/>
              <a:t>.</a:t>
            </a:r>
            <a:endParaRPr lang="en-AT" dirty="0"/>
          </a:p>
          <a:p>
            <a:endParaRPr lang="en-AT" dirty="0"/>
          </a:p>
          <a:p>
            <a:r>
              <a:rPr lang="en-US" dirty="0"/>
              <a:t>The populations are </a:t>
            </a:r>
            <a:r>
              <a:rPr lang="en-US" i="1" dirty="0">
                <a:solidFill>
                  <a:srgbClr val="C00000"/>
                </a:solidFill>
              </a:rPr>
              <a:t>normally distributed</a:t>
            </a:r>
            <a:r>
              <a:rPr lang="en-US" dirty="0"/>
              <a:t>.</a:t>
            </a:r>
            <a:endParaRPr lang="en-AT" dirty="0"/>
          </a:p>
          <a:p>
            <a:endParaRPr lang="en-AT" dirty="0"/>
          </a:p>
          <a:p>
            <a:r>
              <a:rPr lang="en-US" dirty="0"/>
              <a:t>Each value is </a:t>
            </a:r>
            <a:r>
              <a:rPr lang="en-US" dirty="0">
                <a:solidFill>
                  <a:srgbClr val="C00000"/>
                </a:solidFill>
              </a:rPr>
              <a:t>sampled </a:t>
            </a:r>
            <a:r>
              <a:rPr lang="en-US" i="1" dirty="0">
                <a:solidFill>
                  <a:srgbClr val="C00000"/>
                </a:solidFill>
              </a:rPr>
              <a:t>independently</a:t>
            </a:r>
            <a:r>
              <a:rPr lang="en-US" dirty="0"/>
              <a:t> from each other value.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37556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7D47-BC31-40BD-BE7E-ED43451E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f 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2196-C3B6-4B18-92C8-03B63E75D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AT" dirty="0">
                <a:solidFill>
                  <a:srgbClr val="C00000"/>
                </a:solidFill>
              </a:rPr>
              <a:t>T</a:t>
            </a:r>
            <a:r>
              <a:rPr lang="en-AT" dirty="0">
                <a:solidFill>
                  <a:srgbClr val="C00000"/>
                </a:solidFill>
              </a:rPr>
              <a:t>e</a:t>
            </a:r>
            <a:r>
              <a:rPr lang="de-AT" dirty="0">
                <a:solidFill>
                  <a:srgbClr val="C00000"/>
                </a:solidFill>
              </a:rPr>
              <a:t>s</a:t>
            </a:r>
            <a:r>
              <a:rPr lang="en-AT" dirty="0">
                <a:solidFill>
                  <a:srgbClr val="C00000"/>
                </a:solidFill>
              </a:rPr>
              <a:t>t: </a:t>
            </a:r>
            <a:r>
              <a:rPr lang="de-AT" dirty="0"/>
              <a:t>S</a:t>
            </a:r>
            <a:r>
              <a:rPr lang="en-AT" dirty="0"/>
              <a:t>h</a:t>
            </a:r>
            <a:r>
              <a:rPr lang="de-AT" dirty="0"/>
              <a:t>a</a:t>
            </a:r>
            <a:r>
              <a:rPr lang="en-AT" dirty="0"/>
              <a:t>p</a:t>
            </a:r>
            <a:r>
              <a:rPr lang="de-AT" dirty="0"/>
              <a:t>i</a:t>
            </a:r>
            <a:r>
              <a:rPr lang="en-AT" dirty="0" err="1"/>
              <a:t>ro</a:t>
            </a:r>
            <a:r>
              <a:rPr lang="en-AT" dirty="0"/>
              <a:t>-Wilk test</a:t>
            </a:r>
          </a:p>
          <a:p>
            <a:pPr marL="0" indent="0">
              <a:buNone/>
            </a:pPr>
            <a:endParaRPr lang="en-AT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AT" dirty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AT" baseline="-25000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en-AT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de-AT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AT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de-AT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AT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de-AT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AT" dirty="0">
                <a:solidFill>
                  <a:schemeClr val="accent1">
                    <a:lumMod val="50000"/>
                  </a:schemeClr>
                </a:solidFill>
              </a:rPr>
              <a:t>l distribution</a:t>
            </a:r>
            <a:endParaRPr lang="en-AT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AT" sz="2400" b="1" i="1" dirty="0"/>
              <a:t>P </a:t>
            </a:r>
            <a:r>
              <a:rPr lang="en-AT" sz="2400" b="1" dirty="0"/>
              <a:t>&gt; </a:t>
            </a:r>
            <a:r>
              <a:rPr lang="de-AT" sz="2400" b="1" dirty="0"/>
              <a:t>o</a:t>
            </a:r>
            <a:r>
              <a:rPr lang="en-AT" sz="2400" b="1" dirty="0"/>
              <a:t>r = 0.05</a:t>
            </a:r>
          </a:p>
          <a:p>
            <a:pPr marL="0" indent="0">
              <a:buNone/>
            </a:pPr>
            <a:endParaRPr lang="en-AT" b="1" dirty="0"/>
          </a:p>
          <a:p>
            <a:pPr marL="0" indent="0">
              <a:buNone/>
            </a:pPr>
            <a:r>
              <a:rPr lang="en-AT" dirty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AT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AT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de-AT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AT" dirty="0" err="1">
                <a:solidFill>
                  <a:schemeClr val="accent1">
                    <a:lumMod val="50000"/>
                  </a:schemeClr>
                </a:solidFill>
              </a:rPr>
              <a:t>ther</a:t>
            </a:r>
            <a:r>
              <a:rPr lang="en-A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AT" dirty="0" err="1">
                <a:solidFill>
                  <a:schemeClr val="accent1">
                    <a:lumMod val="50000"/>
                  </a:schemeClr>
                </a:solidFill>
              </a:rPr>
              <a:t>distrib</a:t>
            </a:r>
            <a:r>
              <a:rPr lang="de-AT" dirty="0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en-AT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de-AT" dirty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AT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de-AT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AT" dirty="0">
                <a:solidFill>
                  <a:schemeClr val="accent1">
                    <a:lumMod val="50000"/>
                  </a:schemeClr>
                </a:solidFill>
              </a:rPr>
              <a:t>s</a:t>
            </a:r>
          </a:p>
          <a:p>
            <a:pPr marL="0" indent="0">
              <a:buNone/>
            </a:pPr>
            <a:r>
              <a:rPr lang="en-AT" sz="2400" b="1" dirty="0"/>
              <a:t>P &lt; 0.05 </a:t>
            </a:r>
          </a:p>
          <a:p>
            <a:pPr marL="0" indent="0">
              <a:buNone/>
            </a:pPr>
            <a:endParaRPr lang="en-AT" sz="2400" b="1" dirty="0"/>
          </a:p>
          <a:p>
            <a:pPr marL="0" indent="0">
              <a:buNone/>
            </a:pPr>
            <a:r>
              <a:rPr lang="en-AT" sz="2400" b="1" dirty="0">
                <a:solidFill>
                  <a:srgbClr val="C00000"/>
                </a:solidFill>
              </a:rPr>
              <a:t>If it is not normal: </a:t>
            </a:r>
            <a:r>
              <a:rPr lang="en-AT" sz="2400" b="1" dirty="0" err="1"/>
              <a:t>Tra</a:t>
            </a:r>
            <a:r>
              <a:rPr lang="de-AT" sz="2400" b="1" dirty="0"/>
              <a:t>n</a:t>
            </a:r>
            <a:r>
              <a:rPr lang="en-AT" sz="2400" b="1" dirty="0"/>
              <a:t>s</a:t>
            </a:r>
            <a:r>
              <a:rPr lang="de-AT" sz="2400" b="1" dirty="0"/>
              <a:t>f</a:t>
            </a:r>
            <a:r>
              <a:rPr lang="en-AT" sz="2400" b="1" dirty="0"/>
              <a:t>o</a:t>
            </a:r>
            <a:r>
              <a:rPr lang="de-AT" sz="2400" b="1" dirty="0"/>
              <a:t>r</a:t>
            </a:r>
            <a:r>
              <a:rPr lang="en-AT" sz="2400" b="1" dirty="0"/>
              <a:t>m</a:t>
            </a:r>
            <a:r>
              <a:rPr lang="de-AT" sz="2400" b="1" dirty="0"/>
              <a:t>a</a:t>
            </a:r>
            <a:r>
              <a:rPr lang="en-AT" sz="2400" b="1" dirty="0"/>
              <a:t>t</a:t>
            </a:r>
            <a:r>
              <a:rPr lang="de-AT" sz="2400" b="1" dirty="0"/>
              <a:t>i</a:t>
            </a:r>
            <a:r>
              <a:rPr lang="en-AT" sz="2400" b="1" dirty="0"/>
              <a:t>o</a:t>
            </a:r>
            <a:r>
              <a:rPr lang="de-AT" sz="2400" b="1" dirty="0"/>
              <a:t>n</a:t>
            </a:r>
            <a:r>
              <a:rPr lang="en-AT" sz="2400" b="1" dirty="0"/>
              <a:t> ( Square root or logarithm)</a:t>
            </a:r>
            <a:endParaRPr lang="en-AT" sz="2400" b="1" dirty="0">
              <a:solidFill>
                <a:srgbClr val="C00000"/>
              </a:solidFill>
            </a:endParaRPr>
          </a:p>
          <a:p>
            <a:endParaRPr lang="de-AT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61C9B20-74F6-4F13-9DCC-A764279F9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50" y="2501106"/>
            <a:ext cx="6000750" cy="31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52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1E0B-A5A9-44EA-B2C4-4C83B7F3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20FD9-00CD-4B9E-BE5C-0C25E7218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75" y="1027906"/>
            <a:ext cx="10105425" cy="5647756"/>
          </a:xfrm>
        </p:spPr>
      </p:pic>
    </p:spTree>
    <p:extLst>
      <p:ext uri="{BB962C8B-B14F-4D97-AF65-F5344CB8AC3E}">
        <p14:creationId xmlns:p14="http://schemas.microsoft.com/office/powerpoint/2010/main" val="50282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9A13-522A-49F2-B2E1-77DCAC48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9A9E8-2A51-4115-A162-DE1881D47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2" y="523805"/>
            <a:ext cx="9662836" cy="5969070"/>
          </a:xfrm>
        </p:spPr>
      </p:pic>
    </p:spTree>
    <p:extLst>
      <p:ext uri="{BB962C8B-B14F-4D97-AF65-F5344CB8AC3E}">
        <p14:creationId xmlns:p14="http://schemas.microsoft.com/office/powerpoint/2010/main" val="253583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DB0B-586F-481C-B717-5B5D72E7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Statistical 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nference</a:t>
            </a:r>
            <a:endParaRPr lang="de-AT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91418C-14FF-4EFE-9121-BB5A5A32B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141" y="3189050"/>
            <a:ext cx="5734050" cy="34527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D6FE-A31D-419E-9559-24820DD4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1990" cy="4351338"/>
          </a:xfrm>
        </p:spPr>
        <p:txBody>
          <a:bodyPr/>
          <a:lstStyle/>
          <a:p>
            <a:pPr algn="just"/>
            <a:r>
              <a:rPr lang="en-US" dirty="0"/>
              <a:t>makes use of information from a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sample</a:t>
            </a:r>
            <a:r>
              <a:rPr lang="en-US" dirty="0"/>
              <a:t> to draw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conclusions (inferences) </a:t>
            </a:r>
            <a:r>
              <a:rPr lang="en-US" dirty="0"/>
              <a:t>about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population</a:t>
            </a:r>
            <a:r>
              <a:rPr lang="en-US" b="1" dirty="0"/>
              <a:t>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02294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D70F6F-30B1-4CF8-ADFF-E8DFD571B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6" y="576636"/>
            <a:ext cx="11370963" cy="5704728"/>
          </a:xfrm>
        </p:spPr>
      </p:pic>
    </p:spTree>
    <p:extLst>
      <p:ext uri="{BB962C8B-B14F-4D97-AF65-F5344CB8AC3E}">
        <p14:creationId xmlns:p14="http://schemas.microsoft.com/office/powerpoint/2010/main" val="3769641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0E58-036F-4125-A87D-08A4BDAD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9644CD-79FA-4434-9E11-8DDE312D7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65" y="151807"/>
            <a:ext cx="10996560" cy="6304291"/>
          </a:xfrm>
        </p:spPr>
      </p:pic>
    </p:spTree>
    <p:extLst>
      <p:ext uri="{BB962C8B-B14F-4D97-AF65-F5344CB8AC3E}">
        <p14:creationId xmlns:p14="http://schemas.microsoft.com/office/powerpoint/2010/main" val="3445319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BA17-AEEB-4D46-8DA3-3A0C1189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Homogeneity of Variance</a:t>
            </a:r>
            <a:endParaRPr lang="de-A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84C1A2-E444-4178-9FED-5DAD64116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AT" dirty="0">
                <a:solidFill>
                  <a:srgbClr val="C00000"/>
                </a:solidFill>
              </a:rPr>
              <a:t>T</a:t>
            </a:r>
            <a:r>
              <a:rPr lang="en-AT" dirty="0">
                <a:solidFill>
                  <a:srgbClr val="C00000"/>
                </a:solidFill>
              </a:rPr>
              <a:t>e</a:t>
            </a:r>
            <a:r>
              <a:rPr lang="de-AT" dirty="0">
                <a:solidFill>
                  <a:srgbClr val="C00000"/>
                </a:solidFill>
              </a:rPr>
              <a:t>s</a:t>
            </a:r>
            <a:r>
              <a:rPr lang="en-AT" dirty="0">
                <a:solidFill>
                  <a:srgbClr val="C00000"/>
                </a:solidFill>
              </a:rPr>
              <a:t>t: </a:t>
            </a:r>
            <a:r>
              <a:rPr lang="de-AT" dirty="0"/>
              <a:t>L</a:t>
            </a:r>
            <a:r>
              <a:rPr lang="en-AT" dirty="0"/>
              <a:t>even’s test</a:t>
            </a:r>
          </a:p>
          <a:p>
            <a:pPr marL="0" indent="0">
              <a:buNone/>
            </a:pPr>
            <a:endParaRPr lang="en-AT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AT" baseline="-250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: The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variances are equal</a:t>
            </a:r>
            <a:endParaRPr lang="en-AT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AT" sz="2400" b="1" i="1" dirty="0"/>
              <a:t>P </a:t>
            </a:r>
            <a:r>
              <a:rPr lang="en-AT" sz="2400" b="1" dirty="0"/>
              <a:t>&gt; </a:t>
            </a:r>
            <a:r>
              <a:rPr lang="de-AT" sz="2400" b="1" dirty="0"/>
              <a:t>o</a:t>
            </a:r>
            <a:r>
              <a:rPr lang="en-AT" sz="2400" b="1" dirty="0"/>
              <a:t>r = 0.05</a:t>
            </a:r>
          </a:p>
          <a:p>
            <a:pPr marL="0" indent="0">
              <a:buNone/>
            </a:pPr>
            <a:endParaRPr lang="en-AT" b="1" dirty="0"/>
          </a:p>
          <a:p>
            <a:pPr marL="0" indent="0">
              <a:buNone/>
            </a:pPr>
            <a:r>
              <a:rPr lang="en-AT" dirty="0">
                <a:solidFill>
                  <a:srgbClr val="FF0000"/>
                </a:solidFill>
              </a:rPr>
              <a:t>H</a:t>
            </a:r>
            <a:r>
              <a:rPr lang="en-AT" baseline="-25000" dirty="0">
                <a:solidFill>
                  <a:srgbClr val="FF0000"/>
                </a:solidFill>
              </a:rPr>
              <a:t>1</a:t>
            </a:r>
            <a:r>
              <a:rPr lang="en-AT" dirty="0">
                <a:solidFill>
                  <a:srgbClr val="FF0000"/>
                </a:solidFill>
              </a:rPr>
              <a:t>: The </a:t>
            </a:r>
            <a:r>
              <a:rPr lang="de-AT" dirty="0">
                <a:solidFill>
                  <a:srgbClr val="FF0000"/>
                </a:solidFill>
              </a:rPr>
              <a:t>variances are</a:t>
            </a:r>
            <a:r>
              <a:rPr lang="en-AT" dirty="0">
                <a:solidFill>
                  <a:srgbClr val="FF0000"/>
                </a:solidFill>
              </a:rPr>
              <a:t> not</a:t>
            </a:r>
            <a:r>
              <a:rPr lang="de-AT" dirty="0">
                <a:solidFill>
                  <a:srgbClr val="FF0000"/>
                </a:solidFill>
              </a:rPr>
              <a:t> equal </a:t>
            </a:r>
            <a:endParaRPr lang="en-AT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T" sz="2400" b="1" dirty="0"/>
              <a:t>P &lt; 0.05 </a:t>
            </a:r>
          </a:p>
          <a:p>
            <a:pPr marL="0" indent="0">
              <a:buNone/>
            </a:pPr>
            <a:endParaRPr lang="en-AT" sz="2400" b="1" dirty="0"/>
          </a:p>
          <a:p>
            <a:endParaRPr lang="de-AT" dirty="0"/>
          </a:p>
        </p:txBody>
      </p:sp>
      <p:sp>
        <p:nvSpPr>
          <p:cNvPr id="5" name="AutoShape 2" descr="Box plot - Wikipedia">
            <a:extLst>
              <a:ext uri="{FF2B5EF4-FFF2-40B4-BE49-F238E27FC236}">
                <a16:creationId xmlns:a16="http://schemas.microsoft.com/office/drawing/2014/main" id="{452FE644-B4C1-452D-9ADD-D0F4756E5D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E24E102-E98F-4575-B938-1EA81A339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8999" y="1943893"/>
            <a:ext cx="4791635" cy="479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5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E954-2495-477F-9BA1-1A01CAFB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AT" b="1" dirty="0" err="1">
                <a:solidFill>
                  <a:schemeClr val="accent2">
                    <a:lumMod val="50000"/>
                  </a:schemeClr>
                </a:solidFill>
              </a:rPr>
              <a:t>udent’s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 t-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8696E-B154-496D-848A-0D33ECB68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b="1" dirty="0"/>
              <a:t>Un</a:t>
            </a:r>
            <a:r>
              <a:rPr lang="en-AT" b="1" dirty="0"/>
              <a:t>p</a:t>
            </a:r>
            <a:r>
              <a:rPr lang="de-AT" b="1" dirty="0"/>
              <a:t>a</a:t>
            </a:r>
            <a:r>
              <a:rPr lang="en-AT" b="1" dirty="0" err="1"/>
              <a:t>i</a:t>
            </a:r>
            <a:r>
              <a:rPr lang="de-AT" b="1" dirty="0"/>
              <a:t>r</a:t>
            </a:r>
            <a:r>
              <a:rPr lang="en-AT" b="1" dirty="0"/>
              <a:t>e</a:t>
            </a:r>
            <a:r>
              <a:rPr lang="de-AT" b="1" dirty="0"/>
              <a:t>d</a:t>
            </a:r>
            <a:r>
              <a:rPr lang="en-AT" b="1" dirty="0"/>
              <a:t> </a:t>
            </a:r>
            <a:r>
              <a:rPr lang="de-AT" b="1" dirty="0"/>
              <a:t>t</a:t>
            </a:r>
            <a:r>
              <a:rPr lang="en-AT" b="1" dirty="0"/>
              <a:t>-test</a:t>
            </a:r>
          </a:p>
          <a:p>
            <a:pPr marL="0" indent="0">
              <a:buNone/>
            </a:pPr>
            <a:r>
              <a:rPr lang="en-AT" sz="2000" dirty="0"/>
              <a:t>Tw</a:t>
            </a:r>
            <a:r>
              <a:rPr lang="de-AT" sz="2000" dirty="0"/>
              <a:t>o</a:t>
            </a:r>
            <a:r>
              <a:rPr lang="en-AT" sz="2000" dirty="0"/>
              <a:t> </a:t>
            </a:r>
            <a:r>
              <a:rPr lang="de-AT" sz="2000" dirty="0"/>
              <a:t>d</a:t>
            </a:r>
            <a:r>
              <a:rPr lang="en-AT" sz="2000" dirty="0" err="1"/>
              <a:t>i</a:t>
            </a:r>
            <a:r>
              <a:rPr lang="de-AT" sz="2000" dirty="0"/>
              <a:t>f</a:t>
            </a:r>
            <a:r>
              <a:rPr lang="en-AT" sz="2000" dirty="0"/>
              <a:t>f</a:t>
            </a:r>
            <a:r>
              <a:rPr lang="de-AT" sz="2000" dirty="0"/>
              <a:t>e</a:t>
            </a:r>
            <a:r>
              <a:rPr lang="en-AT" sz="2000" dirty="0"/>
              <a:t>r</a:t>
            </a:r>
            <a:r>
              <a:rPr lang="de-AT" sz="2000" dirty="0"/>
              <a:t>e</a:t>
            </a:r>
            <a:r>
              <a:rPr lang="en-AT" sz="2000" dirty="0"/>
              <a:t>n</a:t>
            </a:r>
            <a:r>
              <a:rPr lang="de-AT" sz="2000" dirty="0"/>
              <a:t>t</a:t>
            </a:r>
            <a:r>
              <a:rPr lang="en-AT" sz="2000" dirty="0"/>
              <a:t> </a:t>
            </a:r>
            <a:r>
              <a:rPr lang="de-AT" sz="2000" dirty="0"/>
              <a:t>g</a:t>
            </a:r>
            <a:r>
              <a:rPr lang="en-AT" sz="2000" dirty="0"/>
              <a:t>r</a:t>
            </a:r>
            <a:r>
              <a:rPr lang="de-AT" sz="2000" dirty="0"/>
              <a:t>o</a:t>
            </a:r>
            <a:r>
              <a:rPr lang="en-AT" sz="2000" dirty="0"/>
              <a:t>u</a:t>
            </a:r>
            <a:r>
              <a:rPr lang="de-AT" sz="2000" dirty="0"/>
              <a:t>p</a:t>
            </a:r>
            <a:endParaRPr lang="en-AT" sz="2000" dirty="0"/>
          </a:p>
          <a:p>
            <a:pPr marL="0" indent="0">
              <a:buNone/>
            </a:pPr>
            <a:r>
              <a:rPr lang="en-AT" sz="2000" dirty="0">
                <a:solidFill>
                  <a:schemeClr val="accent2">
                    <a:lumMod val="50000"/>
                  </a:schemeClr>
                </a:solidFill>
              </a:rPr>
              <a:t>Example:</a:t>
            </a:r>
            <a:r>
              <a:rPr lang="en-AT" sz="2000" dirty="0"/>
              <a:t> Means o</a:t>
            </a:r>
            <a:r>
              <a:rPr lang="de-AT" sz="2000" dirty="0"/>
              <a:t>f</a:t>
            </a:r>
            <a:r>
              <a:rPr lang="en-AT" sz="2000" dirty="0"/>
              <a:t> </a:t>
            </a:r>
            <a:r>
              <a:rPr lang="de-AT" sz="2000" dirty="0"/>
              <a:t>m</a:t>
            </a:r>
            <a:r>
              <a:rPr lang="en-AT" sz="2000" dirty="0"/>
              <a:t>e</a:t>
            </a:r>
            <a:r>
              <a:rPr lang="de-AT" sz="2000" dirty="0"/>
              <a:t>n</a:t>
            </a:r>
            <a:r>
              <a:rPr lang="en-AT" sz="2000" dirty="0"/>
              <a:t> </a:t>
            </a:r>
            <a:r>
              <a:rPr lang="de-AT" sz="2000" dirty="0"/>
              <a:t>a</a:t>
            </a:r>
            <a:r>
              <a:rPr lang="en-AT" sz="2000" dirty="0"/>
              <a:t>n</a:t>
            </a:r>
            <a:r>
              <a:rPr lang="de-AT" sz="2000" dirty="0"/>
              <a:t>d</a:t>
            </a:r>
            <a:r>
              <a:rPr lang="en-AT" sz="2000" dirty="0"/>
              <a:t> </a:t>
            </a:r>
            <a:r>
              <a:rPr lang="de-AT" sz="2000" dirty="0"/>
              <a:t>w</a:t>
            </a:r>
            <a:r>
              <a:rPr lang="en-AT" sz="2000" dirty="0"/>
              <a:t>o</a:t>
            </a:r>
            <a:r>
              <a:rPr lang="de-AT" sz="2000" dirty="0"/>
              <a:t>m</a:t>
            </a:r>
            <a:r>
              <a:rPr lang="en-AT" sz="2000" dirty="0"/>
              <a:t>e</a:t>
            </a:r>
            <a:r>
              <a:rPr lang="de-AT" sz="2000" dirty="0"/>
              <a:t>n</a:t>
            </a:r>
            <a:r>
              <a:rPr lang="en-AT" sz="2000" dirty="0"/>
              <a:t>’s height</a:t>
            </a:r>
          </a:p>
          <a:p>
            <a:pPr marL="0" indent="0">
              <a:buNone/>
            </a:pPr>
            <a:endParaRPr lang="en-AT" dirty="0"/>
          </a:p>
          <a:p>
            <a:endParaRPr lang="en-AT" dirty="0"/>
          </a:p>
          <a:p>
            <a:r>
              <a:rPr lang="en-AT" b="1" dirty="0"/>
              <a:t>P</a:t>
            </a:r>
            <a:r>
              <a:rPr lang="de-AT" b="1" dirty="0"/>
              <a:t>a</a:t>
            </a:r>
            <a:r>
              <a:rPr lang="en-AT" b="1" dirty="0" err="1"/>
              <a:t>i</a:t>
            </a:r>
            <a:r>
              <a:rPr lang="de-AT" b="1" dirty="0"/>
              <a:t>r</a:t>
            </a:r>
            <a:r>
              <a:rPr lang="en-AT" b="1" dirty="0"/>
              <a:t>e</a:t>
            </a:r>
            <a:r>
              <a:rPr lang="de-AT" b="1" dirty="0"/>
              <a:t>d</a:t>
            </a:r>
            <a:r>
              <a:rPr lang="en-AT" b="1" dirty="0"/>
              <a:t> </a:t>
            </a:r>
            <a:r>
              <a:rPr lang="de-AT" b="1" dirty="0"/>
              <a:t>t</a:t>
            </a:r>
            <a:r>
              <a:rPr lang="en-AT" b="1" dirty="0"/>
              <a:t>-</a:t>
            </a:r>
            <a:r>
              <a:rPr lang="de-AT" b="1" dirty="0"/>
              <a:t>t</a:t>
            </a:r>
            <a:r>
              <a:rPr lang="en-AT" b="1" dirty="0"/>
              <a:t>e</a:t>
            </a:r>
            <a:r>
              <a:rPr lang="de-AT" b="1" dirty="0"/>
              <a:t>s</a:t>
            </a:r>
            <a:r>
              <a:rPr lang="en-AT" b="1" dirty="0"/>
              <a:t>t</a:t>
            </a:r>
          </a:p>
          <a:p>
            <a:pPr marL="0" indent="0">
              <a:buNone/>
            </a:pPr>
            <a:r>
              <a:rPr lang="en-AT" sz="2000" dirty="0"/>
              <a:t>One </a:t>
            </a:r>
            <a:r>
              <a:rPr lang="de-AT" sz="2000" dirty="0"/>
              <a:t>g</a:t>
            </a:r>
            <a:r>
              <a:rPr lang="en-AT" sz="2000" dirty="0"/>
              <a:t>r</a:t>
            </a:r>
            <a:r>
              <a:rPr lang="de-AT" sz="2000" dirty="0"/>
              <a:t>o</a:t>
            </a:r>
            <a:r>
              <a:rPr lang="en-AT" sz="2000" dirty="0"/>
              <a:t>u</a:t>
            </a:r>
            <a:r>
              <a:rPr lang="de-AT" sz="2000" dirty="0"/>
              <a:t>p</a:t>
            </a:r>
            <a:r>
              <a:rPr lang="en-AT" sz="2000" dirty="0"/>
              <a:t> at two </a:t>
            </a:r>
            <a:r>
              <a:rPr lang="de-AT" sz="2000" dirty="0"/>
              <a:t>d</a:t>
            </a:r>
            <a:r>
              <a:rPr lang="en-AT" sz="2000" dirty="0" err="1"/>
              <a:t>i</a:t>
            </a:r>
            <a:r>
              <a:rPr lang="de-AT" sz="2000" dirty="0"/>
              <a:t>f</a:t>
            </a:r>
            <a:r>
              <a:rPr lang="en-AT" sz="2000" dirty="0"/>
              <a:t>f</a:t>
            </a:r>
            <a:r>
              <a:rPr lang="de-AT" sz="2000" dirty="0"/>
              <a:t>ere</a:t>
            </a:r>
            <a:r>
              <a:rPr lang="en-AT" sz="2000" dirty="0"/>
              <a:t>n</a:t>
            </a:r>
            <a:r>
              <a:rPr lang="de-AT" sz="2000" dirty="0"/>
              <a:t>t</a:t>
            </a:r>
            <a:r>
              <a:rPr lang="en-AT" sz="2000" dirty="0"/>
              <a:t> time points</a:t>
            </a:r>
          </a:p>
          <a:p>
            <a:pPr marL="0" indent="0">
              <a:buNone/>
            </a:pPr>
            <a:r>
              <a:rPr lang="en-AT" sz="2000" dirty="0"/>
              <a:t>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Example: </a:t>
            </a:r>
            <a:r>
              <a:rPr lang="en-AT" sz="2000" dirty="0"/>
              <a:t>P</a:t>
            </a:r>
            <a:r>
              <a:rPr lang="de-AT" sz="2000" dirty="0"/>
              <a:t>r</a:t>
            </a:r>
            <a:r>
              <a:rPr lang="en-AT" sz="2000" dirty="0"/>
              <a:t>o</a:t>
            </a:r>
            <a:r>
              <a:rPr lang="de-AT" sz="2000" dirty="0"/>
              <a:t>g</a:t>
            </a:r>
            <a:r>
              <a:rPr lang="en-AT" sz="2000" dirty="0"/>
              <a:t>r</a:t>
            </a:r>
            <a:r>
              <a:rPr lang="de-AT" sz="2000" dirty="0"/>
              <a:t>e</a:t>
            </a:r>
            <a:r>
              <a:rPr lang="en-AT" sz="2000" dirty="0"/>
              <a:t>s</a:t>
            </a:r>
            <a:r>
              <a:rPr lang="de-AT" sz="2000" dirty="0"/>
              <a:t>s</a:t>
            </a:r>
            <a:r>
              <a:rPr lang="en-AT" sz="2000" dirty="0"/>
              <a:t> </a:t>
            </a:r>
            <a:r>
              <a:rPr lang="de-AT" sz="2000" dirty="0"/>
              <a:t>i</a:t>
            </a:r>
            <a:r>
              <a:rPr lang="en-AT" sz="2000" dirty="0"/>
              <a:t>n </a:t>
            </a:r>
            <a:r>
              <a:rPr lang="de-AT" sz="2000" dirty="0"/>
              <a:t>e</a:t>
            </a:r>
            <a:r>
              <a:rPr lang="en-AT" sz="2000" dirty="0"/>
              <a:t>x</a:t>
            </a:r>
            <a:r>
              <a:rPr lang="de-AT" sz="2000" dirty="0"/>
              <a:t>a</a:t>
            </a:r>
            <a:r>
              <a:rPr lang="en-AT" sz="2000" dirty="0" err="1"/>
              <a:t>ms</a:t>
            </a:r>
            <a:endParaRPr lang="en-AT" sz="2000" dirty="0"/>
          </a:p>
          <a:p>
            <a:pPr marL="0" indent="0">
              <a:buNone/>
            </a:pPr>
            <a:r>
              <a:rPr lang="en-AT" sz="2000" dirty="0"/>
              <a:t>Mid</a:t>
            </a:r>
            <a:r>
              <a:rPr lang="de-AT" sz="2000" dirty="0"/>
              <a:t>t</a:t>
            </a:r>
            <a:r>
              <a:rPr lang="en-AT" sz="2000" dirty="0"/>
              <a:t>e</a:t>
            </a:r>
            <a:r>
              <a:rPr lang="de-AT" sz="2000" dirty="0"/>
              <a:t>r</a:t>
            </a:r>
            <a:r>
              <a:rPr lang="en-AT" sz="2000" dirty="0"/>
              <a:t>m </a:t>
            </a:r>
            <a:r>
              <a:rPr lang="de-AT" sz="2000" dirty="0"/>
              <a:t>e</a:t>
            </a:r>
            <a:r>
              <a:rPr lang="en-AT" sz="2000" dirty="0"/>
              <a:t>x</a:t>
            </a:r>
            <a:r>
              <a:rPr lang="de-AT" sz="2000" dirty="0"/>
              <a:t>a</a:t>
            </a:r>
            <a:r>
              <a:rPr lang="en-AT" sz="2000" dirty="0"/>
              <a:t>m </a:t>
            </a:r>
            <a:r>
              <a:rPr lang="de-AT" sz="2000" dirty="0"/>
              <a:t>v</a:t>
            </a:r>
            <a:r>
              <a:rPr lang="en-AT" sz="2000" dirty="0"/>
              <a:t>s, final exam,</a:t>
            </a:r>
            <a:endParaRPr lang="de-AT" sz="20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D7FF835-2D96-428A-858B-9C7A245D8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363" y="3852286"/>
            <a:ext cx="6507637" cy="300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04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E954-2495-477F-9BA1-1A01CAFB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Unpaired S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AT" b="1" dirty="0" err="1">
                <a:solidFill>
                  <a:schemeClr val="accent2">
                    <a:lumMod val="50000"/>
                  </a:schemeClr>
                </a:solidFill>
              </a:rPr>
              <a:t>udent’s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 t-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8696E-B154-496D-848A-0D33ECB68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Cabin-semi-bold"/>
              </a:rPr>
              <a:t>Equal Variance (or Pooled) T-Test</a:t>
            </a:r>
            <a:br>
              <a:rPr lang="en-US" dirty="0"/>
            </a:br>
            <a:r>
              <a:rPr lang="en-AT" sz="2000" dirty="0">
                <a:solidFill>
                  <a:schemeClr val="accent2">
                    <a:lumMod val="50000"/>
                  </a:schemeClr>
                </a:solidFill>
              </a:rPr>
              <a:t>The</a:t>
            </a:r>
            <a:r>
              <a:rPr lang="en-AT" dirty="0"/>
              <a:t> </a:t>
            </a:r>
            <a:r>
              <a:rPr lang="en-AT" sz="2000" dirty="0">
                <a:solidFill>
                  <a:schemeClr val="accent2">
                    <a:lumMod val="50000"/>
                  </a:schemeClr>
                </a:solidFill>
              </a:rPr>
              <a:t>Variances are equal</a:t>
            </a:r>
          </a:p>
          <a:p>
            <a:pPr marL="0" indent="0">
              <a:buNone/>
            </a:pPr>
            <a:r>
              <a:rPr lang="en-AT" sz="2000" dirty="0">
                <a:solidFill>
                  <a:schemeClr val="accent2">
                    <a:lumMod val="50000"/>
                  </a:schemeClr>
                </a:solidFill>
              </a:rPr>
              <a:t>    Normal distribution</a:t>
            </a:r>
          </a:p>
          <a:p>
            <a:pPr marL="0" indent="0" algn="l">
              <a:buNone/>
            </a:pPr>
            <a:endParaRPr lang="en-AT" sz="2000" dirty="0"/>
          </a:p>
          <a:p>
            <a:pPr marL="0" indent="0">
              <a:buNone/>
            </a:pPr>
            <a:endParaRPr lang="en-AT" dirty="0"/>
          </a:p>
          <a:p>
            <a:endParaRPr lang="en-AT" dirty="0"/>
          </a:p>
          <a:p>
            <a:r>
              <a:rPr lang="de-AT" b="1" dirty="0"/>
              <a:t>Unequal Variance T-Test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The Variances are</a:t>
            </a:r>
            <a:r>
              <a:rPr lang="en-AT" sz="2000" dirty="0">
                <a:solidFill>
                  <a:schemeClr val="accent2">
                    <a:lumMod val="50000"/>
                  </a:schemeClr>
                </a:solidFill>
              </a:rPr>
              <a:t> not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equal</a:t>
            </a:r>
            <a:endParaRPr lang="en-AT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AT" sz="2000" dirty="0">
                <a:solidFill>
                  <a:schemeClr val="accent2">
                    <a:lumMod val="50000"/>
                  </a:schemeClr>
                </a:solidFill>
              </a:rPr>
              <a:t>Normal distribution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D7FF835-2D96-428A-858B-9C7A245D8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363" y="3852286"/>
            <a:ext cx="6507637" cy="300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58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37A8-F0AF-47E6-83F1-FCD3619F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b="1" i="0" dirty="0">
                <a:solidFill>
                  <a:schemeClr val="accent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Report a T-Test Result</a:t>
            </a:r>
            <a:r>
              <a:rPr lang="en-AT" b="1" i="0" dirty="0">
                <a:solidFill>
                  <a:schemeClr val="accent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endParaRPr lang="de-AT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CD5C-B25B-4BC5-9582-4D46E1C6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T" dirty="0"/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was a significant (not a significant) difference in </a:t>
            </a:r>
            <a:r>
              <a:rPr lang="en-AT" dirty="0">
                <a:solidFill>
                  <a:srgbClr val="000000"/>
                </a:solidFill>
                <a:latin typeface="Arial" panose="020B0604020202020204" pitchFamily="34" charset="0"/>
              </a:rPr>
              <a:t>tooth length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</a:t>
            </a:r>
            <a:r>
              <a:rPr lang="en-AT" dirty="0">
                <a:solidFill>
                  <a:srgbClr val="000000"/>
                </a:solidFill>
                <a:latin typeface="Arial" panose="020B0604020202020204" pitchFamily="34" charset="0"/>
              </a:rPr>
              <a:t>vitamin C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(M=___, SD=___) and </a:t>
            </a:r>
            <a:r>
              <a:rPr lang="en-A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orange juice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(M=___, SD=___) </a:t>
            </a:r>
            <a:r>
              <a:rPr lang="en-A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treatments (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A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)=____, 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____</a:t>
            </a:r>
            <a:r>
              <a:rPr lang="en-A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AT" dirty="0"/>
          </a:p>
          <a:p>
            <a:pPr marL="0" indent="0">
              <a:buNone/>
            </a:pPr>
            <a:endParaRPr lang="en-AT" dirty="0"/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was a significant (not a significant) difference in </a:t>
            </a:r>
            <a:r>
              <a:rPr lang="en-AT" dirty="0">
                <a:solidFill>
                  <a:srgbClr val="000000"/>
                </a:solidFill>
                <a:latin typeface="Arial" panose="020B0604020202020204" pitchFamily="34" charset="0"/>
              </a:rPr>
              <a:t>tooth length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</a:t>
            </a:r>
            <a:r>
              <a:rPr lang="en-AT" dirty="0">
                <a:solidFill>
                  <a:srgbClr val="000000"/>
                </a:solidFill>
                <a:latin typeface="Arial" panose="020B0604020202020204" pitchFamily="34" charset="0"/>
              </a:rPr>
              <a:t>vitamin C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(M=</a:t>
            </a:r>
            <a:r>
              <a:rPr lang="en-A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AT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16.2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SD=</a:t>
            </a:r>
            <a:r>
              <a:rPr lang="en-A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AT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4.2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and </a:t>
            </a:r>
            <a:r>
              <a:rPr lang="en-A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orange juice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(M=</a:t>
            </a:r>
            <a:r>
              <a:rPr lang="en-A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AT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18.3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SD=</a:t>
            </a:r>
            <a:r>
              <a:rPr lang="en-A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AT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5.1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A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treatments (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AT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)=</a:t>
            </a:r>
            <a:r>
              <a:rPr lang="en-A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AT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3.81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AT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0.02</a:t>
            </a:r>
            <a:r>
              <a:rPr lang="en-A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57283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31111E-D39D-4208-A00A-19BEB1A93B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2" t="11029" r="4222" b="6944"/>
          <a:stretch/>
        </p:blipFill>
        <p:spPr>
          <a:xfrm>
            <a:off x="195534" y="664336"/>
            <a:ext cx="5332487" cy="5708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2AC90A-6147-43C9-B0CF-D7A7463AE668}"/>
              </a:ext>
            </a:extLst>
          </p:cNvPr>
          <p:cNvSpPr txBox="1"/>
          <p:nvPr/>
        </p:nvSpPr>
        <p:spPr>
          <a:xfrm>
            <a:off x="3976214" y="952022"/>
            <a:ext cx="778270" cy="391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800" baseline="-25000" dirty="0"/>
              <a:t>b</a:t>
            </a:r>
            <a:endParaRPr lang="de-AT" sz="28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51F2E-E20B-458D-A534-D7F043CB7252}"/>
              </a:ext>
            </a:extLst>
          </p:cNvPr>
          <p:cNvSpPr txBox="1"/>
          <p:nvPr/>
        </p:nvSpPr>
        <p:spPr>
          <a:xfrm>
            <a:off x="1723339" y="2220539"/>
            <a:ext cx="509556" cy="391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800" baseline="-25000" dirty="0"/>
              <a:t>a</a:t>
            </a:r>
            <a:endParaRPr lang="de-AT" sz="2800" baseline="-25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8DC344-A67A-44A5-B0F0-708FDC475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575" y="664336"/>
            <a:ext cx="5638801" cy="4716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F45E16-2CC7-4C49-AE95-E5FB0AFF5626}"/>
              </a:ext>
            </a:extLst>
          </p:cNvPr>
          <p:cNvSpPr txBox="1"/>
          <p:nvPr/>
        </p:nvSpPr>
        <p:spPr>
          <a:xfrm>
            <a:off x="6865242" y="1957005"/>
            <a:ext cx="6206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2400" dirty="0" err="1"/>
              <a:t>n.s</a:t>
            </a:r>
            <a:r>
              <a:rPr lang="en-AT" sz="2400" dirty="0"/>
              <a:t>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51570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0CFB-D26C-4D6B-986F-F86991CD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Content Placeholder 3" descr="A drawing of a person&#10;&#10;Description automatically generated">
            <a:extLst>
              <a:ext uri="{FF2B5EF4-FFF2-40B4-BE49-F238E27FC236}">
                <a16:creationId xmlns:a16="http://schemas.microsoft.com/office/drawing/2014/main" id="{5EF205C1-EB6B-4731-B59E-941384C0F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431" y="755825"/>
            <a:ext cx="5834287" cy="57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7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0260-F9E3-4EDE-B634-B1135EB3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AT" b="1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l 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endParaRPr lang="de-A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5A42B7-146E-4435-8A18-5354CC5C8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2" y="1653749"/>
            <a:ext cx="10927827" cy="4839126"/>
          </a:xfrm>
        </p:spPr>
      </p:pic>
    </p:spTree>
    <p:extLst>
      <p:ext uri="{BB962C8B-B14F-4D97-AF65-F5344CB8AC3E}">
        <p14:creationId xmlns:p14="http://schemas.microsoft.com/office/powerpoint/2010/main" val="397305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63C6-0597-4177-A832-35A3514A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4400"/>
          </a:xfrm>
        </p:spPr>
        <p:txBody>
          <a:bodyPr/>
          <a:lstStyle/>
          <a:p>
            <a:pPr algn="ctr"/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P 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u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de-AT" b="1" i="1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de-A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99191-1DF4-428D-B304-424C75893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 lnSpcReduction="10000"/>
          </a:bodyPr>
          <a:lstStyle/>
          <a:p>
            <a:r>
              <a:rPr lang="en-AT" dirty="0"/>
              <a:t>M</a:t>
            </a:r>
            <a:r>
              <a:rPr lang="en-US" dirty="0" err="1"/>
              <a:t>ain</a:t>
            </a:r>
            <a:r>
              <a:rPr lang="en-US" dirty="0"/>
              <a:t> result of a statistical test is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 value</a:t>
            </a:r>
            <a:endParaRPr lang="en-AT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AT" sz="1800" i="0" u="none" strike="noStrike" baseline="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l"/>
            <a:endParaRPr lang="de-A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AT" dirty="0"/>
              <a:t>Measure</a:t>
            </a:r>
            <a:r>
              <a:rPr lang="en-AT" dirty="0"/>
              <a:t> </a:t>
            </a:r>
            <a:r>
              <a:rPr lang="de-AT" dirty="0"/>
              <a:t>of</a:t>
            </a:r>
            <a:r>
              <a:rPr lang="en-AT" dirty="0"/>
              <a:t> </a:t>
            </a:r>
            <a:r>
              <a:rPr lang="de-AT" dirty="0">
                <a:solidFill>
                  <a:schemeClr val="accent2">
                    <a:lumMod val="50000"/>
                  </a:schemeClr>
                </a:solidFill>
              </a:rPr>
              <a:t>uncertainty</a:t>
            </a:r>
            <a:r>
              <a:rPr lang="en-AT" dirty="0"/>
              <a:t> </a:t>
            </a:r>
            <a:r>
              <a:rPr lang="de-AT" dirty="0"/>
              <a:t>for</a:t>
            </a:r>
            <a:r>
              <a:rPr lang="en-AT" dirty="0"/>
              <a:t> </a:t>
            </a:r>
            <a:r>
              <a:rPr lang="de-AT" dirty="0"/>
              <a:t>drawing</a:t>
            </a:r>
            <a:r>
              <a:rPr lang="en-AT" dirty="0"/>
              <a:t> </a:t>
            </a:r>
            <a:r>
              <a:rPr lang="de-AT" dirty="0"/>
              <a:t>conclusions</a:t>
            </a:r>
            <a:endParaRPr lang="en-AT" dirty="0"/>
          </a:p>
          <a:p>
            <a:endParaRPr lang="en-AT" dirty="0"/>
          </a:p>
          <a:p>
            <a:r>
              <a:rPr lang="en-US" dirty="0"/>
              <a:t> The p-value is the probability that the null hypothesis is true</a:t>
            </a:r>
            <a:endParaRPr lang="en-AT" dirty="0"/>
          </a:p>
          <a:p>
            <a:endParaRPr lang="en-AT" dirty="0"/>
          </a:p>
          <a:p>
            <a:r>
              <a:rPr lang="en-US" dirty="0"/>
              <a:t>sample </a:t>
            </a:r>
            <a:r>
              <a:rPr lang="en-AT" dirty="0"/>
              <a:t> </a:t>
            </a:r>
            <a:r>
              <a:rPr lang="en-AT" dirty="0">
                <a:sym typeface="Wingdings" panose="05000000000000000000" pitchFamily="2" charset="2"/>
              </a:rPr>
              <a:t></a:t>
            </a:r>
            <a:r>
              <a:rPr lang="en-US" dirty="0"/>
              <a:t> population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(c</a:t>
            </a:r>
            <a:r>
              <a:rPr lang="en-AT" dirty="0">
                <a:solidFill>
                  <a:schemeClr val="accent2">
                    <a:lumMod val="50000"/>
                  </a:schemeClr>
                </a:solidFill>
              </a:rPr>
              <a:t>hance!)</a:t>
            </a:r>
          </a:p>
          <a:p>
            <a:endParaRPr lang="en-AT" dirty="0">
              <a:solidFill>
                <a:schemeClr val="accent2">
                  <a:lumMod val="50000"/>
                </a:schemeClr>
              </a:solidFill>
            </a:endParaRPr>
          </a:p>
          <a:p>
            <a:pPr algn="justLow"/>
            <a:r>
              <a:rPr lang="de-AT" dirty="0">
                <a:solidFill>
                  <a:schemeClr val="accent2">
                    <a:lumMod val="50000"/>
                  </a:schemeClr>
                </a:solidFill>
              </a:rPr>
              <a:t>Level of</a:t>
            </a:r>
            <a:r>
              <a:rPr lang="en-AT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de-AT" dirty="0">
                <a:solidFill>
                  <a:schemeClr val="accent2">
                    <a:lumMod val="50000"/>
                  </a:schemeClr>
                </a:solidFill>
              </a:rPr>
              <a:t>significanc</a:t>
            </a:r>
            <a:r>
              <a:rPr lang="en-AT" dirty="0">
                <a:solidFill>
                  <a:schemeClr val="accent2">
                    <a:lumMod val="50000"/>
                  </a:schemeClr>
                </a:solidFill>
              </a:rPr>
              <a:t>e: </a:t>
            </a:r>
            <a:r>
              <a:rPr lang="en-US" dirty="0"/>
              <a:t>A</a:t>
            </a:r>
            <a:r>
              <a:rPr lang="en-AT" dirty="0"/>
              <a:t> </a:t>
            </a:r>
            <a:r>
              <a:rPr lang="en-US" dirty="0"/>
              <a:t>level of the p value at which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null hypothesis is rejected </a:t>
            </a:r>
            <a:r>
              <a:rPr lang="en-US" dirty="0"/>
              <a:t>and</a:t>
            </a:r>
            <a:r>
              <a:rPr lang="en-AT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alternative hypothesis is accepted</a:t>
            </a:r>
            <a:r>
              <a:rPr lang="en-US" dirty="0"/>
              <a:t>.</a:t>
            </a:r>
            <a:endParaRPr lang="en-AT" dirty="0"/>
          </a:p>
          <a:p>
            <a:pPr marL="0" indent="0" algn="justLow">
              <a:buNone/>
            </a:pPr>
            <a:r>
              <a:rPr lang="en-AT" sz="2400" dirty="0"/>
              <a:t>Biology: </a:t>
            </a:r>
            <a:r>
              <a:rPr lang="en-AT" sz="2400" i="1" dirty="0"/>
              <a:t>P</a:t>
            </a:r>
            <a:r>
              <a:rPr lang="en-AT" sz="2400" dirty="0"/>
              <a:t> &lt; 0.05</a:t>
            </a:r>
            <a:endParaRPr lang="de-AT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51B79-9D2F-4A0C-9F46-944BF9D14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211" y="681037"/>
            <a:ext cx="2657164" cy="184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1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63C6-0597-4177-A832-35A3514A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08981"/>
          </a:xfrm>
        </p:spPr>
        <p:txBody>
          <a:bodyPr/>
          <a:lstStyle/>
          <a:p>
            <a:pPr algn="ctr"/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P 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u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de-AT" b="1" i="1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de-A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99191-1DF4-428D-B304-424C75893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614863"/>
          </a:xfrm>
        </p:spPr>
        <p:txBody>
          <a:bodyPr>
            <a:normAutofit lnSpcReduction="10000"/>
          </a:bodyPr>
          <a:lstStyle/>
          <a:p>
            <a:r>
              <a:rPr lang="en-AT" b="1" i="1" dirty="0"/>
              <a:t>P </a:t>
            </a:r>
            <a:r>
              <a:rPr lang="en-AT" b="1" dirty="0"/>
              <a:t>&lt; 0.05 </a:t>
            </a:r>
          </a:p>
          <a:p>
            <a:pPr marL="0" indent="0">
              <a:buNone/>
            </a:pP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t H</a:t>
            </a:r>
            <a:r>
              <a:rPr lang="en-AT" baseline="-25000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endParaRPr lang="de-A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AT" dirty="0">
                <a:solidFill>
                  <a:srgbClr val="FF0000"/>
                </a:solidFill>
              </a:rPr>
              <a:t>R</a:t>
            </a:r>
            <a:r>
              <a:rPr lang="en-AT" dirty="0">
                <a:solidFill>
                  <a:srgbClr val="FF0000"/>
                </a:solidFill>
              </a:rPr>
              <a:t>e</a:t>
            </a:r>
            <a:r>
              <a:rPr lang="de-AT" dirty="0">
                <a:solidFill>
                  <a:srgbClr val="FF0000"/>
                </a:solidFill>
              </a:rPr>
              <a:t>j</a:t>
            </a:r>
            <a:r>
              <a:rPr lang="en-AT" dirty="0">
                <a:solidFill>
                  <a:srgbClr val="FF0000"/>
                </a:solidFill>
              </a:rPr>
              <a:t>e</a:t>
            </a:r>
            <a:r>
              <a:rPr lang="de-AT" dirty="0">
                <a:solidFill>
                  <a:srgbClr val="FF0000"/>
                </a:solidFill>
              </a:rPr>
              <a:t>c</a:t>
            </a:r>
            <a:r>
              <a:rPr lang="en-AT" dirty="0">
                <a:solidFill>
                  <a:srgbClr val="FF0000"/>
                </a:solidFill>
              </a:rPr>
              <a:t>t H</a:t>
            </a:r>
            <a:r>
              <a:rPr lang="en-AT" baseline="-25000" dirty="0">
                <a:solidFill>
                  <a:srgbClr val="FF0000"/>
                </a:solidFill>
              </a:rPr>
              <a:t>0</a:t>
            </a:r>
            <a:endParaRPr lang="de-AT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T" dirty="0"/>
          </a:p>
          <a:p>
            <a:r>
              <a:rPr lang="en-AT" b="1" i="1" dirty="0"/>
              <a:t>P </a:t>
            </a:r>
            <a:r>
              <a:rPr lang="en-AT" b="1" dirty="0"/>
              <a:t>&gt; </a:t>
            </a:r>
            <a:r>
              <a:rPr lang="de-AT" b="1" dirty="0"/>
              <a:t>o</a:t>
            </a:r>
            <a:r>
              <a:rPr lang="en-AT" b="1" dirty="0"/>
              <a:t>r = 0.05</a:t>
            </a:r>
          </a:p>
          <a:p>
            <a:pPr marL="0" indent="0">
              <a:buNone/>
            </a:pPr>
            <a:r>
              <a:rPr lang="en-AT" b="1" dirty="0"/>
              <a:t>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t H</a:t>
            </a:r>
            <a:r>
              <a:rPr lang="en-AT" baseline="-250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de-A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AT" dirty="0">
                <a:solidFill>
                  <a:srgbClr val="FF0000"/>
                </a:solidFill>
              </a:rPr>
              <a:t>R</a:t>
            </a:r>
            <a:r>
              <a:rPr lang="en-AT" dirty="0">
                <a:solidFill>
                  <a:srgbClr val="FF0000"/>
                </a:solidFill>
              </a:rPr>
              <a:t>e</a:t>
            </a:r>
            <a:r>
              <a:rPr lang="de-AT" dirty="0">
                <a:solidFill>
                  <a:srgbClr val="FF0000"/>
                </a:solidFill>
              </a:rPr>
              <a:t>j</a:t>
            </a:r>
            <a:r>
              <a:rPr lang="en-AT" dirty="0">
                <a:solidFill>
                  <a:srgbClr val="FF0000"/>
                </a:solidFill>
              </a:rPr>
              <a:t>e</a:t>
            </a:r>
            <a:r>
              <a:rPr lang="de-AT" dirty="0">
                <a:solidFill>
                  <a:srgbClr val="FF0000"/>
                </a:solidFill>
              </a:rPr>
              <a:t>c</a:t>
            </a:r>
            <a:r>
              <a:rPr lang="en-AT" dirty="0">
                <a:solidFill>
                  <a:srgbClr val="FF0000"/>
                </a:solidFill>
              </a:rPr>
              <a:t>t H</a:t>
            </a:r>
            <a:r>
              <a:rPr lang="en-AT" baseline="-25000" dirty="0">
                <a:solidFill>
                  <a:srgbClr val="FF0000"/>
                </a:solidFill>
              </a:rPr>
              <a:t>A</a:t>
            </a:r>
            <a:r>
              <a:rPr lang="en-AT" baseline="-250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AT" baseline="-25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A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AT" sz="18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</a:rPr>
              <a:t>The p-value</a:t>
            </a:r>
            <a:r>
              <a:rPr lang="en-AT" sz="18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</a:rPr>
              <a:t> </a:t>
            </a:r>
            <a:r>
              <a:rPr lang="de-AT" sz="18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</a:rPr>
              <a:t>always</a:t>
            </a:r>
            <a:r>
              <a:rPr lang="en-AT" sz="18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</a:rPr>
              <a:t> </a:t>
            </a:r>
            <a:r>
              <a:rPr lang="de-AT" sz="18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</a:rPr>
              <a:t>evaluates</a:t>
            </a:r>
            <a:r>
              <a:rPr lang="en-AT" sz="18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</a:rPr>
              <a:t> </a:t>
            </a:r>
            <a:r>
              <a:rPr lang="de-AT" sz="18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</a:rPr>
              <a:t>the</a:t>
            </a:r>
            <a:r>
              <a:rPr lang="en-AT" sz="18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</a:rPr>
              <a:t> </a:t>
            </a:r>
            <a:r>
              <a:rPr lang="de-AT" sz="18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</a:rPr>
              <a:t>null hypothesis</a:t>
            </a:r>
            <a:endParaRPr lang="en-A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81B0B-B2CA-4FC8-86A0-C4118A659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0"/>
          <a:stretch/>
        </p:blipFill>
        <p:spPr>
          <a:xfrm>
            <a:off x="7429500" y="1208982"/>
            <a:ext cx="3562349" cy="496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4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3924-8DD0-41E3-9CCF-40D55158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AT" b="1" dirty="0" err="1">
                <a:solidFill>
                  <a:schemeClr val="accent2">
                    <a:lumMod val="50000"/>
                  </a:schemeClr>
                </a:solidFill>
              </a:rPr>
              <a:t>udent’s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 t-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endParaRPr lang="de-A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BE94-09AB-4F0D-B790-B399DC91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b="1" dirty="0"/>
              <a:t>D</a:t>
            </a:r>
            <a:r>
              <a:rPr lang="de-AT" b="1" dirty="0"/>
              <a:t>i</a:t>
            </a:r>
            <a:r>
              <a:rPr lang="en-AT" b="1" dirty="0"/>
              <a:t>f</a:t>
            </a:r>
            <a:r>
              <a:rPr lang="de-AT" b="1" dirty="0"/>
              <a:t>f</a:t>
            </a:r>
            <a:r>
              <a:rPr lang="en-AT" b="1" dirty="0"/>
              <a:t>e</a:t>
            </a:r>
            <a:r>
              <a:rPr lang="de-AT" b="1" dirty="0"/>
              <a:t>r</a:t>
            </a:r>
            <a:r>
              <a:rPr lang="en-AT" b="1" dirty="0"/>
              <a:t>e</a:t>
            </a:r>
            <a:r>
              <a:rPr lang="de-AT" b="1" dirty="0"/>
              <a:t>n</a:t>
            </a:r>
            <a:r>
              <a:rPr lang="en-AT" b="1" dirty="0"/>
              <a:t>c</a:t>
            </a:r>
            <a:r>
              <a:rPr lang="de-AT" b="1" dirty="0"/>
              <a:t>e</a:t>
            </a:r>
            <a:r>
              <a:rPr lang="en-AT" b="1" dirty="0"/>
              <a:t> </a:t>
            </a:r>
            <a:r>
              <a:rPr lang="de-AT" b="1" dirty="0"/>
              <a:t>b</a:t>
            </a:r>
            <a:r>
              <a:rPr lang="en-AT" b="1" dirty="0"/>
              <a:t>e</a:t>
            </a:r>
            <a:r>
              <a:rPr lang="de-AT" b="1" dirty="0"/>
              <a:t>t</a:t>
            </a:r>
            <a:r>
              <a:rPr lang="en-AT" b="1" dirty="0"/>
              <a:t>w</a:t>
            </a:r>
            <a:r>
              <a:rPr lang="de-AT" b="1" dirty="0"/>
              <a:t>e</a:t>
            </a:r>
            <a:r>
              <a:rPr lang="en-AT" b="1" dirty="0" err="1"/>
              <a:t>en</a:t>
            </a:r>
            <a:r>
              <a:rPr lang="en-AT" b="1" dirty="0"/>
              <a:t> </a:t>
            </a:r>
            <a:r>
              <a:rPr lang="de-AT" b="1" dirty="0"/>
              <a:t>m</a:t>
            </a:r>
            <a:r>
              <a:rPr lang="en-AT" b="1" dirty="0"/>
              <a:t>e</a:t>
            </a:r>
            <a:r>
              <a:rPr lang="de-AT" b="1" dirty="0"/>
              <a:t>a</a:t>
            </a:r>
            <a:r>
              <a:rPr lang="en-AT" b="1" dirty="0"/>
              <a:t>n</a:t>
            </a:r>
            <a:r>
              <a:rPr lang="de-AT" b="1" dirty="0"/>
              <a:t>s</a:t>
            </a:r>
            <a:r>
              <a:rPr lang="en-AT" b="1" dirty="0"/>
              <a:t> 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w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o 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AT" b="1" dirty="0" err="1">
                <a:solidFill>
                  <a:schemeClr val="accent2">
                    <a:lumMod val="50000"/>
                  </a:schemeClr>
                </a:solidFill>
              </a:rPr>
              <a:t>opula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AT" b="1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r 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g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u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AT" b="1" dirty="0"/>
              <a:t> </a:t>
            </a:r>
            <a:r>
              <a:rPr lang="de-AT" b="1" dirty="0"/>
              <a:t>m</a:t>
            </a:r>
            <a:r>
              <a:rPr lang="en-AT" b="1" dirty="0"/>
              <a:t>e</a:t>
            </a:r>
            <a:r>
              <a:rPr lang="de-AT" b="1" dirty="0"/>
              <a:t>a</a:t>
            </a:r>
            <a:r>
              <a:rPr lang="en-AT" b="1" dirty="0"/>
              <a:t>n (µ</a:t>
            </a:r>
            <a:r>
              <a:rPr lang="en-AT" b="1" baseline="-25000" dirty="0"/>
              <a:t>1</a:t>
            </a:r>
            <a:r>
              <a:rPr lang="de-AT" b="1" dirty="0"/>
              <a:t>,</a:t>
            </a:r>
            <a:r>
              <a:rPr lang="en-AT" b="1" dirty="0"/>
              <a:t> µ</a:t>
            </a:r>
            <a:r>
              <a:rPr lang="en-AT" b="1" baseline="-25000" dirty="0"/>
              <a:t>2</a:t>
            </a:r>
            <a:r>
              <a:rPr lang="en-AT" b="1" dirty="0"/>
              <a:t>)</a:t>
            </a:r>
            <a:endParaRPr lang="de-AT" b="1" dirty="0"/>
          </a:p>
          <a:p>
            <a:pPr marL="0" indent="0">
              <a:buNone/>
            </a:pPr>
            <a:r>
              <a:rPr lang="en-AT" dirty="0">
                <a:solidFill>
                  <a:srgbClr val="FF0000"/>
                </a:solidFill>
              </a:rPr>
              <a:t>H</a:t>
            </a:r>
            <a:r>
              <a:rPr lang="en-AT" baseline="-25000" dirty="0">
                <a:solidFill>
                  <a:srgbClr val="FF0000"/>
                </a:solidFill>
              </a:rPr>
              <a:t>0</a:t>
            </a:r>
            <a:r>
              <a:rPr lang="en-AT" dirty="0">
                <a:solidFill>
                  <a:srgbClr val="FF0000"/>
                </a:solidFill>
              </a:rPr>
              <a:t>: </a:t>
            </a:r>
            <a:r>
              <a:rPr lang="de-AT" dirty="0">
                <a:solidFill>
                  <a:srgbClr val="FF0000"/>
                </a:solidFill>
              </a:rPr>
              <a:t>T</a:t>
            </a:r>
            <a:r>
              <a:rPr lang="en-AT" dirty="0">
                <a:solidFill>
                  <a:srgbClr val="FF0000"/>
                </a:solidFill>
              </a:rPr>
              <a:t>h</a:t>
            </a:r>
            <a:r>
              <a:rPr lang="de-AT" dirty="0">
                <a:solidFill>
                  <a:srgbClr val="FF0000"/>
                </a:solidFill>
              </a:rPr>
              <a:t>e</a:t>
            </a:r>
            <a:r>
              <a:rPr lang="en-AT" dirty="0">
                <a:solidFill>
                  <a:srgbClr val="FF0000"/>
                </a:solidFill>
              </a:rPr>
              <a:t>r</a:t>
            </a:r>
            <a:r>
              <a:rPr lang="de-AT" dirty="0">
                <a:solidFill>
                  <a:srgbClr val="FF0000"/>
                </a:solidFill>
              </a:rPr>
              <a:t>e</a:t>
            </a:r>
            <a:r>
              <a:rPr lang="en-AT" dirty="0">
                <a:solidFill>
                  <a:srgbClr val="FF0000"/>
                </a:solidFill>
              </a:rPr>
              <a:t> </a:t>
            </a:r>
            <a:r>
              <a:rPr lang="de-AT" dirty="0">
                <a:solidFill>
                  <a:srgbClr val="FF0000"/>
                </a:solidFill>
              </a:rPr>
              <a:t>i</a:t>
            </a:r>
            <a:r>
              <a:rPr lang="en-AT" dirty="0">
                <a:solidFill>
                  <a:srgbClr val="FF0000"/>
                </a:solidFill>
              </a:rPr>
              <a:t>s </a:t>
            </a:r>
            <a:r>
              <a:rPr lang="de-AT" dirty="0">
                <a:solidFill>
                  <a:srgbClr val="FF0000"/>
                </a:solidFill>
              </a:rPr>
              <a:t>n</a:t>
            </a:r>
            <a:r>
              <a:rPr lang="en-AT" dirty="0">
                <a:solidFill>
                  <a:srgbClr val="FF0000"/>
                </a:solidFill>
              </a:rPr>
              <a:t>o </a:t>
            </a:r>
            <a:r>
              <a:rPr lang="de-AT" dirty="0">
                <a:solidFill>
                  <a:srgbClr val="FF0000"/>
                </a:solidFill>
              </a:rPr>
              <a:t>d</a:t>
            </a:r>
            <a:r>
              <a:rPr lang="en-AT" dirty="0" err="1">
                <a:solidFill>
                  <a:srgbClr val="FF0000"/>
                </a:solidFill>
              </a:rPr>
              <a:t>i</a:t>
            </a:r>
            <a:r>
              <a:rPr lang="de-AT" dirty="0">
                <a:solidFill>
                  <a:srgbClr val="FF0000"/>
                </a:solidFill>
              </a:rPr>
              <a:t>f</a:t>
            </a:r>
            <a:r>
              <a:rPr lang="en-AT" dirty="0">
                <a:solidFill>
                  <a:srgbClr val="FF0000"/>
                </a:solidFill>
              </a:rPr>
              <a:t>f</a:t>
            </a:r>
            <a:r>
              <a:rPr lang="de-AT" dirty="0">
                <a:solidFill>
                  <a:srgbClr val="FF0000"/>
                </a:solidFill>
              </a:rPr>
              <a:t>e</a:t>
            </a:r>
            <a:r>
              <a:rPr lang="en-AT" dirty="0">
                <a:solidFill>
                  <a:srgbClr val="FF0000"/>
                </a:solidFill>
              </a:rPr>
              <a:t>r</a:t>
            </a:r>
            <a:r>
              <a:rPr lang="de-AT" dirty="0">
                <a:solidFill>
                  <a:srgbClr val="FF0000"/>
                </a:solidFill>
              </a:rPr>
              <a:t>e</a:t>
            </a:r>
            <a:r>
              <a:rPr lang="en-AT" dirty="0">
                <a:solidFill>
                  <a:srgbClr val="FF0000"/>
                </a:solidFill>
              </a:rPr>
              <a:t>n</a:t>
            </a:r>
            <a:r>
              <a:rPr lang="de-AT" dirty="0">
                <a:solidFill>
                  <a:srgbClr val="FF0000"/>
                </a:solidFill>
              </a:rPr>
              <a:t>c</a:t>
            </a:r>
            <a:r>
              <a:rPr lang="en-AT" dirty="0">
                <a:solidFill>
                  <a:srgbClr val="FF0000"/>
                </a:solidFill>
              </a:rPr>
              <a:t>e </a:t>
            </a:r>
            <a:r>
              <a:rPr lang="de-AT" dirty="0">
                <a:solidFill>
                  <a:srgbClr val="FF0000"/>
                </a:solidFill>
              </a:rPr>
              <a:t>b</a:t>
            </a:r>
            <a:r>
              <a:rPr lang="en-AT" dirty="0">
                <a:solidFill>
                  <a:srgbClr val="FF0000"/>
                </a:solidFill>
              </a:rPr>
              <a:t>e</a:t>
            </a:r>
            <a:r>
              <a:rPr lang="de-AT" dirty="0">
                <a:solidFill>
                  <a:srgbClr val="FF0000"/>
                </a:solidFill>
              </a:rPr>
              <a:t>t</a:t>
            </a:r>
            <a:r>
              <a:rPr lang="en-AT" dirty="0">
                <a:solidFill>
                  <a:srgbClr val="FF0000"/>
                </a:solidFill>
              </a:rPr>
              <a:t>w</a:t>
            </a:r>
            <a:r>
              <a:rPr lang="de-AT" dirty="0">
                <a:solidFill>
                  <a:srgbClr val="FF0000"/>
                </a:solidFill>
              </a:rPr>
              <a:t>e</a:t>
            </a:r>
            <a:r>
              <a:rPr lang="en-AT" dirty="0">
                <a:solidFill>
                  <a:srgbClr val="FF0000"/>
                </a:solidFill>
              </a:rPr>
              <a:t>e</a:t>
            </a:r>
            <a:r>
              <a:rPr lang="de-AT" dirty="0">
                <a:solidFill>
                  <a:srgbClr val="FF0000"/>
                </a:solidFill>
              </a:rPr>
              <a:t>n</a:t>
            </a:r>
            <a:r>
              <a:rPr lang="en-AT" dirty="0">
                <a:solidFill>
                  <a:srgbClr val="FF0000"/>
                </a:solidFill>
              </a:rPr>
              <a:t> </a:t>
            </a:r>
            <a:r>
              <a:rPr lang="de-AT" dirty="0">
                <a:solidFill>
                  <a:srgbClr val="FF0000"/>
                </a:solidFill>
              </a:rPr>
              <a:t>m</a:t>
            </a:r>
            <a:r>
              <a:rPr lang="en-AT" dirty="0">
                <a:solidFill>
                  <a:srgbClr val="FF0000"/>
                </a:solidFill>
              </a:rPr>
              <a:t>e</a:t>
            </a:r>
            <a:r>
              <a:rPr lang="de-AT" dirty="0">
                <a:solidFill>
                  <a:srgbClr val="FF0000"/>
                </a:solidFill>
              </a:rPr>
              <a:t>a</a:t>
            </a:r>
            <a:r>
              <a:rPr lang="en-AT" dirty="0">
                <a:solidFill>
                  <a:srgbClr val="FF0000"/>
                </a:solidFill>
              </a:rPr>
              <a:t>n</a:t>
            </a:r>
            <a:r>
              <a:rPr lang="de-AT" dirty="0">
                <a:solidFill>
                  <a:srgbClr val="FF0000"/>
                </a:solidFill>
              </a:rPr>
              <a:t>s</a:t>
            </a:r>
            <a:r>
              <a:rPr lang="en-AT" dirty="0">
                <a:solidFill>
                  <a:srgbClr val="FF0000"/>
                </a:solidFill>
              </a:rPr>
              <a:t> </a:t>
            </a:r>
            <a:r>
              <a:rPr lang="de-AT" dirty="0">
                <a:solidFill>
                  <a:srgbClr val="FF0000"/>
                </a:solidFill>
              </a:rPr>
              <a:t>o</a:t>
            </a:r>
            <a:r>
              <a:rPr lang="en-AT" dirty="0">
                <a:solidFill>
                  <a:srgbClr val="FF0000"/>
                </a:solidFill>
              </a:rPr>
              <a:t>f </a:t>
            </a:r>
            <a:r>
              <a:rPr lang="de-AT" dirty="0">
                <a:solidFill>
                  <a:srgbClr val="FF0000"/>
                </a:solidFill>
              </a:rPr>
              <a:t>t</a:t>
            </a:r>
            <a:r>
              <a:rPr lang="en-AT" dirty="0">
                <a:solidFill>
                  <a:srgbClr val="FF0000"/>
                </a:solidFill>
              </a:rPr>
              <a:t>wo </a:t>
            </a:r>
            <a:r>
              <a:rPr lang="de-AT" dirty="0">
                <a:solidFill>
                  <a:srgbClr val="FF0000"/>
                </a:solidFill>
              </a:rPr>
              <a:t>p</a:t>
            </a:r>
            <a:r>
              <a:rPr lang="en-AT" dirty="0">
                <a:solidFill>
                  <a:srgbClr val="FF0000"/>
                </a:solidFill>
              </a:rPr>
              <a:t>o</a:t>
            </a:r>
            <a:r>
              <a:rPr lang="de-AT" dirty="0">
                <a:solidFill>
                  <a:srgbClr val="FF0000"/>
                </a:solidFill>
              </a:rPr>
              <a:t>p</a:t>
            </a:r>
            <a:r>
              <a:rPr lang="en-AT" dirty="0" err="1">
                <a:solidFill>
                  <a:srgbClr val="FF0000"/>
                </a:solidFill>
              </a:rPr>
              <a:t>ulations</a:t>
            </a:r>
            <a:r>
              <a:rPr lang="en-AT" dirty="0">
                <a:solidFill>
                  <a:srgbClr val="FF0000"/>
                </a:solidFill>
              </a:rPr>
              <a:t> (</a:t>
            </a:r>
            <a:r>
              <a:rPr lang="en-AT" b="1" dirty="0">
                <a:solidFill>
                  <a:srgbClr val="FF0000"/>
                </a:solidFill>
              </a:rPr>
              <a:t>µ</a:t>
            </a:r>
            <a:r>
              <a:rPr lang="en-AT" b="1" baseline="-25000" dirty="0">
                <a:solidFill>
                  <a:srgbClr val="FF0000"/>
                </a:solidFill>
              </a:rPr>
              <a:t>1</a:t>
            </a:r>
            <a:r>
              <a:rPr lang="en-AT" b="1" dirty="0">
                <a:solidFill>
                  <a:srgbClr val="FF0000"/>
                </a:solidFill>
              </a:rPr>
              <a:t>= µ</a:t>
            </a:r>
            <a:r>
              <a:rPr lang="en-AT" b="1" baseline="-25000" dirty="0">
                <a:solidFill>
                  <a:srgbClr val="FF0000"/>
                </a:solidFill>
              </a:rPr>
              <a:t>2</a:t>
            </a:r>
            <a:r>
              <a:rPr lang="en-AT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AT" sz="2400" b="1" i="1" dirty="0"/>
              <a:t>P </a:t>
            </a:r>
            <a:r>
              <a:rPr lang="en-AT" sz="2400" b="1" dirty="0"/>
              <a:t>&gt; </a:t>
            </a:r>
            <a:r>
              <a:rPr lang="de-AT" sz="2400" b="1" dirty="0"/>
              <a:t>o</a:t>
            </a:r>
            <a:r>
              <a:rPr lang="en-AT" sz="2400" b="1" dirty="0"/>
              <a:t>r = 0.05</a:t>
            </a:r>
          </a:p>
          <a:p>
            <a:pPr marL="0" indent="0">
              <a:buNone/>
            </a:pPr>
            <a:endParaRPr lang="en-AT" b="1" dirty="0"/>
          </a:p>
          <a:p>
            <a:pPr marL="0" indent="0">
              <a:buNone/>
            </a:pP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AT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s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AT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AT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e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f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wo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AT" dirty="0" err="1">
                <a:solidFill>
                  <a:schemeClr val="accent6">
                    <a:lumMod val="75000"/>
                  </a:schemeClr>
                </a:solidFill>
              </a:rPr>
              <a:t>ulations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AT" b="1" dirty="0">
                <a:solidFill>
                  <a:schemeClr val="accent6">
                    <a:lumMod val="75000"/>
                  </a:schemeClr>
                </a:solidFill>
              </a:rPr>
              <a:t>µ</a:t>
            </a:r>
            <a:r>
              <a:rPr lang="en-AT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T" b="1" dirty="0">
                <a:solidFill>
                  <a:schemeClr val="accent6">
                    <a:lumMod val="75000"/>
                  </a:schemeClr>
                </a:solidFill>
              </a:rPr>
              <a:t>&gt; or &lt; µ</a:t>
            </a:r>
            <a:r>
              <a:rPr lang="en-AT" b="1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T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de-AT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AT" sz="2400" b="1" dirty="0"/>
              <a:t>P &lt; 0.05 </a:t>
            </a:r>
          </a:p>
          <a:p>
            <a:pPr marL="0" indent="0">
              <a:buNone/>
            </a:pPr>
            <a:endParaRPr lang="en-AT" b="1" dirty="0"/>
          </a:p>
          <a:p>
            <a:endParaRPr lang="en-AT" b="1" dirty="0"/>
          </a:p>
          <a:p>
            <a:endParaRPr lang="de-AT" b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0FBBD0-5BEC-435E-9550-F88AAB91E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0" y="4257658"/>
            <a:ext cx="6367666" cy="26003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E96848-65A7-4FE0-A74F-319D0DCEB326}"/>
              </a:ext>
            </a:extLst>
          </p:cNvPr>
          <p:cNvSpPr txBox="1"/>
          <p:nvPr/>
        </p:nvSpPr>
        <p:spPr>
          <a:xfrm>
            <a:off x="1074656" y="5807631"/>
            <a:ext cx="1819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 (m)= 180 </a:t>
            </a:r>
          </a:p>
          <a:p>
            <a:r>
              <a:rPr lang="de-DE" dirty="0"/>
              <a:t>M (f)= 176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8750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6A7D-9A2F-4B24-80DC-C987F63B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7C30B-5E1E-4D78-B7D1-FE01CBD57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2" y="484094"/>
            <a:ext cx="10595365" cy="6008781"/>
          </a:xfrm>
        </p:spPr>
      </p:pic>
    </p:spTree>
    <p:extLst>
      <p:ext uri="{BB962C8B-B14F-4D97-AF65-F5344CB8AC3E}">
        <p14:creationId xmlns:p14="http://schemas.microsoft.com/office/powerpoint/2010/main" val="192016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BC3A83-3352-46C7-993D-A3B076A13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" y="0"/>
            <a:ext cx="12109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2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FA99-DBD9-482A-B484-D4DC04AC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4A76A5-F5A0-49CC-A5BD-C07DB1198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47" y="678142"/>
            <a:ext cx="10777505" cy="6037698"/>
          </a:xfrm>
        </p:spPr>
      </p:pic>
    </p:spTree>
    <p:extLst>
      <p:ext uri="{BB962C8B-B14F-4D97-AF65-F5344CB8AC3E}">
        <p14:creationId xmlns:p14="http://schemas.microsoft.com/office/powerpoint/2010/main" val="216711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853</Words>
  <Application>Microsoft Office PowerPoint</Application>
  <PresentationFormat>Widescreen</PresentationFormat>
  <Paragraphs>99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</vt:lpstr>
      <vt:lpstr>Cabin-semi-bold</vt:lpstr>
      <vt:lpstr>Calibri</vt:lpstr>
      <vt:lpstr>Calibri Light</vt:lpstr>
      <vt:lpstr>Google Sans</vt:lpstr>
      <vt:lpstr>Open Sans</vt:lpstr>
      <vt:lpstr>Tahoma</vt:lpstr>
      <vt:lpstr>Times New Roman</vt:lpstr>
      <vt:lpstr>Office Theme</vt:lpstr>
      <vt:lpstr>Student's t-test (t-Test)</vt:lpstr>
      <vt:lpstr>Statistical Inference</vt:lpstr>
      <vt:lpstr>Statistical Hypothesis</vt:lpstr>
      <vt:lpstr>P value (P)</vt:lpstr>
      <vt:lpstr>P value (P)</vt:lpstr>
      <vt:lpstr>Student’s t-test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t-test Assumptions</vt:lpstr>
      <vt:lpstr>Test of Normality</vt:lpstr>
      <vt:lpstr>PowerPoint Presentation</vt:lpstr>
      <vt:lpstr>PowerPoint Presentation</vt:lpstr>
      <vt:lpstr>PowerPoint Presentation</vt:lpstr>
      <vt:lpstr>PowerPoint Presentation</vt:lpstr>
      <vt:lpstr>Homogeneity of Variance</vt:lpstr>
      <vt:lpstr>Student’s t-test</vt:lpstr>
      <vt:lpstr>Unpaired Student’s t-test</vt:lpstr>
      <vt:lpstr>Report a T-Test Result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kian jenab</dc:creator>
  <cp:lastModifiedBy>Kian Jenab</cp:lastModifiedBy>
  <cp:revision>21</cp:revision>
  <dcterms:created xsi:type="dcterms:W3CDTF">2021-11-28T18:40:56Z</dcterms:created>
  <dcterms:modified xsi:type="dcterms:W3CDTF">2023-09-29T00:00:56Z</dcterms:modified>
</cp:coreProperties>
</file>