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3" r:id="rId3"/>
    <p:sldId id="322" r:id="rId4"/>
    <p:sldId id="323" r:id="rId5"/>
    <p:sldId id="284" r:id="rId6"/>
    <p:sldId id="285" r:id="rId7"/>
    <p:sldId id="289" r:id="rId8"/>
    <p:sldId id="288" r:id="rId9"/>
    <p:sldId id="324" r:id="rId10"/>
    <p:sldId id="319" r:id="rId11"/>
    <p:sldId id="311" r:id="rId12"/>
    <p:sldId id="310" r:id="rId13"/>
    <p:sldId id="320" r:id="rId14"/>
    <p:sldId id="312" r:id="rId15"/>
    <p:sldId id="313" r:id="rId16"/>
    <p:sldId id="315" r:id="rId17"/>
    <p:sldId id="314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252209305902532"/>
          <c:y val="0.11408269618471605"/>
          <c:w val="0.82347275064793057"/>
          <c:h val="0.75397528199767327"/>
        </c:manualLayout>
      </c:layout>
      <c:barChart>
        <c:barDir val="col"/>
        <c:grouping val="clustered"/>
        <c:varyColors val="0"/>
        <c:ser>
          <c:idx val="0"/>
          <c:order val="0"/>
          <c:tx>
            <c:v>Control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Sheet1!$C$13</c:f>
                <c:numCache>
                  <c:formatCode>General</c:formatCode>
                  <c:ptCount val="1"/>
                  <c:pt idx="0">
                    <c:v>5.2919923256465225E-2</c:v>
                  </c:pt>
                </c:numCache>
              </c:numRef>
            </c:plus>
            <c:minus>
              <c:numRef>
                <c:f>Sheet1!$C$13</c:f>
                <c:numCache>
                  <c:formatCode>General</c:formatCode>
                  <c:ptCount val="1"/>
                  <c:pt idx="0">
                    <c:v>5.2919923256465225E-2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Sheet1!$B$13</c:f>
              <c:numCache>
                <c:formatCode>General</c:formatCode>
                <c:ptCount val="1"/>
                <c:pt idx="0">
                  <c:v>0.31446108289231983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5-4217-846F-0F065F517544}"/>
            </c:ext>
          </c:extLst>
        </c:ser>
        <c:ser>
          <c:idx val="1"/>
          <c:order val="1"/>
          <c:tx>
            <c:v>Lactarius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Sheet1!$C$23</c:f>
                <c:numCache>
                  <c:formatCode>General</c:formatCode>
                  <c:ptCount val="1"/>
                  <c:pt idx="0">
                    <c:v>3.8538032481180505E-2</c:v>
                  </c:pt>
                </c:numCache>
              </c:numRef>
            </c:plus>
            <c:minus>
              <c:numRef>
                <c:f>Sheet1!$C$23</c:f>
                <c:numCache>
                  <c:formatCode>General</c:formatCode>
                  <c:ptCount val="1"/>
                  <c:pt idx="0">
                    <c:v>3.8538032481180505E-2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Sheet1!$B$23</c:f>
              <c:numCache>
                <c:formatCode>General</c:formatCode>
                <c:ptCount val="1"/>
                <c:pt idx="0">
                  <c:v>0.33003428873549129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75-4217-846F-0F065F517544}"/>
            </c:ext>
          </c:extLst>
        </c:ser>
        <c:ser>
          <c:idx val="2"/>
          <c:order val="2"/>
          <c:tx>
            <c:v>Thelephora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Sheet1!$C$33</c:f>
                <c:numCache>
                  <c:formatCode>General</c:formatCode>
                  <c:ptCount val="1"/>
                  <c:pt idx="0">
                    <c:v>4.2248806251283411E-2</c:v>
                  </c:pt>
                </c:numCache>
              </c:numRef>
            </c:plus>
            <c:minus>
              <c:numRef>
                <c:f>Sheet1!$C$33</c:f>
                <c:numCache>
                  <c:formatCode>General</c:formatCode>
                  <c:ptCount val="1"/>
                  <c:pt idx="0">
                    <c:v>4.2248806251283411E-2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Sheet1!$B$33</c:f>
              <c:numCache>
                <c:formatCode>General</c:formatCode>
                <c:ptCount val="1"/>
                <c:pt idx="0">
                  <c:v>0.23243061433979254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75-4217-846F-0F065F517544}"/>
            </c:ext>
          </c:extLst>
        </c:ser>
        <c:ser>
          <c:idx val="3"/>
          <c:order val="3"/>
          <c:tx>
            <c:v>Native Mycorrhiza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Sheet1!$C$40</c:f>
                <c:numCache>
                  <c:formatCode>General</c:formatCode>
                  <c:ptCount val="1"/>
                  <c:pt idx="0">
                    <c:v>5.5741132849441634E-2</c:v>
                  </c:pt>
                </c:numCache>
              </c:numRef>
            </c:plus>
            <c:minus>
              <c:numRef>
                <c:f>Sheet1!$C$40</c:f>
                <c:numCache>
                  <c:formatCode>General</c:formatCode>
                  <c:ptCount val="1"/>
                  <c:pt idx="0">
                    <c:v>5.5741132849441634E-2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Sheet1!$B$40</c:f>
              <c:numCache>
                <c:formatCode>General</c:formatCode>
                <c:ptCount val="1"/>
                <c:pt idx="0">
                  <c:v>0.43304462934215998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75-4217-846F-0F065F5175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48937040"/>
        <c:axId val="248937600"/>
      </c:barChart>
      <c:catAx>
        <c:axId val="24893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48937600"/>
        <c:crosses val="autoZero"/>
        <c:auto val="1"/>
        <c:lblAlgn val="ctr"/>
        <c:lblOffset val="100"/>
        <c:noMultiLvlLbl val="0"/>
      </c:catAx>
      <c:valAx>
        <c:axId val="24893760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 err="1">
                    <a:effectLst/>
                    <a:latin typeface="+mj-lt"/>
                  </a:rPr>
                  <a:t>Cellulase</a:t>
                </a:r>
                <a:r>
                  <a:rPr lang="en-US" sz="1400" b="0" i="0" baseline="0" dirty="0">
                    <a:effectLst/>
                    <a:latin typeface="+mj-lt"/>
                  </a:rPr>
                  <a:t> (</a:t>
                </a:r>
                <a:r>
                  <a:rPr lang="en-US" sz="1400" b="0" i="0" baseline="0" dirty="0" err="1">
                    <a:effectLst/>
                    <a:latin typeface="+mj-lt"/>
                  </a:rPr>
                  <a:t>umol</a:t>
                </a:r>
                <a:r>
                  <a:rPr lang="en-US" sz="1400" b="0" i="0" baseline="0" dirty="0">
                    <a:effectLst/>
                    <a:latin typeface="+mj-lt"/>
                  </a:rPr>
                  <a:t> MUF/ g DW/ Hour)</a:t>
                </a:r>
                <a:endParaRPr lang="en-US" sz="1400" dirty="0">
                  <a:effectLst/>
                  <a:latin typeface="+mj-lt"/>
                </a:endParaRPr>
              </a:p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100" dirty="0">
                  <a:latin typeface="+mn-lt"/>
                </a:endParaRPr>
              </a:p>
            </c:rich>
          </c:tx>
          <c:layout>
            <c:manualLayout>
              <c:xMode val="edge"/>
              <c:yMode val="edge"/>
              <c:x val="2.2612314439012536E-2"/>
              <c:y val="0.214292025253775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3704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463486077625816"/>
          <c:y val="0.12768323699364376"/>
          <c:w val="0.83742476926245224"/>
          <c:h val="0.69238467694550176"/>
        </c:manualLayout>
      </c:layout>
      <c:barChart>
        <c:barDir val="col"/>
        <c:grouping val="clustered"/>
        <c:varyColors val="0"/>
        <c:ser>
          <c:idx val="0"/>
          <c:order val="0"/>
          <c:tx>
            <c:v>Control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Sheet1!$G$13</c:f>
                <c:numCache>
                  <c:formatCode>General</c:formatCode>
                  <c:ptCount val="1"/>
                  <c:pt idx="0">
                    <c:v>0.11874577137972755</c:v>
                  </c:pt>
                </c:numCache>
              </c:numRef>
            </c:plus>
            <c:minus>
              <c:numRef>
                <c:f>Sheet1!$G$13</c:f>
                <c:numCache>
                  <c:formatCode>General</c:formatCode>
                  <c:ptCount val="1"/>
                  <c:pt idx="0">
                    <c:v>0.11874577137972755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Sheet1!$F$13</c:f>
              <c:numCache>
                <c:formatCode>General</c:formatCode>
                <c:ptCount val="1"/>
                <c:pt idx="0">
                  <c:v>1.1407353523460442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6E-477A-BA47-4DA1213076D4}"/>
            </c:ext>
          </c:extLst>
        </c:ser>
        <c:ser>
          <c:idx val="1"/>
          <c:order val="1"/>
          <c:tx>
            <c:v>Lactarius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Sheet1!$G$23</c:f>
                <c:numCache>
                  <c:formatCode>General</c:formatCode>
                  <c:ptCount val="1"/>
                  <c:pt idx="0">
                    <c:v>0.11216793351286047</c:v>
                  </c:pt>
                </c:numCache>
              </c:numRef>
            </c:plus>
            <c:minus>
              <c:numRef>
                <c:f>Sheet1!$G$23</c:f>
                <c:numCache>
                  <c:formatCode>General</c:formatCode>
                  <c:ptCount val="1"/>
                  <c:pt idx="0">
                    <c:v>0.11216793351286047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Sheet1!$F$23</c:f>
              <c:numCache>
                <c:formatCode>General</c:formatCode>
                <c:ptCount val="1"/>
                <c:pt idx="0">
                  <c:v>1.1231841943556542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6E-477A-BA47-4DA1213076D4}"/>
            </c:ext>
          </c:extLst>
        </c:ser>
        <c:ser>
          <c:idx val="2"/>
          <c:order val="2"/>
          <c:tx>
            <c:v>Thelephora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Sheet1!$G$33</c:f>
                <c:numCache>
                  <c:formatCode>General</c:formatCode>
                  <c:ptCount val="1"/>
                  <c:pt idx="0">
                    <c:v>0.12498561383283556</c:v>
                  </c:pt>
                </c:numCache>
              </c:numRef>
            </c:plus>
            <c:minus>
              <c:numRef>
                <c:f>Sheet1!$G$33</c:f>
                <c:numCache>
                  <c:formatCode>General</c:formatCode>
                  <c:ptCount val="1"/>
                  <c:pt idx="0">
                    <c:v>0.12498561383283556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Sheet1!$F$33</c:f>
              <c:numCache>
                <c:formatCode>General</c:formatCode>
                <c:ptCount val="1"/>
                <c:pt idx="0">
                  <c:v>0.91380209558226722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6E-477A-BA47-4DA1213076D4}"/>
            </c:ext>
          </c:extLst>
        </c:ser>
        <c:ser>
          <c:idx val="3"/>
          <c:order val="3"/>
          <c:tx>
            <c:v>Native Mycorrhiza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</c:f>
                <c:numCache>
                  <c:formatCode>General</c:formatCode>
                  <c:ptCount val="1"/>
                  <c:pt idx="0">
                    <c:v>0.11993726920554389</c:v>
                  </c:pt>
                </c:numCache>
              </c:numRef>
            </c:plus>
            <c:minus>
              <c:numRef>
                <c:f>Sheet1!$G$40</c:f>
                <c:numCache>
                  <c:formatCode>General</c:formatCode>
                  <c:ptCount val="1"/>
                  <c:pt idx="0">
                    <c:v>0.11993726920554389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Sheet1!$F$40</c:f>
              <c:numCache>
                <c:formatCode>General</c:formatCode>
                <c:ptCount val="1"/>
                <c:pt idx="0">
                  <c:v>1.244468676599475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6E-477A-BA47-4DA121307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928080"/>
        <c:axId val="248928640"/>
      </c:barChart>
      <c:catAx>
        <c:axId val="248928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248928640"/>
        <c:crosses val="autoZero"/>
        <c:auto val="1"/>
        <c:lblAlgn val="ctr"/>
        <c:lblOffset val="100"/>
        <c:noMultiLvlLbl val="0"/>
      </c:catAx>
      <c:valAx>
        <c:axId val="24892864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Protease (</a:t>
                </a:r>
                <a:r>
                  <a:rPr lang="en-US" sz="1400" dirty="0" err="1"/>
                  <a:t>umol</a:t>
                </a:r>
                <a:r>
                  <a:rPr lang="en-US" sz="1400" dirty="0"/>
                  <a:t> AMC/g DW/hour)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1400" dirty="0"/>
              </a:p>
            </c:rich>
          </c:tx>
          <c:layout>
            <c:manualLayout>
              <c:xMode val="edge"/>
              <c:yMode val="edge"/>
              <c:x val="1.0525838992697123E-2"/>
              <c:y val="0.2362897458819110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92808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7.5423381346636828E-2"/>
          <c:y val="0.84222977881355277"/>
          <c:w val="0.85277234842472449"/>
          <c:h val="0.125233151217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0.23483</cdr:x>
      <cdr:y>0.18086</cdr:y>
    </cdr:from>
    <cdr:to>
      <cdr:x>0.2995</cdr:x>
      <cdr:y>0.24939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9536" y="804510"/>
          <a:ext cx="45155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0.18632</cdr:x>
      <cdr:y>0.11234</cdr:y>
    </cdr:from>
    <cdr:to>
      <cdr:x>0.31729</cdr:x>
      <cdr:y>0.31791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300869" y="49971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0.28957</cdr:x>
      <cdr:y>0.28399</cdr:y>
    </cdr:from>
    <cdr:to>
      <cdr:x>0.42717</cdr:x>
      <cdr:y>0.38892</cdr:y>
    </cdr:to>
    <cdr:sp macro="" textlink="">
      <cdr:nvSpPr>
        <cdr:cNvPr id="4" name="TextBox 11"/>
        <cdr:cNvSpPr txBox="1"/>
      </cdr:nvSpPr>
      <cdr:spPr>
        <a:xfrm xmlns:a="http://schemas.openxmlformats.org/drawingml/2006/main">
          <a:off x="1684996" y="999638"/>
          <a:ext cx="800681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err="1">
              <a:latin typeface="Century Gothic" panose="020B0502020202020204" pitchFamily="34" charset="0"/>
            </a:rPr>
            <a:t>abc</a:t>
          </a:r>
          <a:endParaRPr lang="en-US" dirty="0">
            <a:latin typeface="Century Gothic" panose="020B0502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0.13041</cdr:x>
      <cdr:y>0.11188</cdr:y>
    </cdr:from>
    <cdr:to>
      <cdr:x>0.2605</cdr:x>
      <cdr:y>0.27825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22773" y="494357"/>
          <a:ext cx="621242" cy="7351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err="1">
              <a:latin typeface="Century Gothic" panose="020B0502020202020204" pitchFamily="34" charset="0"/>
            </a:rPr>
            <a:t>n.s</a:t>
          </a:r>
          <a:r>
            <a:rPr lang="en-US" sz="2000" dirty="0">
              <a:latin typeface="Century Gothic" panose="020B0502020202020204" pitchFamily="34" charset="0"/>
            </a:rPr>
            <a:t>.</a:t>
          </a:r>
        </a:p>
        <a:p xmlns:a="http://schemas.openxmlformats.org/drawingml/2006/main">
          <a:endParaRPr lang="en-US" sz="16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D85FB-0970-4D41-93AE-0E4B4D72E44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60D9-AC4C-43CC-943F-33A5875B9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80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2DC51-C0D8-4024-83DF-5B61DB8B019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29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28D7-6D5C-4AEC-B2D2-95DCB5DF9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D341-C424-4149-A236-586B5E66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0C5F-F618-4B4F-A6CC-4E2EAFB7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4D3F-CE7B-4201-96E3-7965F57D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7F14-C86A-4623-A4B3-90D49A36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31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BCE3-1E0F-40B0-AAD8-AAAEFFBE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F620C-C96B-44C9-89A8-8F336137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C334-7149-49F7-A874-86960114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3A66-56B2-474B-B5CB-B4407539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D4D3E-882D-4ECC-B8AB-6F50621D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34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EA4E3-70A9-4400-912C-0D36CC587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D4CF0-B208-4C0E-81D9-C13C331B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3357-3AE4-45CE-8BEE-A25982C7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B89E-DA1C-4C4A-A1DD-E56AF781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88E1-E999-45CA-A9B3-F51E2BA6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3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E49C-E864-40E1-BD6B-8726805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9DF-4FC1-4327-9375-4E0C39C4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092B-FD86-454D-A83B-0ACC0491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D949-718E-4EDB-9D96-4E076256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4A52-F9DD-4F3E-8DE1-C7A77AB4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DF17-83AD-4DCF-8B21-3E3F80A9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15CA4-4968-4D63-B02C-5306F297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1686-36D8-487D-978F-4FE8FA4B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8FD8-2172-43A2-A6D1-B7945E47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A52E-AE1E-4171-8E5B-138BC7FE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3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BD3-BEC2-49EA-A77A-D1255CC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66C4-DA93-4365-9F1D-E0BA06601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076CB-61A1-48BB-A7F7-776BC18E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50A92-96D5-49D2-AB91-554884A9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73151-C76A-483C-9AEB-DB41BC4D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4E1E-5246-4B41-98DE-A71C58C9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1F2C-6430-43EB-82B2-25A2C644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5A84-0E97-4698-A81A-5B0BD2346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6065-45E4-417F-829A-D01F8B78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1602D-30EB-4BA4-8ACC-78AB4CAE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1A6BF-66EF-4602-B849-9875DF9D9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838E5-7194-4CAC-AC5D-FCF2125D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56F06-E88C-46BF-ACF8-4DCF1A28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E64A7-FC4D-44C2-99EE-C46D5FEE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0923-D94B-4AEC-BD9F-24A7A01E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8031-9FB5-4837-A3D1-4FF304CA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C729-C7E0-4DC8-8CA4-4C313A62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3EAE5-F340-405D-A6B5-3A8342A0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1E5E5-2E9A-4F4E-A258-CC678EDD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4DC31-BF6C-4384-B30D-0F5AC1A6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501B-8E75-441E-A11B-62F79BCC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6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502D-4BA6-47B8-81B0-B6FA3A51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D144-CECA-44A9-9792-935C54EB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74643-3856-468F-8697-184D620F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CDDA-94CE-431F-8283-2CF9FEB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EF97-4286-4558-BD2C-4687F89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3F054-F1A3-42B8-A214-F2B68720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9E59-3117-4573-8ADF-CC84ADC7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5670E-FE6E-4F3B-AFF1-7922D26F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B930-5D32-42A4-90F7-CEFF6B47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BFC0-E7D0-43ED-8D0E-CF129C9B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1BAE-E62C-4AC8-8D1F-6601FB69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6EE5-8DA4-48C0-9DCB-12B11510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90FA2-6C88-43C5-9A32-DE923338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1D6-6E72-4B2D-AE67-EF3CD173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A9B-46DE-4A63-A3C2-346228A9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0B8-CA4F-4A1E-AA41-06BF2E7E1E78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D8CC-863D-43A1-B39E-2FE3AE40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1FB3-6B75-4EA9-A7D3-EE8ACA877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F2802-0F81-4A32-B29A-C21C786CF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755" y="618585"/>
            <a:ext cx="9144000" cy="1655762"/>
          </a:xfrm>
        </p:spPr>
        <p:txBody>
          <a:bodyPr>
            <a:normAutofit fontScale="90000"/>
          </a:bodyPr>
          <a:lstStyle/>
          <a:p>
            <a:pPr fontAlgn="ctr"/>
            <a:r>
              <a:rPr lang="en-GB" sz="7200" b="1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Analysis of Variance (ANOVA)</a:t>
            </a:r>
            <a:endParaRPr lang="de-AT" sz="72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BA5A69-4A2C-4C4D-9207-369AAD8B2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74" y="3025900"/>
            <a:ext cx="4475943" cy="29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420-E000-4A3A-B3DF-BC646235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Welch-test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C3AA-4B20-4FA2-90DA-44694CB9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63" y="1803323"/>
            <a:ext cx="10515600" cy="4351338"/>
          </a:xfrm>
        </p:spPr>
        <p:txBody>
          <a:bodyPr/>
          <a:lstStyle/>
          <a:p>
            <a:r>
              <a:rPr lang="en-AT" dirty="0"/>
              <a:t>Comparison between different independent groups </a:t>
            </a:r>
          </a:p>
          <a:p>
            <a:endParaRPr lang="en-AT" dirty="0"/>
          </a:p>
          <a:p>
            <a:pPr marL="0" indent="0">
              <a:buNone/>
            </a:pPr>
            <a:r>
              <a:rPr lang="en-AT" sz="3600" b="1" dirty="0"/>
              <a:t>If:</a:t>
            </a:r>
          </a:p>
          <a:p>
            <a:pPr marL="0" indent="0">
              <a:buNone/>
            </a:pP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T" b="1" dirty="0" err="1">
                <a:solidFill>
                  <a:schemeClr val="accent6">
                    <a:lumMod val="75000"/>
                  </a:schemeClr>
                </a:solidFill>
              </a:rPr>
              <a:t>distr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b="1" dirty="0" err="1">
                <a:solidFill>
                  <a:schemeClr val="accent6">
                    <a:lumMod val="75000"/>
                  </a:schemeClr>
                </a:solidFill>
              </a:rPr>
              <a:t>buti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de-AT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 marL="0" indent="0">
              <a:buNone/>
            </a:pP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b="1" dirty="0">
                <a:solidFill>
                  <a:srgbClr val="FF0000"/>
                </a:solidFill>
              </a:rPr>
              <a:t>Homogeneity of Variance </a:t>
            </a: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98779440-9927-41CC-9A2F-0C29D606F1CB}"/>
              </a:ext>
            </a:extLst>
          </p:cNvPr>
          <p:cNvSpPr/>
          <p:nvPr/>
        </p:nvSpPr>
        <p:spPr>
          <a:xfrm>
            <a:off x="4726078" y="4318356"/>
            <a:ext cx="657922" cy="56871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C3C368-9CEF-472F-886C-1EA9B4237C3B}"/>
              </a:ext>
            </a:extLst>
          </p:cNvPr>
          <p:cNvCxnSpPr>
            <a:cxnSpLocks/>
          </p:cNvCxnSpPr>
          <p:nvPr/>
        </p:nvCxnSpPr>
        <p:spPr>
          <a:xfrm>
            <a:off x="6548283" y="3492909"/>
            <a:ext cx="127820" cy="1769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4F5F24-62D9-4619-BC96-15E01799532C}"/>
              </a:ext>
            </a:extLst>
          </p:cNvPr>
          <p:cNvCxnSpPr>
            <a:cxnSpLocks/>
          </p:cNvCxnSpPr>
          <p:nvPr/>
        </p:nvCxnSpPr>
        <p:spPr>
          <a:xfrm flipH="1">
            <a:off x="6676103" y="3188109"/>
            <a:ext cx="530942" cy="48178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2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0102-42AD-4C85-B1EC-5DD6E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208"/>
            <a:ext cx="10515600" cy="1325563"/>
          </a:xfrm>
        </p:spPr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Paired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Repeated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Measures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ANOVA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510C-AB20-48FD-B9A8-A0514BB4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/>
          <a:lstStyle/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0C0AE7-42CC-41F0-9A9F-8E25900B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63" y="1669805"/>
            <a:ext cx="8056473" cy="45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6CCB5-FA94-4279-BEB7-1F24D0D5A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27" y="488021"/>
            <a:ext cx="9761545" cy="5881957"/>
          </a:xfrm>
        </p:spPr>
      </p:pic>
    </p:spTree>
    <p:extLst>
      <p:ext uri="{BB962C8B-B14F-4D97-AF65-F5344CB8AC3E}">
        <p14:creationId xmlns:p14="http://schemas.microsoft.com/office/powerpoint/2010/main" val="221671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3044-E467-42A0-9B04-7A93DD8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823732-C119-44DC-B7AB-211C06BC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68" y="84667"/>
            <a:ext cx="3688685" cy="6494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3E9E1-6267-466E-A5F6-C63D773A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57" y="5482006"/>
            <a:ext cx="7244315" cy="9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9CD4-AAAB-44C5-955B-89D2A236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Two-way ANOVA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3E84-3CB7-4339-A034-9A7212DF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T" sz="2000" dirty="0"/>
              <a:t>T</a:t>
            </a:r>
            <a:r>
              <a:rPr lang="en-US" sz="2000" dirty="0"/>
              <a:t>wo or more different categorical factors have to</a:t>
            </a:r>
            <a:r>
              <a:rPr lang="en-AT" sz="2000" dirty="0"/>
              <a:t> </a:t>
            </a:r>
            <a:r>
              <a:rPr lang="de-AT" sz="2000" dirty="0"/>
              <a:t>be considered simultaneously</a:t>
            </a:r>
            <a:endParaRPr lang="en-AT" sz="2000" dirty="0"/>
          </a:p>
          <a:p>
            <a:pPr marL="0" indent="0" algn="l">
              <a:buNone/>
            </a:pPr>
            <a:endParaRPr lang="en-AT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AT" sz="16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AT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AT" sz="1600" b="1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growth of bacteria</a:t>
            </a:r>
            <a:r>
              <a:rPr lang="en-AT" sz="2000" b="1" dirty="0">
                <a:solidFill>
                  <a:schemeClr val="accent2">
                    <a:lumMod val="50000"/>
                  </a:schemeClr>
                </a:solidFill>
              </a:rPr>
              <a:t>     </a:t>
            </a:r>
          </a:p>
          <a:p>
            <a:pPr marL="0" indent="0" algn="l">
              <a:buNone/>
            </a:pPr>
            <a:endParaRPr lang="en-AT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AT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1) A difference in </a:t>
            </a:r>
            <a:r>
              <a:rPr lang="en-AT" sz="1800" b="0" i="0" u="none" strike="noStrike" baseline="0" dirty="0">
                <a:latin typeface="TimesNewRomanPSMT"/>
              </a:rPr>
              <a:t>growth</a:t>
            </a:r>
            <a:r>
              <a:rPr lang="en-US" sz="1800" b="0" i="0" u="none" strike="noStrike" baseline="0" dirty="0">
                <a:latin typeface="TimesNewRomanPSMT"/>
              </a:rPr>
              <a:t> between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nutrient levels</a:t>
            </a:r>
            <a:r>
              <a:rPr lang="en-US" sz="1800" b="0" i="0" u="none" strike="noStrike" baseline="0" dirty="0">
                <a:latin typeface="TimesNewRomanPSMT"/>
              </a:rPr>
              <a:t>, e.g. </a:t>
            </a:r>
            <a:r>
              <a:rPr lang="de-AT" sz="1800" b="0" i="0" u="none" strike="noStrike" baseline="0" dirty="0">
                <a:latin typeface="TimesNewRomanPSMT"/>
              </a:rPr>
              <a:t>G</a:t>
            </a:r>
            <a:r>
              <a:rPr lang="en-AT" sz="1800" b="0" i="0" u="none" strike="noStrike" baseline="0" dirty="0">
                <a:latin typeface="TimesNewRomanPSMT"/>
              </a:rPr>
              <a:t>row better in high carbon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(Main Factor)</a:t>
            </a:r>
            <a:endParaRPr lang="en-US" sz="1800" b="0" i="0" u="none" strike="noStrike" baseline="0" dirty="0">
              <a:solidFill>
                <a:schemeClr val="accent2">
                  <a:lumMod val="50000"/>
                </a:schemeClr>
              </a:solidFill>
              <a:latin typeface="TimesNewRomanPSMT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PSMT"/>
              </a:rPr>
              <a:t>2)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difference in </a:t>
            </a:r>
            <a:r>
              <a:rPr kumimoji="0" lang="en-A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growth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 between </a:t>
            </a:r>
            <a:r>
              <a:rPr lang="en-AT" sz="1800" dirty="0">
                <a:solidFill>
                  <a:srgbClr val="ED7D31">
                    <a:lumMod val="50000"/>
                  </a:srgbClr>
                </a:solidFill>
                <a:latin typeface="TimesNewRomanPSMT"/>
              </a:rPr>
              <a:t>temperature levels</a:t>
            </a:r>
            <a:r>
              <a:rPr lang="en-US" sz="1800" b="0" i="0" u="none" strike="noStrike" baseline="0" dirty="0">
                <a:latin typeface="TimesNewRomanPSMT"/>
              </a:rPr>
              <a:t>, e.g. </a:t>
            </a:r>
            <a:r>
              <a:rPr lang="de-AT" sz="1800" b="0" i="0" u="none" strike="noStrike" baseline="0" dirty="0">
                <a:latin typeface="TimesNewRomanPSMT"/>
              </a:rPr>
              <a:t>G</a:t>
            </a:r>
            <a:r>
              <a:rPr lang="en-AT" sz="1800" b="0" i="0" u="none" strike="noStrike" baseline="0" dirty="0">
                <a:latin typeface="TimesNewRomanPSMT"/>
              </a:rPr>
              <a:t>row better in higher temperatures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(Main Factor)</a:t>
            </a:r>
            <a:endParaRPr lang="en-US" sz="1800" b="0" i="0" u="none" strike="noStrike" baseline="0" dirty="0">
              <a:latin typeface="TimesNewRomanPSMT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NewRomanPSMT"/>
              </a:rPr>
              <a:t>3) A difference in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Nutrient level</a:t>
            </a:r>
            <a:r>
              <a:rPr lang="en-US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among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temperature levels</a:t>
            </a:r>
            <a:r>
              <a:rPr lang="en-US" sz="1800" b="0" i="0" u="none" strike="noStrike" baseline="0" dirty="0">
                <a:latin typeface="TimesNewRomanPSMT"/>
              </a:rPr>
              <a:t>, e.g. B</a:t>
            </a:r>
            <a:r>
              <a:rPr lang="en-AT" sz="1800" b="0" i="0" u="none" strike="noStrike" baseline="0" dirty="0" err="1">
                <a:latin typeface="TimesNewRomanPSMT"/>
              </a:rPr>
              <a:t>acteria</a:t>
            </a:r>
            <a:r>
              <a:rPr lang="en-AT" sz="1800" b="0" i="0" u="none" strike="noStrike" baseline="0" dirty="0">
                <a:latin typeface="TimesNewRomanPSMT"/>
              </a:rPr>
              <a:t> prefer low carbon nutrients in higher temperatures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(Interaction)</a:t>
            </a:r>
            <a:endParaRPr lang="en-US" sz="1800" b="0" i="0" u="none" strike="noStrike" baseline="0" dirty="0">
              <a:latin typeface="TimesNewRomanPSM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EACD18-E882-486C-9E33-19DDBE711C37}"/>
              </a:ext>
            </a:extLst>
          </p:cNvPr>
          <p:cNvGraphicFramePr>
            <a:graphicFrameLocks noGrp="1"/>
          </p:cNvGraphicFramePr>
          <p:nvPr/>
        </p:nvGraphicFramePr>
        <p:xfrm>
          <a:off x="4005766" y="2687320"/>
          <a:ext cx="2305824" cy="113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824">
                  <a:extLst>
                    <a:ext uri="{9D8B030D-6E8A-4147-A177-3AD203B41FA5}">
                      <a16:colId xmlns:a16="http://schemas.microsoft.com/office/drawing/2014/main" val="2777179281"/>
                    </a:ext>
                  </a:extLst>
                </a:gridCol>
              </a:tblGrid>
              <a:tr h="390417">
                <a:tc>
                  <a:txBody>
                    <a:bodyPr/>
                    <a:lstStyle/>
                    <a:p>
                      <a:r>
                        <a:rPr lang="en-AT" dirty="0"/>
                        <a:t>Nutrient Level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5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T" dirty="0"/>
                        <a:t>Low Carbon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T" dirty="0"/>
                        <a:t>High Carbon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1234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96A6C8-896D-4001-A56D-8C9904A842E0}"/>
              </a:ext>
            </a:extLst>
          </p:cNvPr>
          <p:cNvGraphicFramePr>
            <a:graphicFrameLocks noGrp="1"/>
          </p:cNvGraphicFramePr>
          <p:nvPr/>
        </p:nvGraphicFramePr>
        <p:xfrm>
          <a:off x="6838795" y="2687320"/>
          <a:ext cx="2640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61">
                  <a:extLst>
                    <a:ext uri="{9D8B030D-6E8A-4147-A177-3AD203B41FA5}">
                      <a16:colId xmlns:a16="http://schemas.microsoft.com/office/drawing/2014/main" val="431684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T" dirty="0"/>
                        <a:t>Temperature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9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883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 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en-AT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4872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4E332FE-3DD4-4184-8528-208AF1B4896A}"/>
              </a:ext>
            </a:extLst>
          </p:cNvPr>
          <p:cNvSpPr/>
          <p:nvPr/>
        </p:nvSpPr>
        <p:spPr>
          <a:xfrm>
            <a:off x="3194205" y="3310790"/>
            <a:ext cx="568712" cy="284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12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36E0-485C-4673-96CE-6CF683A8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Two-way ANOVA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5A73-4E0A-4E51-B746-800E0C3A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7" y="1825625"/>
            <a:ext cx="10829693" cy="4351338"/>
          </a:xfrm>
        </p:spPr>
        <p:txBody>
          <a:bodyPr/>
          <a:lstStyle/>
          <a:p>
            <a:r>
              <a:rPr lang="en-AT" sz="2000" b="1" dirty="0"/>
              <a:t>I</a:t>
            </a:r>
            <a:r>
              <a:rPr lang="en-US" sz="2000" b="1" dirty="0" err="1"/>
              <a:t>nteraction</a:t>
            </a:r>
            <a:r>
              <a:rPr lang="en-US" sz="2000" b="1" dirty="0"/>
              <a:t> </a:t>
            </a:r>
            <a:r>
              <a:rPr lang="en-US" sz="2000" dirty="0"/>
              <a:t>means the dependence of the effect of one factor on the level of another</a:t>
            </a:r>
            <a:r>
              <a:rPr lang="en-AT" sz="2000" dirty="0"/>
              <a:t> </a:t>
            </a:r>
            <a:r>
              <a:rPr lang="de-AT" sz="2000" dirty="0"/>
              <a:t>factor</a:t>
            </a:r>
            <a:endParaRPr lang="en-AT" sz="2000" dirty="0"/>
          </a:p>
          <a:p>
            <a:pPr marL="0" indent="0">
              <a:buNone/>
            </a:pPr>
            <a:endParaRPr lang="en-AT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AT" sz="1800" b="1" i="0" u="none" strike="noStrike" baseline="0" dirty="0">
                <a:latin typeface="TimesNewRomanPS-BoldMT"/>
              </a:rPr>
              <a:t>        </a:t>
            </a:r>
            <a:r>
              <a:rPr lang="de-AT" sz="1800" b="1" i="0" u="none" strike="noStrike" baseline="0" dirty="0">
                <a:latin typeface="TimesNewRomanPS-BoldMT"/>
              </a:rPr>
              <a:t>Inhibition</a:t>
            </a:r>
            <a:r>
              <a:rPr lang="en-AT" sz="1800" b="1" i="0" u="none" strike="noStrike" baseline="0" dirty="0">
                <a:latin typeface="TimesNewRomanPS-BoldMT"/>
              </a:rPr>
              <a:t>            </a:t>
            </a:r>
            <a:r>
              <a:rPr lang="en-AT" sz="1800" dirty="0">
                <a:latin typeface="TimesNewRomanPSMT"/>
              </a:rPr>
              <a:t>a</a:t>
            </a:r>
            <a:r>
              <a:rPr lang="en-AT" sz="1800" b="1" i="0" u="none" strike="noStrike" baseline="0" dirty="0">
                <a:latin typeface="TimesNewRomanPS-Bold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level of one factor </a:t>
            </a:r>
            <a:r>
              <a:rPr lang="en-US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negatively</a:t>
            </a:r>
            <a:r>
              <a:rPr lang="en-AT" sz="1800" b="0" i="0" u="none" strike="noStrike" baseline="0" dirty="0">
                <a:latin typeface="TimesNewRoman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influences the effect of the other factor</a:t>
            </a:r>
            <a:r>
              <a:rPr lang="en-AT" sz="1800" b="1" i="0" u="none" strike="noStrike" baseline="0" dirty="0">
                <a:latin typeface="TimesNewRomanPS-BoldMT"/>
              </a:rPr>
              <a:t>    </a:t>
            </a:r>
            <a:endParaRPr lang="en-AT" sz="2000" dirty="0"/>
          </a:p>
          <a:p>
            <a:pPr marL="0" indent="0">
              <a:buNone/>
            </a:pPr>
            <a:endParaRPr lang="en-AT" sz="1800" b="1" i="0" u="none" strike="noStrike" baseline="0" dirty="0">
              <a:latin typeface="TimesNewRomanPS-BoldMT"/>
            </a:endParaRPr>
          </a:p>
          <a:p>
            <a:pPr marL="0" indent="0" algn="l">
              <a:buNone/>
            </a:pPr>
            <a:r>
              <a:rPr lang="en-AT" sz="1800" b="1" i="0" u="none" strike="noStrike" baseline="0" dirty="0">
                <a:latin typeface="TimesNewRomanPS-BoldMT"/>
              </a:rPr>
              <a:t>       S</a:t>
            </a:r>
            <a:r>
              <a:rPr lang="de-AT" sz="1800" b="1" i="0" u="none" strike="noStrike" baseline="0" dirty="0">
                <a:latin typeface="TimesNewRomanPS-BoldMT"/>
              </a:rPr>
              <a:t>ynergism</a:t>
            </a:r>
            <a:r>
              <a:rPr lang="en-AT" sz="1800" b="1" i="0" u="none" strike="noStrike" baseline="0" dirty="0">
                <a:latin typeface="TimesNewRomanPS-BoldMT"/>
              </a:rPr>
              <a:t>            </a:t>
            </a:r>
            <a:r>
              <a:rPr lang="en-US" sz="1800" b="0" i="0" u="none" strike="noStrike" baseline="0" dirty="0">
                <a:latin typeface="TimesNewRomanPSMT"/>
              </a:rPr>
              <a:t>a level of one factor </a:t>
            </a:r>
            <a:r>
              <a:rPr lang="en-US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positively</a:t>
            </a:r>
            <a:r>
              <a:rPr lang="en-AT" sz="1800" b="0" i="0" u="none" strike="noStrike" baseline="0" dirty="0">
                <a:latin typeface="TimesNewRoman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influences the effect of the other factor</a:t>
            </a:r>
            <a:endParaRPr lang="en-AT" sz="1800" b="0" i="0" u="none" strike="noStrike" baseline="0" dirty="0">
              <a:latin typeface="TimesNewRomanPSMT"/>
            </a:endParaRPr>
          </a:p>
          <a:p>
            <a:pPr marL="0" indent="0" algn="l">
              <a:buNone/>
            </a:pPr>
            <a:endParaRPr lang="en-AT" sz="2000" b="1" dirty="0">
              <a:latin typeface="TimesNewRomanPSMT"/>
            </a:endParaRPr>
          </a:p>
          <a:p>
            <a:pPr marL="0" indent="0" algn="l">
              <a:buNone/>
            </a:pPr>
            <a:r>
              <a:rPr lang="en-AT" sz="2400" b="1" dirty="0">
                <a:solidFill>
                  <a:schemeClr val="accent2">
                    <a:lumMod val="50000"/>
                  </a:schemeClr>
                </a:solidFill>
              </a:rPr>
              <a:t>Assumption:</a:t>
            </a:r>
            <a:endParaRPr lang="en-AT" sz="1800" dirty="0">
              <a:latin typeface="TimesNewRomanPSM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3555D53-EDF0-41FF-8C2A-44C056F76D03}"/>
              </a:ext>
            </a:extLst>
          </p:cNvPr>
          <p:cNvSpPr/>
          <p:nvPr/>
        </p:nvSpPr>
        <p:spPr>
          <a:xfrm>
            <a:off x="2159619" y="2609178"/>
            <a:ext cx="530302" cy="354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FB1FF9-11C9-4A30-994B-A0A308E4634A}"/>
              </a:ext>
            </a:extLst>
          </p:cNvPr>
          <p:cNvSpPr/>
          <p:nvPr/>
        </p:nvSpPr>
        <p:spPr>
          <a:xfrm>
            <a:off x="2159619" y="3363141"/>
            <a:ext cx="530302" cy="354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C7750-639A-4516-A6AF-3EF5B08ED437}"/>
              </a:ext>
            </a:extLst>
          </p:cNvPr>
          <p:cNvSpPr txBox="1"/>
          <p:nvPr/>
        </p:nvSpPr>
        <p:spPr>
          <a:xfrm>
            <a:off x="524107" y="4521866"/>
            <a:ext cx="10724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Check </a:t>
            </a:r>
            <a:r>
              <a:rPr lang="en-US" sz="1800" b="1" i="0" u="none" strike="noStrike" baseline="0" dirty="0">
                <a:solidFill>
                  <a:schemeClr val="accent2">
                    <a:lumMod val="50000"/>
                  </a:schemeClr>
                </a:solidFill>
              </a:rPr>
              <a:t>normal distribution </a:t>
            </a:r>
            <a:r>
              <a:rPr lang="en-US" sz="1800" b="1" i="0" u="none" strike="noStrike" baseline="0" dirty="0"/>
              <a:t>of continuous response variable within each group</a:t>
            </a:r>
            <a:endParaRPr lang="en-AT" sz="1800" b="1" i="0" u="none" strike="noStrike" baseline="0" dirty="0"/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TimesNewRomanPSMT"/>
              </a:rPr>
              <a:t>A group is defined by one </a:t>
            </a:r>
            <a:r>
              <a:rPr lang="en-AT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nutrient level</a:t>
            </a:r>
            <a:r>
              <a:rPr lang="en-US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 </a:t>
            </a:r>
            <a:r>
              <a:rPr lang="en-US" sz="1800" b="0" i="0" u="none" strike="noStrike" baseline="0" dirty="0">
                <a:latin typeface="TimesNewRomanPSMT"/>
              </a:rPr>
              <a:t>and </a:t>
            </a:r>
            <a:r>
              <a:rPr lang="en-AT" sz="1800" dirty="0">
                <a:solidFill>
                  <a:schemeClr val="accent2">
                    <a:lumMod val="50000"/>
                  </a:schemeClr>
                </a:solidFill>
                <a:latin typeface="TimesNewRomanPSMT"/>
              </a:rPr>
              <a:t>temperature</a:t>
            </a:r>
            <a:r>
              <a:rPr lang="en-US" sz="1800" b="0" i="0" u="none" strike="noStrike" baseline="0" dirty="0">
                <a:latin typeface="TimesNewRomanPSMT"/>
              </a:rPr>
              <a:t> combination, thus we have </a:t>
            </a:r>
            <a:r>
              <a:rPr lang="en-AT" sz="1800" b="0" i="0" u="none" strike="noStrike" baseline="0" dirty="0">
                <a:latin typeface="TimesNewRomanPSMT"/>
              </a:rPr>
              <a:t>6</a:t>
            </a:r>
            <a:r>
              <a:rPr lang="en-US" sz="1800" b="0" i="0" u="none" strike="noStrike" baseline="0" dirty="0">
                <a:latin typeface="TimesNewRomanPSMT"/>
              </a:rPr>
              <a:t> groups</a:t>
            </a:r>
            <a:endParaRPr lang="en-AT" sz="1800" b="1" dirty="0">
              <a:latin typeface="TimesNewRomanPS-BoldMT"/>
            </a:endParaRPr>
          </a:p>
          <a:p>
            <a:endParaRPr lang="en-AT" sz="1800" b="1" i="0" u="none" strike="noStrike" baseline="0" dirty="0"/>
          </a:p>
          <a:p>
            <a:r>
              <a:rPr lang="en-US" sz="1800" b="1" i="0" u="none" strike="noStrike" baseline="0" dirty="0"/>
              <a:t>Check </a:t>
            </a:r>
            <a:r>
              <a:rPr lang="en-US" sz="1800" b="1" i="0" u="none" strike="noStrike" baseline="0" dirty="0">
                <a:solidFill>
                  <a:schemeClr val="accent2">
                    <a:lumMod val="50000"/>
                  </a:schemeClr>
                </a:solidFill>
              </a:rPr>
              <a:t>variance homogeneity </a:t>
            </a:r>
            <a:r>
              <a:rPr lang="en-US" sz="1800" b="1" i="0" u="none" strike="noStrike" baseline="0" dirty="0"/>
              <a:t>across all </a:t>
            </a:r>
            <a:r>
              <a:rPr lang="en-US" sz="1800" b="1" dirty="0"/>
              <a:t>groups (sex/food combinations)</a:t>
            </a:r>
            <a:endParaRPr lang="en-AT" sz="1800" b="1" dirty="0"/>
          </a:p>
          <a:p>
            <a:pPr algn="l"/>
            <a:r>
              <a:rPr lang="en-US" sz="1800" b="0" i="0" u="none" strike="noStrike" baseline="0" dirty="0">
                <a:latin typeface="TimesNewRomanPSMT"/>
              </a:rPr>
              <a:t>Variances of all (</a:t>
            </a:r>
            <a:r>
              <a:rPr lang="en-AT" sz="1800" b="0" i="0" u="none" strike="noStrike" baseline="0" dirty="0">
                <a:latin typeface="TimesNewRomanPSMT"/>
              </a:rPr>
              <a:t>6</a:t>
            </a:r>
            <a:r>
              <a:rPr lang="en-US" sz="1800" b="0" i="0" u="none" strike="noStrike" baseline="0" dirty="0">
                <a:latin typeface="TimesNewRomanPSMT"/>
              </a:rPr>
              <a:t>) groups should be of similar magnitude. </a:t>
            </a:r>
            <a:endParaRPr lang="de-A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27CDD-2592-499C-9433-063AB249DD42}"/>
              </a:ext>
            </a:extLst>
          </p:cNvPr>
          <p:cNvSpPr txBox="1"/>
          <p:nvPr/>
        </p:nvSpPr>
        <p:spPr>
          <a:xfrm>
            <a:off x="475031" y="64928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50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8A9D-5DCD-46ED-BC2F-A605361D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Hypothesis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D91B-9CCC-4316-B47B-A5575397D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AT" sz="1800" b="1" i="0" u="none" strike="noStrike" baseline="0" dirty="0"/>
              <a:t> </a:t>
            </a:r>
            <a:r>
              <a:rPr lang="en-US" sz="1800" b="1" i="0" u="none" strike="noStrike" baseline="0" dirty="0"/>
              <a:t>1.</a:t>
            </a:r>
            <a:r>
              <a:rPr lang="en-AT" sz="1800" b="1" i="0" u="none" strike="noStrike" baseline="0" dirty="0"/>
              <a:t> </a:t>
            </a:r>
            <a:r>
              <a:rPr lang="en-US" sz="1800" b="1" i="0" u="none" strike="noStrike" baseline="0" dirty="0"/>
              <a:t> </a:t>
            </a:r>
            <a:r>
              <a:rPr lang="en-AT" sz="1800" dirty="0"/>
              <a:t>H</a:t>
            </a:r>
            <a:r>
              <a:rPr lang="en-AT" sz="1800" baseline="-25000" dirty="0"/>
              <a:t>0 </a:t>
            </a:r>
            <a:r>
              <a:rPr lang="en-US" sz="1800" b="1" i="0" u="none" strike="noStrike" baseline="0" dirty="0"/>
              <a:t>: no difference between 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</a:rPr>
              <a:t>Nutrient levels</a:t>
            </a:r>
            <a:r>
              <a:rPr lang="en-US" sz="1800" b="1" i="0" u="none" strike="noStrike" baseline="0" dirty="0"/>
              <a:t>.</a:t>
            </a:r>
          </a:p>
          <a:p>
            <a:pPr marL="0" indent="0" algn="l">
              <a:buNone/>
            </a:pPr>
            <a:endParaRPr lang="en-AT" sz="1800" b="1" i="0" u="none" strike="noStrike" baseline="0" dirty="0"/>
          </a:p>
          <a:p>
            <a:pPr marL="0" indent="0" algn="l">
              <a:buNone/>
            </a:pPr>
            <a:r>
              <a:rPr lang="en-AT" sz="1800" b="1" i="0" u="none" strike="noStrike" baseline="0" dirty="0"/>
              <a:t> </a:t>
            </a:r>
            <a:r>
              <a:rPr lang="en-US" sz="1800" b="1" i="0" u="none" strike="noStrike" baseline="0" dirty="0"/>
              <a:t>2.</a:t>
            </a:r>
            <a:r>
              <a:rPr lang="en-AT" sz="1800" b="1" i="0" u="none" strike="noStrike" baseline="0" dirty="0"/>
              <a:t> </a:t>
            </a:r>
            <a:r>
              <a:rPr lang="en-US" sz="1800" b="1" i="0" u="none" strike="noStrike" baseline="0" dirty="0"/>
              <a:t> </a:t>
            </a:r>
            <a:r>
              <a:rPr lang="en-AT" sz="1800" dirty="0"/>
              <a:t>H</a:t>
            </a:r>
            <a:r>
              <a:rPr lang="en-AT" sz="1800" baseline="-25000" dirty="0"/>
              <a:t>0 </a:t>
            </a:r>
            <a:r>
              <a:rPr lang="en-US" sz="1800" b="1" i="0" u="none" strike="noStrike" baseline="0" dirty="0"/>
              <a:t>: no difference between </a:t>
            </a:r>
            <a:r>
              <a:rPr lang="en-AT" sz="1800" b="1" i="0" u="none" strike="noStrike" baseline="0" dirty="0">
                <a:solidFill>
                  <a:schemeClr val="accent2">
                    <a:lumMod val="50000"/>
                  </a:schemeClr>
                </a:solidFill>
              </a:rPr>
              <a:t>temperatures</a:t>
            </a:r>
            <a:r>
              <a:rPr lang="en-US" sz="1800" b="1" i="0" u="none" strike="noStrike" baseline="0" dirty="0"/>
              <a:t>.</a:t>
            </a:r>
          </a:p>
          <a:p>
            <a:pPr marL="0" indent="0" algn="l">
              <a:buNone/>
            </a:pPr>
            <a:endParaRPr lang="en-AT" sz="1800" b="1" i="0" u="none" strike="noStrike" baseline="0" dirty="0"/>
          </a:p>
          <a:p>
            <a:pPr marL="0" indent="0" algn="l">
              <a:buNone/>
            </a:pPr>
            <a:r>
              <a:rPr lang="en-AT" sz="1800" b="1" i="0" u="none" strike="noStrike" baseline="0" dirty="0"/>
              <a:t> </a:t>
            </a:r>
            <a:r>
              <a:rPr lang="de-AT" sz="1800" b="1" i="0" u="none" strike="noStrike" baseline="0" dirty="0"/>
              <a:t>3.</a:t>
            </a:r>
            <a:r>
              <a:rPr lang="en-AT" sz="1800" b="1" i="0" u="none" strike="noStrike" baseline="0" dirty="0"/>
              <a:t> </a:t>
            </a:r>
            <a:r>
              <a:rPr lang="de-AT" sz="1800" b="1" i="0" u="none" strike="noStrike" baseline="0" dirty="0"/>
              <a:t> </a:t>
            </a:r>
            <a:r>
              <a:rPr lang="en-AT" sz="1800" dirty="0"/>
              <a:t>H</a:t>
            </a:r>
            <a:r>
              <a:rPr lang="en-AT" sz="1800" baseline="-25000" dirty="0"/>
              <a:t>0 </a:t>
            </a:r>
            <a:r>
              <a:rPr lang="de-AT" sz="1800" b="1" i="0" u="none" strike="noStrike" baseline="0" dirty="0"/>
              <a:t>: no </a:t>
            </a:r>
            <a:r>
              <a:rPr lang="de-AT" sz="1800" b="1" i="0" u="none" strike="noStrike" baseline="0" dirty="0">
                <a:solidFill>
                  <a:schemeClr val="accent2">
                    <a:lumMod val="50000"/>
                  </a:schemeClr>
                </a:solidFill>
              </a:rPr>
              <a:t>interaction</a:t>
            </a:r>
            <a:r>
              <a:rPr lang="de-AT" sz="1800" b="0" i="0" u="none" strike="noStrike" baseline="0" dirty="0"/>
              <a:t>.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F1A56-20EF-44CA-B441-15F0798E44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/>
          <a:stretch/>
        </p:blipFill>
        <p:spPr>
          <a:xfrm>
            <a:off x="2096429" y="4327969"/>
            <a:ext cx="10036098" cy="21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255C-5CF3-48C3-907F-0B1E8786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>
                <a:solidFill>
                  <a:schemeClr val="accent2">
                    <a:lumMod val="50000"/>
                  </a:schemeClr>
                </a:solidFill>
              </a:rPr>
              <a:t>Interaction 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plot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72D12-0C07-4CE1-AE5C-1E100A94A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9" y="1690688"/>
            <a:ext cx="10515599" cy="3819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E6ECA-9CCA-4E34-8D27-DA7919572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878" y="5532437"/>
            <a:ext cx="1877122" cy="13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568B-81AB-4605-981C-03988DE2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C960C7-F61A-406F-92CA-62C4515AE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62" y="2156354"/>
            <a:ext cx="8637468" cy="350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BB1D-54BB-4169-8D16-68C805FC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OVA</a:t>
            </a:r>
            <a:br>
              <a:rPr lang="en-AT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AT" sz="4000" b="1" dirty="0">
                <a:solidFill>
                  <a:schemeClr val="accent2">
                    <a:lumMod val="50000"/>
                  </a:schemeClr>
                </a:solidFill>
              </a:rPr>
              <a:t>(A</a:t>
            </a:r>
            <a:r>
              <a:rPr lang="de-AT" sz="4000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sz="4000" b="1" dirty="0" err="1">
                <a:solidFill>
                  <a:schemeClr val="accent2">
                    <a:lumMod val="50000"/>
                  </a:schemeClr>
                </a:solidFill>
              </a:rPr>
              <a:t>alysis</a:t>
            </a:r>
            <a:r>
              <a:rPr lang="en-AT" sz="4000" b="1" dirty="0">
                <a:solidFill>
                  <a:schemeClr val="accent2">
                    <a:lumMod val="50000"/>
                  </a:schemeClr>
                </a:solidFill>
              </a:rPr>
              <a:t> of Variance)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F6DD-426B-40F8-BB28-8D5CD54F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T" b="1" dirty="0"/>
              <a:t>D</a:t>
            </a:r>
            <a:r>
              <a:rPr lang="de-AT" b="1" dirty="0"/>
              <a:t>i</a:t>
            </a:r>
            <a:r>
              <a:rPr lang="en-AT" b="1" dirty="0"/>
              <a:t>f</a:t>
            </a:r>
            <a:r>
              <a:rPr lang="de-AT" b="1" dirty="0"/>
              <a:t>f</a:t>
            </a:r>
            <a:r>
              <a:rPr lang="en-AT" b="1" dirty="0"/>
              <a:t>e</a:t>
            </a:r>
            <a:r>
              <a:rPr lang="de-AT" b="1" dirty="0"/>
              <a:t>r</a:t>
            </a:r>
            <a:r>
              <a:rPr lang="en-AT" b="1" dirty="0"/>
              <a:t>e</a:t>
            </a:r>
            <a:r>
              <a:rPr lang="de-AT" b="1" dirty="0"/>
              <a:t>n</a:t>
            </a:r>
            <a:r>
              <a:rPr lang="en-AT" b="1" dirty="0"/>
              <a:t>c</a:t>
            </a:r>
            <a:r>
              <a:rPr lang="de-AT" b="1" dirty="0"/>
              <a:t>e</a:t>
            </a:r>
            <a:r>
              <a:rPr lang="en-AT" b="1" dirty="0"/>
              <a:t> </a:t>
            </a:r>
            <a:r>
              <a:rPr lang="de-AT" b="1" dirty="0"/>
              <a:t>b</a:t>
            </a:r>
            <a:r>
              <a:rPr lang="en-AT" b="1" dirty="0"/>
              <a:t>e</a:t>
            </a:r>
            <a:r>
              <a:rPr lang="de-AT" b="1" dirty="0"/>
              <a:t>t</a:t>
            </a:r>
            <a:r>
              <a:rPr lang="en-AT" b="1" dirty="0"/>
              <a:t>w</a:t>
            </a:r>
            <a:r>
              <a:rPr lang="de-AT" b="1" dirty="0"/>
              <a:t>e</a:t>
            </a:r>
            <a:r>
              <a:rPr lang="en-AT" b="1" dirty="0" err="1"/>
              <a:t>en</a:t>
            </a:r>
            <a:r>
              <a:rPr lang="en-AT" b="1" dirty="0"/>
              <a:t> means of more than </a:t>
            </a:r>
            <a:r>
              <a:rPr lang="en-AT" b="1" dirty="0" err="1"/>
              <a:t>tw</a:t>
            </a:r>
            <a:r>
              <a:rPr lang="de-AT" b="1" dirty="0"/>
              <a:t>o</a:t>
            </a:r>
            <a:r>
              <a:rPr lang="en-AT" b="1" dirty="0"/>
              <a:t> </a:t>
            </a:r>
            <a:r>
              <a:rPr lang="de-AT" b="1" dirty="0"/>
              <a:t>g</a:t>
            </a:r>
            <a:r>
              <a:rPr lang="en-AT" b="1" dirty="0"/>
              <a:t>r</a:t>
            </a:r>
            <a:r>
              <a:rPr lang="de-AT" b="1" dirty="0"/>
              <a:t>o</a:t>
            </a:r>
            <a:r>
              <a:rPr lang="en-AT" b="1" dirty="0"/>
              <a:t>u</a:t>
            </a:r>
            <a:r>
              <a:rPr lang="de-AT" b="1" dirty="0"/>
              <a:t>p</a:t>
            </a:r>
            <a:r>
              <a:rPr lang="en-AT" b="1" dirty="0"/>
              <a:t>s </a:t>
            </a:r>
            <a:r>
              <a:rPr lang="de-AT" b="1" dirty="0"/>
              <a:t>o</a:t>
            </a:r>
            <a:r>
              <a:rPr lang="en-AT" b="1" dirty="0"/>
              <a:t>r </a:t>
            </a:r>
            <a:r>
              <a:rPr lang="de-AT" b="1" dirty="0"/>
              <a:t>p</a:t>
            </a:r>
            <a:r>
              <a:rPr lang="en-AT" b="1" dirty="0"/>
              <a:t>o</a:t>
            </a:r>
            <a:r>
              <a:rPr lang="de-AT" b="1" dirty="0"/>
              <a:t>p</a:t>
            </a:r>
            <a:r>
              <a:rPr lang="en-AT" b="1" dirty="0"/>
              <a:t>u</a:t>
            </a:r>
            <a:r>
              <a:rPr lang="de-AT" b="1" dirty="0"/>
              <a:t>l</a:t>
            </a:r>
            <a:r>
              <a:rPr lang="en-AT" b="1" dirty="0"/>
              <a:t>a</a:t>
            </a:r>
            <a:r>
              <a:rPr lang="de-AT" b="1" dirty="0"/>
              <a:t>t</a:t>
            </a:r>
            <a:r>
              <a:rPr lang="en-AT" b="1" dirty="0" err="1"/>
              <a:t>i</a:t>
            </a:r>
            <a:r>
              <a:rPr lang="de-AT" b="1" dirty="0"/>
              <a:t>o</a:t>
            </a:r>
            <a:r>
              <a:rPr lang="en-AT" b="1" dirty="0"/>
              <a:t>n</a:t>
            </a:r>
          </a:p>
          <a:p>
            <a:pPr marL="0" indent="0">
              <a:buNone/>
            </a:pPr>
            <a:r>
              <a:rPr lang="en-AT" b="1" dirty="0"/>
              <a:t>(µ</a:t>
            </a:r>
            <a:r>
              <a:rPr lang="en-AT" b="1" baseline="-25000" dirty="0"/>
              <a:t>1</a:t>
            </a:r>
            <a:r>
              <a:rPr lang="de-AT" b="1" dirty="0"/>
              <a:t>,</a:t>
            </a:r>
            <a:r>
              <a:rPr lang="en-AT" b="1" dirty="0"/>
              <a:t> µ</a:t>
            </a:r>
            <a:r>
              <a:rPr lang="en-AT" b="1" baseline="-25000" dirty="0"/>
              <a:t>2, </a:t>
            </a:r>
            <a:r>
              <a:rPr lang="en-AT" b="1" dirty="0"/>
              <a:t>µ</a:t>
            </a:r>
            <a:r>
              <a:rPr lang="en-AT" b="1" baseline="-25000" dirty="0"/>
              <a:t>3,</a:t>
            </a:r>
            <a:r>
              <a:rPr lang="en-AT" b="1" dirty="0"/>
              <a:t> µ</a:t>
            </a:r>
            <a:r>
              <a:rPr lang="en-AT" b="1" baseline="-25000" dirty="0"/>
              <a:t>4,..... </a:t>
            </a:r>
            <a:r>
              <a:rPr lang="en-AT" b="1" dirty="0"/>
              <a:t>µ</a:t>
            </a:r>
            <a:r>
              <a:rPr lang="en-AT" b="1" baseline="-25000" dirty="0"/>
              <a:t>n</a:t>
            </a:r>
            <a:r>
              <a:rPr lang="en-AT" b="1" dirty="0"/>
              <a:t>)</a:t>
            </a:r>
          </a:p>
          <a:p>
            <a:pPr marL="0" indent="0">
              <a:buNone/>
            </a:pPr>
            <a:endParaRPr lang="de-AT" b="1" dirty="0"/>
          </a:p>
          <a:p>
            <a:pPr marL="0" indent="0">
              <a:buNone/>
            </a:pPr>
            <a:r>
              <a:rPr lang="en-AT" sz="2400" dirty="0">
                <a:solidFill>
                  <a:srgbClr val="FF0000"/>
                </a:solidFill>
              </a:rPr>
              <a:t>H</a:t>
            </a:r>
            <a:r>
              <a:rPr lang="en-AT" sz="2400" baseline="-25000" dirty="0">
                <a:solidFill>
                  <a:srgbClr val="FF0000"/>
                </a:solidFill>
              </a:rPr>
              <a:t>0</a:t>
            </a:r>
            <a:r>
              <a:rPr lang="en-AT" sz="2400" dirty="0">
                <a:solidFill>
                  <a:srgbClr val="FF0000"/>
                </a:solidFill>
              </a:rPr>
              <a:t>: </a:t>
            </a:r>
            <a:r>
              <a:rPr lang="de-AT" sz="2400" dirty="0">
                <a:solidFill>
                  <a:srgbClr val="FF0000"/>
                </a:solidFill>
              </a:rPr>
              <a:t>T</a:t>
            </a:r>
            <a:r>
              <a:rPr lang="en-AT" sz="2400" dirty="0">
                <a:solidFill>
                  <a:srgbClr val="FF0000"/>
                </a:solidFill>
              </a:rPr>
              <a:t>h</a:t>
            </a:r>
            <a:r>
              <a:rPr lang="de-AT" sz="2400" dirty="0">
                <a:solidFill>
                  <a:srgbClr val="FF0000"/>
                </a:solidFill>
              </a:rPr>
              <a:t>e</a:t>
            </a:r>
            <a:r>
              <a:rPr lang="en-AT" sz="2400" dirty="0">
                <a:solidFill>
                  <a:srgbClr val="FF0000"/>
                </a:solidFill>
              </a:rPr>
              <a:t>r</a:t>
            </a:r>
            <a:r>
              <a:rPr lang="de-AT" sz="2400" dirty="0">
                <a:solidFill>
                  <a:srgbClr val="FF0000"/>
                </a:solidFill>
              </a:rPr>
              <a:t>e</a:t>
            </a:r>
            <a:r>
              <a:rPr lang="en-AT" sz="2400" dirty="0">
                <a:solidFill>
                  <a:srgbClr val="FF0000"/>
                </a:solidFill>
              </a:rPr>
              <a:t> </a:t>
            </a:r>
            <a:r>
              <a:rPr lang="de-AT" sz="2400" dirty="0">
                <a:solidFill>
                  <a:srgbClr val="FF0000"/>
                </a:solidFill>
              </a:rPr>
              <a:t>i</a:t>
            </a:r>
            <a:r>
              <a:rPr lang="en-AT" sz="2400" dirty="0">
                <a:solidFill>
                  <a:srgbClr val="FF0000"/>
                </a:solidFill>
              </a:rPr>
              <a:t>s </a:t>
            </a:r>
            <a:r>
              <a:rPr lang="de-AT" sz="2400" dirty="0">
                <a:solidFill>
                  <a:srgbClr val="FF0000"/>
                </a:solidFill>
              </a:rPr>
              <a:t>n</a:t>
            </a:r>
            <a:r>
              <a:rPr lang="en-AT" sz="2400" dirty="0">
                <a:solidFill>
                  <a:srgbClr val="FF0000"/>
                </a:solidFill>
              </a:rPr>
              <a:t>o </a:t>
            </a:r>
            <a:r>
              <a:rPr lang="de-AT" sz="2400" dirty="0">
                <a:solidFill>
                  <a:srgbClr val="FF0000"/>
                </a:solidFill>
              </a:rPr>
              <a:t>d</a:t>
            </a:r>
            <a:r>
              <a:rPr lang="en-AT" sz="2400" dirty="0" err="1">
                <a:solidFill>
                  <a:srgbClr val="FF0000"/>
                </a:solidFill>
              </a:rPr>
              <a:t>i</a:t>
            </a:r>
            <a:r>
              <a:rPr lang="de-AT" sz="2400" dirty="0">
                <a:solidFill>
                  <a:srgbClr val="FF0000"/>
                </a:solidFill>
              </a:rPr>
              <a:t>f</a:t>
            </a:r>
            <a:r>
              <a:rPr lang="en-AT" sz="2400" dirty="0">
                <a:solidFill>
                  <a:srgbClr val="FF0000"/>
                </a:solidFill>
              </a:rPr>
              <a:t>f</a:t>
            </a:r>
            <a:r>
              <a:rPr lang="de-AT" sz="2400" dirty="0">
                <a:solidFill>
                  <a:srgbClr val="FF0000"/>
                </a:solidFill>
              </a:rPr>
              <a:t>e</a:t>
            </a:r>
            <a:r>
              <a:rPr lang="en-AT" sz="2400" dirty="0">
                <a:solidFill>
                  <a:srgbClr val="FF0000"/>
                </a:solidFill>
              </a:rPr>
              <a:t>r</a:t>
            </a:r>
            <a:r>
              <a:rPr lang="de-AT" sz="2400" dirty="0">
                <a:solidFill>
                  <a:srgbClr val="FF0000"/>
                </a:solidFill>
              </a:rPr>
              <a:t>e</a:t>
            </a:r>
            <a:r>
              <a:rPr lang="en-AT" sz="2400" dirty="0">
                <a:solidFill>
                  <a:srgbClr val="FF0000"/>
                </a:solidFill>
              </a:rPr>
              <a:t>n</a:t>
            </a:r>
            <a:r>
              <a:rPr lang="de-AT" sz="2400" dirty="0">
                <a:solidFill>
                  <a:srgbClr val="FF0000"/>
                </a:solidFill>
              </a:rPr>
              <a:t>c</a:t>
            </a:r>
            <a:r>
              <a:rPr lang="en-AT" sz="2400" dirty="0">
                <a:solidFill>
                  <a:srgbClr val="FF0000"/>
                </a:solidFill>
              </a:rPr>
              <a:t>e </a:t>
            </a:r>
            <a:r>
              <a:rPr lang="de-AT" sz="2400" dirty="0">
                <a:solidFill>
                  <a:srgbClr val="FF0000"/>
                </a:solidFill>
              </a:rPr>
              <a:t>b</a:t>
            </a:r>
            <a:r>
              <a:rPr lang="en-AT" sz="2400" dirty="0">
                <a:solidFill>
                  <a:srgbClr val="FF0000"/>
                </a:solidFill>
              </a:rPr>
              <a:t>e</a:t>
            </a:r>
            <a:r>
              <a:rPr lang="de-AT" sz="2400" dirty="0">
                <a:solidFill>
                  <a:srgbClr val="FF0000"/>
                </a:solidFill>
              </a:rPr>
              <a:t>t</a:t>
            </a:r>
            <a:r>
              <a:rPr lang="en-AT" sz="2400" dirty="0">
                <a:solidFill>
                  <a:srgbClr val="FF0000"/>
                </a:solidFill>
              </a:rPr>
              <a:t>w</a:t>
            </a:r>
            <a:r>
              <a:rPr lang="de-AT" sz="2400" dirty="0">
                <a:solidFill>
                  <a:srgbClr val="FF0000"/>
                </a:solidFill>
              </a:rPr>
              <a:t>e</a:t>
            </a:r>
            <a:r>
              <a:rPr lang="en-AT" sz="2400" dirty="0">
                <a:solidFill>
                  <a:srgbClr val="FF0000"/>
                </a:solidFill>
              </a:rPr>
              <a:t>e</a:t>
            </a:r>
            <a:r>
              <a:rPr lang="de-AT" sz="2400" dirty="0">
                <a:solidFill>
                  <a:srgbClr val="FF0000"/>
                </a:solidFill>
              </a:rPr>
              <a:t>n</a:t>
            </a:r>
            <a:r>
              <a:rPr lang="en-AT" sz="2400" dirty="0">
                <a:solidFill>
                  <a:srgbClr val="FF0000"/>
                </a:solidFill>
              </a:rPr>
              <a:t> </a:t>
            </a:r>
            <a:r>
              <a:rPr lang="de-AT" sz="2400" dirty="0">
                <a:solidFill>
                  <a:srgbClr val="FF0000"/>
                </a:solidFill>
              </a:rPr>
              <a:t>m</a:t>
            </a:r>
            <a:r>
              <a:rPr lang="en-AT" sz="2400" dirty="0">
                <a:solidFill>
                  <a:srgbClr val="FF0000"/>
                </a:solidFill>
              </a:rPr>
              <a:t>e</a:t>
            </a:r>
            <a:r>
              <a:rPr lang="de-AT" sz="2400" dirty="0">
                <a:solidFill>
                  <a:srgbClr val="FF0000"/>
                </a:solidFill>
              </a:rPr>
              <a:t>a</a:t>
            </a:r>
            <a:r>
              <a:rPr lang="en-AT" sz="2400" dirty="0">
                <a:solidFill>
                  <a:srgbClr val="FF0000"/>
                </a:solidFill>
              </a:rPr>
              <a:t>n</a:t>
            </a:r>
            <a:r>
              <a:rPr lang="de-AT" sz="2400" dirty="0">
                <a:solidFill>
                  <a:srgbClr val="FF0000"/>
                </a:solidFill>
              </a:rPr>
              <a:t>s</a:t>
            </a:r>
            <a:r>
              <a:rPr lang="en-AT" sz="2400" dirty="0">
                <a:solidFill>
                  <a:srgbClr val="FF0000"/>
                </a:solidFill>
              </a:rPr>
              <a:t> </a:t>
            </a:r>
            <a:r>
              <a:rPr lang="de-AT" sz="2400" dirty="0">
                <a:solidFill>
                  <a:srgbClr val="FF0000"/>
                </a:solidFill>
              </a:rPr>
              <a:t>o</a:t>
            </a:r>
            <a:r>
              <a:rPr lang="en-AT" sz="2400" dirty="0">
                <a:solidFill>
                  <a:srgbClr val="FF0000"/>
                </a:solidFill>
              </a:rPr>
              <a:t>f </a:t>
            </a:r>
            <a:r>
              <a:rPr lang="de-AT" sz="2400" dirty="0">
                <a:solidFill>
                  <a:srgbClr val="FF0000"/>
                </a:solidFill>
              </a:rPr>
              <a:t>g</a:t>
            </a:r>
            <a:r>
              <a:rPr lang="en-AT" sz="2400" dirty="0">
                <a:solidFill>
                  <a:srgbClr val="FF0000"/>
                </a:solidFill>
              </a:rPr>
              <a:t>r</a:t>
            </a:r>
            <a:r>
              <a:rPr lang="de-AT" sz="2400" dirty="0">
                <a:solidFill>
                  <a:srgbClr val="FF0000"/>
                </a:solidFill>
              </a:rPr>
              <a:t>o</a:t>
            </a:r>
            <a:r>
              <a:rPr lang="en-AT" sz="2400" dirty="0">
                <a:solidFill>
                  <a:srgbClr val="FF0000"/>
                </a:solidFill>
              </a:rPr>
              <a:t>u</a:t>
            </a:r>
            <a:r>
              <a:rPr lang="de-AT" sz="2400" dirty="0">
                <a:solidFill>
                  <a:srgbClr val="FF0000"/>
                </a:solidFill>
              </a:rPr>
              <a:t>p</a:t>
            </a:r>
            <a:r>
              <a:rPr lang="en-AT" sz="2400" dirty="0">
                <a:solidFill>
                  <a:srgbClr val="FF0000"/>
                </a:solidFill>
              </a:rPr>
              <a:t>s(</a:t>
            </a:r>
            <a:r>
              <a:rPr lang="en-AT" sz="2400" b="1" dirty="0">
                <a:solidFill>
                  <a:srgbClr val="FF0000"/>
                </a:solidFill>
              </a:rPr>
              <a:t>µ</a:t>
            </a:r>
            <a:r>
              <a:rPr lang="en-AT" sz="2400" b="1" baseline="-25000" dirty="0">
                <a:solidFill>
                  <a:srgbClr val="FF0000"/>
                </a:solidFill>
              </a:rPr>
              <a:t>1</a:t>
            </a:r>
            <a:r>
              <a:rPr lang="en-AT" sz="2400" b="1" dirty="0">
                <a:solidFill>
                  <a:srgbClr val="FF0000"/>
                </a:solidFill>
              </a:rPr>
              <a:t>= µ</a:t>
            </a:r>
            <a:r>
              <a:rPr lang="en-AT" sz="2400" b="1" baseline="-25000" dirty="0">
                <a:solidFill>
                  <a:srgbClr val="FF0000"/>
                </a:solidFill>
              </a:rPr>
              <a:t>2</a:t>
            </a:r>
            <a:r>
              <a:rPr lang="en-AT" sz="2400" b="1" dirty="0">
                <a:solidFill>
                  <a:srgbClr val="FF0000"/>
                </a:solidFill>
              </a:rPr>
              <a:t> = µ</a:t>
            </a:r>
            <a:r>
              <a:rPr lang="en-AT" sz="2400" b="1" baseline="-25000" dirty="0">
                <a:solidFill>
                  <a:srgbClr val="FF0000"/>
                </a:solidFill>
              </a:rPr>
              <a:t>3</a:t>
            </a:r>
            <a:r>
              <a:rPr lang="en-AT" sz="2400" b="1" dirty="0">
                <a:solidFill>
                  <a:srgbClr val="FF0000"/>
                </a:solidFill>
              </a:rPr>
              <a:t> = µ</a:t>
            </a:r>
            <a:r>
              <a:rPr lang="en-AT" sz="2400" b="1" baseline="-25000" dirty="0">
                <a:solidFill>
                  <a:srgbClr val="FF0000"/>
                </a:solidFill>
              </a:rPr>
              <a:t>4</a:t>
            </a:r>
            <a:r>
              <a:rPr lang="en-AT" sz="2400" b="1" dirty="0">
                <a:solidFill>
                  <a:srgbClr val="FF0000"/>
                </a:solidFill>
              </a:rPr>
              <a:t> )</a:t>
            </a:r>
          </a:p>
          <a:p>
            <a:pPr marL="0" indent="0">
              <a:buNone/>
            </a:pPr>
            <a:r>
              <a:rPr lang="en-AT" sz="2000" b="1" i="1" dirty="0"/>
              <a:t>P </a:t>
            </a:r>
            <a:r>
              <a:rPr lang="en-AT" sz="2000" b="1" dirty="0"/>
              <a:t>&gt; </a:t>
            </a:r>
            <a:r>
              <a:rPr lang="de-AT" sz="2000" b="1" dirty="0"/>
              <a:t>o</a:t>
            </a:r>
            <a:r>
              <a:rPr lang="en-AT" sz="2000" b="1" dirty="0"/>
              <a:t>r = 0.05</a:t>
            </a:r>
          </a:p>
          <a:p>
            <a:pPr marL="0" indent="0">
              <a:buNone/>
            </a:pPr>
            <a:endParaRPr lang="en-AT" sz="2400" b="1" dirty="0"/>
          </a:p>
          <a:p>
            <a:pPr marL="0" indent="0">
              <a:buNone/>
            </a:pP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sz="24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AT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AT" sz="24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400" u="sng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sz="2400" u="sng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de-AT" sz="2400" u="sng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AT" sz="2400" u="sng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sz="2400" u="sng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sz="2400" u="sng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de-AT" sz="2400" u="sng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400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f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wo 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de-AT" sz="24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AT" sz="2400" dirty="0" err="1">
                <a:solidFill>
                  <a:schemeClr val="accent6">
                    <a:lumMod val="75000"/>
                  </a:schemeClr>
                </a:solidFill>
              </a:rPr>
              <a:t>ulations</a:t>
            </a:r>
            <a:r>
              <a:rPr lang="en-A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AT" sz="2000" b="1" dirty="0"/>
              <a:t>P &lt; 0.05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202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5AC6-0A39-40E9-9898-F068AB8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9B35E-79BF-452B-B6F5-E7683A46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81" y="1690688"/>
            <a:ext cx="8873636" cy="42756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B5492A-0FEF-40C2-BB04-284D36C18808}"/>
              </a:ext>
            </a:extLst>
          </p:cNvPr>
          <p:cNvSpPr txBox="1"/>
          <p:nvPr/>
        </p:nvSpPr>
        <p:spPr>
          <a:xfrm>
            <a:off x="2235200" y="62620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1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F 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dfw</a:t>
            </a:r>
            <a:r>
              <a:rPr lang="en-GB" sz="1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GB" sz="14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dfb</a:t>
            </a:r>
            <a:r>
              <a:rPr lang="en-GB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de-DE" sz="2400" dirty="0">
                <a:solidFill>
                  <a:srgbClr val="000000"/>
                </a:solidFill>
                <a:latin typeface="Tahoma" panose="020B0604030504040204" pitchFamily="34" charset="0"/>
              </a:rPr>
              <a:t>= </a:t>
            </a:r>
            <a:r>
              <a:rPr lang="de-DE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</a:rPr>
              <a:t>x</a:t>
            </a:r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4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1D4E1-10C7-406D-AE59-1B754FE2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1062255"/>
            <a:ext cx="10515600" cy="4733490"/>
          </a:xfrm>
        </p:spPr>
      </p:pic>
    </p:spTree>
    <p:extLst>
      <p:ext uri="{BB962C8B-B14F-4D97-AF65-F5344CB8AC3E}">
        <p14:creationId xmlns:p14="http://schemas.microsoft.com/office/powerpoint/2010/main" val="368633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E48D-F652-4A1A-A9C7-069DB6EC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One-way 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OVA</a:t>
            </a:r>
            <a:br>
              <a:rPr lang="en-AT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(A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alysis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of Variance)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C176-FCB3-4705-9AFC-361F08F5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P</a:t>
            </a:r>
            <a:r>
              <a:rPr lang="de-AT" b="1" dirty="0"/>
              <a:t>o</a:t>
            </a:r>
            <a:r>
              <a:rPr lang="en-AT" b="1" dirty="0"/>
              <a:t>s</a:t>
            </a:r>
            <a:r>
              <a:rPr lang="de-AT" b="1" dirty="0"/>
              <a:t>t</a:t>
            </a:r>
            <a:r>
              <a:rPr lang="en-AT" b="1" dirty="0"/>
              <a:t> </a:t>
            </a:r>
            <a:r>
              <a:rPr lang="de-AT" b="1" dirty="0"/>
              <a:t>h</a:t>
            </a:r>
            <a:r>
              <a:rPr lang="en-AT" b="1" dirty="0" err="1"/>
              <a:t>oc</a:t>
            </a:r>
            <a:r>
              <a:rPr lang="en-AT" b="1" dirty="0"/>
              <a:t> tests (</a:t>
            </a:r>
            <a:r>
              <a:rPr lang="de-AT" b="1" dirty="0"/>
              <a:t>E</a:t>
            </a:r>
            <a:r>
              <a:rPr lang="en-AT" b="1" dirty="0"/>
              <a:t>x: </a:t>
            </a:r>
            <a:r>
              <a:rPr lang="de-AT" b="1" dirty="0"/>
              <a:t>L</a:t>
            </a:r>
            <a:r>
              <a:rPr lang="en-AT" b="1" dirty="0"/>
              <a:t>SD, Tukey, Duncan.....)</a:t>
            </a:r>
          </a:p>
          <a:p>
            <a:pPr marL="0" indent="0">
              <a:buNone/>
            </a:pPr>
            <a:r>
              <a:rPr lang="en-AT" sz="2000" dirty="0"/>
              <a:t>D</a:t>
            </a:r>
            <a:r>
              <a:rPr lang="de-AT" sz="2000" dirty="0"/>
              <a:t>e</a:t>
            </a:r>
            <a:r>
              <a:rPr lang="en-AT" sz="2000" dirty="0"/>
              <a:t>t</a:t>
            </a:r>
            <a:r>
              <a:rPr lang="de-AT" sz="2000" dirty="0"/>
              <a:t>e</a:t>
            </a:r>
            <a:r>
              <a:rPr lang="en-AT" sz="2000" dirty="0" err="1"/>
              <a:t>rmine</a:t>
            </a:r>
            <a:r>
              <a:rPr lang="en-AT" sz="2000" dirty="0"/>
              <a:t> difference between groups</a:t>
            </a:r>
          </a:p>
          <a:p>
            <a:pPr marL="0" indent="0">
              <a:buNone/>
            </a:pPr>
            <a:r>
              <a:rPr lang="en-AT" sz="2000" dirty="0">
                <a:solidFill>
                  <a:srgbClr val="FF0000"/>
                </a:solidFill>
              </a:rPr>
              <a:t>H</a:t>
            </a:r>
            <a:r>
              <a:rPr lang="en-AT" sz="2000" baseline="-25000" dirty="0">
                <a:solidFill>
                  <a:srgbClr val="FF0000"/>
                </a:solidFill>
              </a:rPr>
              <a:t>0</a:t>
            </a:r>
            <a:r>
              <a:rPr lang="en-AT" sz="2000" dirty="0">
                <a:solidFill>
                  <a:srgbClr val="FF0000"/>
                </a:solidFill>
              </a:rPr>
              <a:t>: </a:t>
            </a:r>
            <a:r>
              <a:rPr lang="de-AT" sz="2000" dirty="0">
                <a:solidFill>
                  <a:srgbClr val="FF0000"/>
                </a:solidFill>
              </a:rPr>
              <a:t>N</a:t>
            </a:r>
            <a:r>
              <a:rPr lang="en-AT" sz="2000" dirty="0">
                <a:solidFill>
                  <a:srgbClr val="FF0000"/>
                </a:solidFill>
              </a:rPr>
              <a:t>o </a:t>
            </a:r>
            <a:r>
              <a:rPr lang="de-AT" sz="2000" dirty="0">
                <a:solidFill>
                  <a:srgbClr val="FF0000"/>
                </a:solidFill>
              </a:rPr>
              <a:t>d</a:t>
            </a:r>
            <a:r>
              <a:rPr lang="en-AT" sz="2000" dirty="0" err="1">
                <a:solidFill>
                  <a:srgbClr val="FF0000"/>
                </a:solidFill>
              </a:rPr>
              <a:t>i</a:t>
            </a:r>
            <a:r>
              <a:rPr lang="de-AT" sz="2000" dirty="0">
                <a:solidFill>
                  <a:srgbClr val="FF0000"/>
                </a:solidFill>
              </a:rPr>
              <a:t>f</a:t>
            </a:r>
            <a:r>
              <a:rPr lang="en-AT" sz="2000" dirty="0">
                <a:solidFill>
                  <a:srgbClr val="FF0000"/>
                </a:solidFill>
              </a:rPr>
              <a:t>f</a:t>
            </a:r>
            <a:r>
              <a:rPr lang="de-AT" sz="2000" dirty="0">
                <a:solidFill>
                  <a:srgbClr val="FF0000"/>
                </a:solidFill>
              </a:rPr>
              <a:t>e</a:t>
            </a:r>
            <a:r>
              <a:rPr lang="en-AT" sz="2000" dirty="0">
                <a:solidFill>
                  <a:srgbClr val="FF0000"/>
                </a:solidFill>
              </a:rPr>
              <a:t>r</a:t>
            </a:r>
            <a:r>
              <a:rPr lang="de-AT" sz="2000" dirty="0">
                <a:solidFill>
                  <a:srgbClr val="FF0000"/>
                </a:solidFill>
              </a:rPr>
              <a:t>e</a:t>
            </a:r>
            <a:r>
              <a:rPr lang="en-AT" sz="2000" dirty="0">
                <a:solidFill>
                  <a:srgbClr val="FF0000"/>
                </a:solidFill>
              </a:rPr>
              <a:t>n</a:t>
            </a:r>
            <a:r>
              <a:rPr lang="de-AT" sz="2000" dirty="0">
                <a:solidFill>
                  <a:srgbClr val="FF0000"/>
                </a:solidFill>
              </a:rPr>
              <a:t>c</a:t>
            </a:r>
            <a:r>
              <a:rPr lang="en-AT" sz="2000" dirty="0">
                <a:solidFill>
                  <a:srgbClr val="FF0000"/>
                </a:solidFill>
              </a:rPr>
              <a:t>e </a:t>
            </a:r>
          </a:p>
          <a:p>
            <a:pPr marL="0" indent="0">
              <a:buNone/>
            </a:pPr>
            <a:r>
              <a:rPr lang="en-AT" sz="1800" b="1" i="1" dirty="0"/>
              <a:t>P </a:t>
            </a:r>
            <a:r>
              <a:rPr lang="en-AT" sz="1800" b="1" dirty="0"/>
              <a:t>&gt; </a:t>
            </a:r>
            <a:r>
              <a:rPr lang="de-AT" sz="1800" b="1" dirty="0"/>
              <a:t>o</a:t>
            </a:r>
            <a:r>
              <a:rPr lang="en-AT" sz="1800" b="1" dirty="0"/>
              <a:t>r = 0.05</a:t>
            </a:r>
            <a:endParaRPr lang="en-AT" sz="2000" b="1" dirty="0"/>
          </a:p>
          <a:p>
            <a:pPr marL="0" indent="0">
              <a:buNone/>
            </a:pP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sz="20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: Si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AT" sz="2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sz="20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sz="2000" dirty="0">
                <a:solidFill>
                  <a:schemeClr val="accent6">
                    <a:lumMod val="75000"/>
                  </a:schemeClr>
                </a:solidFill>
              </a:rPr>
              <a:t>e </a:t>
            </a:r>
          </a:p>
          <a:p>
            <a:pPr marL="0" indent="0">
              <a:buNone/>
            </a:pPr>
            <a:r>
              <a:rPr lang="en-AT" sz="1800" b="1" dirty="0"/>
              <a:t>P &lt; 0.05 </a:t>
            </a:r>
          </a:p>
          <a:p>
            <a:pPr marL="0" indent="0">
              <a:buNone/>
            </a:pPr>
            <a:endParaRPr lang="de-AT" sz="20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A336F-1907-4869-B150-4F33D3D2D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5"/>
          <a:stretch/>
        </p:blipFill>
        <p:spPr>
          <a:xfrm>
            <a:off x="5467546" y="2409462"/>
            <a:ext cx="6367666" cy="19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162B-25D2-4B70-98F1-75409609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V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Assumptions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94D5-13D3-4D48-B8A1-4A7BD7C4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T" b="1" dirty="0"/>
              <a:t>N</a:t>
            </a:r>
            <a:r>
              <a:rPr lang="de-AT" b="1" dirty="0"/>
              <a:t>o</a:t>
            </a:r>
            <a:r>
              <a:rPr lang="en-AT" b="1" dirty="0"/>
              <a:t>r</a:t>
            </a:r>
            <a:r>
              <a:rPr lang="de-AT" b="1" dirty="0"/>
              <a:t>m</a:t>
            </a:r>
            <a:r>
              <a:rPr lang="en-AT" b="1" dirty="0"/>
              <a:t>a</a:t>
            </a:r>
            <a:r>
              <a:rPr lang="de-AT" b="1" dirty="0"/>
              <a:t>l</a:t>
            </a:r>
            <a:r>
              <a:rPr lang="en-AT" b="1" dirty="0"/>
              <a:t> </a:t>
            </a:r>
            <a:r>
              <a:rPr lang="en-AT" b="1" dirty="0" err="1"/>
              <a:t>distr</a:t>
            </a:r>
            <a:r>
              <a:rPr lang="de-AT" b="1" dirty="0"/>
              <a:t>i</a:t>
            </a:r>
            <a:r>
              <a:rPr lang="en-AT" b="1" dirty="0" err="1"/>
              <a:t>buti</a:t>
            </a:r>
            <a:r>
              <a:rPr lang="de-AT" b="1" dirty="0"/>
              <a:t>o</a:t>
            </a:r>
            <a:r>
              <a:rPr lang="en-AT" b="1" dirty="0"/>
              <a:t>n </a:t>
            </a:r>
            <a:r>
              <a:rPr lang="de-AT" b="1" dirty="0"/>
              <a:t>b</a:t>
            </a:r>
            <a:r>
              <a:rPr lang="en-AT" b="1" dirty="0"/>
              <a:t>e</a:t>
            </a:r>
            <a:r>
              <a:rPr lang="de-AT" b="1" dirty="0"/>
              <a:t>t</a:t>
            </a:r>
            <a:r>
              <a:rPr lang="en-AT" b="1" dirty="0"/>
              <a:t>w</a:t>
            </a:r>
            <a:r>
              <a:rPr lang="de-AT" b="1" dirty="0"/>
              <a:t>e</a:t>
            </a:r>
            <a:r>
              <a:rPr lang="en-AT" b="1" dirty="0"/>
              <a:t>e</a:t>
            </a:r>
            <a:r>
              <a:rPr lang="de-AT" b="1" dirty="0"/>
              <a:t>n</a:t>
            </a:r>
            <a:r>
              <a:rPr lang="en-AT" b="1" dirty="0"/>
              <a:t> </a:t>
            </a:r>
            <a:r>
              <a:rPr lang="de-AT" b="1" dirty="0"/>
              <a:t>g</a:t>
            </a:r>
            <a:r>
              <a:rPr lang="en-AT" b="1" dirty="0"/>
              <a:t>r</a:t>
            </a:r>
            <a:r>
              <a:rPr lang="de-AT" b="1" dirty="0"/>
              <a:t>o</a:t>
            </a:r>
            <a:r>
              <a:rPr lang="en-AT" b="1" dirty="0"/>
              <a:t>u</a:t>
            </a:r>
            <a:r>
              <a:rPr lang="de-AT" b="1" dirty="0"/>
              <a:t>p</a:t>
            </a:r>
            <a:r>
              <a:rPr lang="en-AT" b="1" dirty="0"/>
              <a:t>s</a:t>
            </a:r>
          </a:p>
          <a:p>
            <a:pPr marL="0" indent="0">
              <a:buNone/>
            </a:pP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l distribution</a:t>
            </a: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sz="2400" b="1" i="1" dirty="0"/>
              <a:t>P </a:t>
            </a:r>
            <a:r>
              <a:rPr lang="en-AT" sz="2400" b="1" dirty="0"/>
              <a:t>&gt; </a:t>
            </a:r>
            <a:r>
              <a:rPr lang="de-AT" sz="2400" b="1" dirty="0"/>
              <a:t>o</a:t>
            </a:r>
            <a:r>
              <a:rPr lang="en-AT" sz="2400" b="1" dirty="0"/>
              <a:t>r = 0.05</a:t>
            </a:r>
            <a:endParaRPr lang="en-AT" b="1" dirty="0"/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en-AT" baseline="-25000" dirty="0">
                <a:solidFill>
                  <a:srgbClr val="FF0000"/>
                </a:solidFill>
              </a:rPr>
              <a:t>1</a:t>
            </a:r>
            <a:r>
              <a:rPr lang="en-AT" dirty="0">
                <a:solidFill>
                  <a:srgbClr val="FF0000"/>
                </a:solidFill>
              </a:rPr>
              <a:t>: </a:t>
            </a:r>
            <a:r>
              <a:rPr lang="de-AT" dirty="0">
                <a:solidFill>
                  <a:srgbClr val="FF0000"/>
                </a:solidFill>
              </a:rPr>
              <a:t>O</a:t>
            </a:r>
            <a:r>
              <a:rPr lang="en-AT" dirty="0" err="1">
                <a:solidFill>
                  <a:srgbClr val="FF0000"/>
                </a:solidFill>
              </a:rPr>
              <a:t>ther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en-AT" dirty="0" err="1">
                <a:solidFill>
                  <a:srgbClr val="FF0000"/>
                </a:solidFill>
              </a:rPr>
              <a:t>distrib</a:t>
            </a:r>
            <a:r>
              <a:rPr lang="de-AT" dirty="0">
                <a:solidFill>
                  <a:srgbClr val="FF0000"/>
                </a:solidFill>
              </a:rPr>
              <a:t>u</a:t>
            </a:r>
            <a:r>
              <a:rPr lang="en-AT" dirty="0">
                <a:solidFill>
                  <a:srgbClr val="FF0000"/>
                </a:solidFill>
              </a:rPr>
              <a:t>t</a:t>
            </a:r>
            <a:r>
              <a:rPr lang="de-AT" dirty="0">
                <a:solidFill>
                  <a:srgbClr val="FF0000"/>
                </a:solidFill>
              </a:rPr>
              <a:t>i</a:t>
            </a:r>
            <a:r>
              <a:rPr lang="en-AT" dirty="0">
                <a:solidFill>
                  <a:srgbClr val="FF0000"/>
                </a:solidFill>
              </a:rPr>
              <a:t>o</a:t>
            </a:r>
            <a:r>
              <a:rPr lang="de-AT" dirty="0">
                <a:solidFill>
                  <a:srgbClr val="FF0000"/>
                </a:solidFill>
              </a:rPr>
              <a:t>n</a:t>
            </a:r>
            <a:r>
              <a:rPr lang="en-AT" dirty="0">
                <a:solidFill>
                  <a:srgbClr val="FF0000"/>
                </a:solidFill>
              </a:rPr>
              <a:t>s</a:t>
            </a:r>
          </a:p>
          <a:p>
            <a:pPr marL="0" indent="0">
              <a:buNone/>
            </a:pPr>
            <a:r>
              <a:rPr lang="en-AT" sz="2400" b="1" dirty="0"/>
              <a:t>P &lt; 0.05 </a:t>
            </a:r>
          </a:p>
          <a:p>
            <a:pPr marL="0" indent="0">
              <a:buNone/>
            </a:pPr>
            <a:endParaRPr lang="en-AT" dirty="0"/>
          </a:p>
          <a:p>
            <a:r>
              <a:rPr lang="en-AT" b="1" dirty="0"/>
              <a:t>Homogeneity </a:t>
            </a:r>
            <a:r>
              <a:rPr lang="de-AT" b="1" dirty="0"/>
              <a:t>o</a:t>
            </a:r>
            <a:r>
              <a:rPr lang="en-AT" b="1" dirty="0"/>
              <a:t>f </a:t>
            </a:r>
            <a:r>
              <a:rPr lang="de-AT" b="1" dirty="0"/>
              <a:t>V</a:t>
            </a:r>
            <a:r>
              <a:rPr lang="en-AT" b="1" dirty="0"/>
              <a:t>a</a:t>
            </a:r>
            <a:r>
              <a:rPr lang="de-AT" b="1" dirty="0"/>
              <a:t>r</a:t>
            </a:r>
            <a:r>
              <a:rPr lang="en-AT" b="1" dirty="0" err="1"/>
              <a:t>i</a:t>
            </a:r>
            <a:r>
              <a:rPr lang="de-AT" b="1" dirty="0"/>
              <a:t>a</a:t>
            </a:r>
            <a:r>
              <a:rPr lang="en-AT" b="1" dirty="0"/>
              <a:t>n</a:t>
            </a:r>
            <a:r>
              <a:rPr lang="de-AT" b="1" dirty="0"/>
              <a:t>c</a:t>
            </a:r>
            <a:r>
              <a:rPr lang="en-AT" b="1" dirty="0"/>
              <a:t>e</a:t>
            </a:r>
          </a:p>
          <a:p>
            <a:pPr marL="0" indent="0">
              <a:buNone/>
            </a:pP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: No difference in groups’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 </a:t>
            </a: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sz="2400" b="1" i="1" dirty="0"/>
              <a:t>P </a:t>
            </a:r>
            <a:r>
              <a:rPr lang="en-AT" sz="2400" b="1" dirty="0"/>
              <a:t>&gt; </a:t>
            </a:r>
            <a:r>
              <a:rPr lang="de-AT" sz="2400" b="1" dirty="0"/>
              <a:t>o</a:t>
            </a:r>
            <a:r>
              <a:rPr lang="en-AT" sz="2400" b="1" dirty="0"/>
              <a:t>r = 0.05</a:t>
            </a:r>
            <a:endParaRPr lang="en-AT" b="1" dirty="0"/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en-AT" baseline="-25000" dirty="0">
                <a:solidFill>
                  <a:srgbClr val="FF0000"/>
                </a:solidFill>
              </a:rPr>
              <a:t>1</a:t>
            </a:r>
            <a:r>
              <a:rPr lang="en-AT" dirty="0">
                <a:solidFill>
                  <a:srgbClr val="FF0000"/>
                </a:solidFill>
              </a:rPr>
              <a:t>: </a:t>
            </a:r>
            <a:r>
              <a:rPr lang="de-AT" dirty="0">
                <a:solidFill>
                  <a:srgbClr val="FF0000"/>
                </a:solidFill>
              </a:rPr>
              <a:t>D</a:t>
            </a:r>
            <a:r>
              <a:rPr lang="en-AT" dirty="0" err="1">
                <a:solidFill>
                  <a:srgbClr val="FF0000"/>
                </a:solidFill>
              </a:rPr>
              <a:t>i</a:t>
            </a:r>
            <a:r>
              <a:rPr lang="de-AT" dirty="0">
                <a:solidFill>
                  <a:srgbClr val="FF0000"/>
                </a:solidFill>
              </a:rPr>
              <a:t>f</a:t>
            </a:r>
            <a:r>
              <a:rPr lang="en-AT" dirty="0">
                <a:solidFill>
                  <a:srgbClr val="FF0000"/>
                </a:solidFill>
              </a:rPr>
              <a:t>f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r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n</a:t>
            </a:r>
            <a:r>
              <a:rPr lang="de-AT" dirty="0">
                <a:solidFill>
                  <a:srgbClr val="FF0000"/>
                </a:solidFill>
              </a:rPr>
              <a:t>c</a:t>
            </a:r>
            <a:r>
              <a:rPr lang="en-AT" dirty="0">
                <a:solidFill>
                  <a:srgbClr val="FF0000"/>
                </a:solidFill>
              </a:rPr>
              <a:t>e </a:t>
            </a:r>
            <a:r>
              <a:rPr lang="de-AT" dirty="0">
                <a:solidFill>
                  <a:srgbClr val="FF0000"/>
                </a:solidFill>
              </a:rPr>
              <a:t>i</a:t>
            </a:r>
            <a:r>
              <a:rPr lang="en-AT" dirty="0">
                <a:solidFill>
                  <a:srgbClr val="FF0000"/>
                </a:solidFill>
              </a:rPr>
              <a:t>n group</a:t>
            </a:r>
            <a:r>
              <a:rPr lang="de-AT" dirty="0">
                <a:solidFill>
                  <a:srgbClr val="FF0000"/>
                </a:solidFill>
              </a:rPr>
              <a:t>s</a:t>
            </a:r>
            <a:r>
              <a:rPr lang="en-AT" dirty="0">
                <a:solidFill>
                  <a:srgbClr val="FF0000"/>
                </a:solidFill>
              </a:rPr>
              <a:t>’ </a:t>
            </a:r>
            <a:r>
              <a:rPr lang="de-AT" dirty="0">
                <a:solidFill>
                  <a:srgbClr val="FF0000"/>
                </a:solidFill>
              </a:rPr>
              <a:t>v</a:t>
            </a:r>
            <a:r>
              <a:rPr lang="en-AT" dirty="0" err="1">
                <a:solidFill>
                  <a:srgbClr val="FF0000"/>
                </a:solidFill>
              </a:rPr>
              <a:t>ariance</a:t>
            </a:r>
            <a:endParaRPr lang="en-A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T" sz="2400" b="1" dirty="0"/>
              <a:t>P &lt; 0.05 </a:t>
            </a:r>
          </a:p>
          <a:p>
            <a:pPr marL="0" indent="0">
              <a:buNone/>
            </a:pP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76370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151A73-074F-4ED1-B796-D141CB03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795" y="1794390"/>
            <a:ext cx="8701726" cy="4951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0C4D7-3D65-40BC-AE1E-6A015E27A247}"/>
              </a:ext>
            </a:extLst>
          </p:cNvPr>
          <p:cNvSpPr txBox="1"/>
          <p:nvPr/>
        </p:nvSpPr>
        <p:spPr>
          <a:xfrm>
            <a:off x="3450211" y="2036189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200" dirty="0"/>
              <a:t>a</a:t>
            </a: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8AF71-0DC8-49E7-B721-14F3082BFEE7}"/>
              </a:ext>
            </a:extLst>
          </p:cNvPr>
          <p:cNvSpPr txBox="1"/>
          <p:nvPr/>
        </p:nvSpPr>
        <p:spPr>
          <a:xfrm>
            <a:off x="5820658" y="1849224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200" dirty="0"/>
              <a:t>b</a:t>
            </a:r>
            <a:endParaRPr lang="de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4DE8-121A-49B7-8F4F-EC5C988F566D}"/>
              </a:ext>
            </a:extLst>
          </p:cNvPr>
          <p:cNvSpPr txBox="1"/>
          <p:nvPr/>
        </p:nvSpPr>
        <p:spPr>
          <a:xfrm>
            <a:off x="8359955" y="1794390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200" dirty="0"/>
              <a:t>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264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C4A-F1E1-414A-B183-9A05CC5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ACFEEF-E03A-4B88-BF1A-225B744DB104}"/>
              </a:ext>
            </a:extLst>
          </p:cNvPr>
          <p:cNvGraphicFramePr>
            <a:graphicFrameLocks/>
          </p:cNvGraphicFramePr>
          <p:nvPr/>
        </p:nvGraphicFramePr>
        <p:xfrm>
          <a:off x="5395205" y="1390823"/>
          <a:ext cx="6228045" cy="478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66529F-6C7B-453A-B24B-826FD84C32FA}"/>
              </a:ext>
            </a:extLst>
          </p:cNvPr>
          <p:cNvSpPr txBox="1"/>
          <p:nvPr/>
        </p:nvSpPr>
        <p:spPr>
          <a:xfrm>
            <a:off x="8094947" y="2881282"/>
            <a:ext cx="7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10633-3E05-422D-A615-0D74C36E241D}"/>
              </a:ext>
            </a:extLst>
          </p:cNvPr>
          <p:cNvSpPr txBox="1"/>
          <p:nvPr/>
        </p:nvSpPr>
        <p:spPr>
          <a:xfrm>
            <a:off x="8941588" y="3414561"/>
            <a:ext cx="7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174CB-F46F-43E6-A902-366735C0C6C5}"/>
              </a:ext>
            </a:extLst>
          </p:cNvPr>
          <p:cNvSpPr txBox="1"/>
          <p:nvPr/>
        </p:nvSpPr>
        <p:spPr>
          <a:xfrm>
            <a:off x="9876962" y="2183292"/>
            <a:ext cx="72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91781D2-5AE7-42D2-8AF4-F17923040A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0273" y="1690688"/>
          <a:ext cx="4775482" cy="441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825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246A-6BFD-4125-898F-FB38607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ANOVA Report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EF7F-C9BB-43DA-AE6B-BF54C3E7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9533" cy="4351338"/>
          </a:xfrm>
        </p:spPr>
        <p:txBody>
          <a:bodyPr>
            <a:normAutofit fontScale="62500" lnSpcReduction="20000"/>
          </a:bodyPr>
          <a:lstStyle/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One-way ANOVA was performed to compare the effect of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categorical variable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numeric variable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en-GB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One-way ANOVA revealed that there [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was or was not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] a statistically significant difference in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numeric variable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between at least two groups (</a:t>
            </a:r>
            <a:r>
              <a:rPr lang="en-GB" b="0" i="1" dirty="0">
                <a:effectLst/>
                <a:latin typeface="Helvetica" panose="020B0604020202020204" pitchFamily="34" charset="0"/>
              </a:rPr>
              <a:t>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(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between groups df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within groups df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 =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F-value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en-GB" b="0" i="1" dirty="0">
                <a:effectLst/>
                <a:latin typeface="Helvetica" panose="020B0604020202020204" pitchFamily="34" charset="0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=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p-value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GB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Tukey’s HSD Test for multiple comparisons found that the mean value of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numeric variable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was significantly different between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group name 1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and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group name 2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=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p-value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GB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555555"/>
                </a:solidFill>
                <a:effectLst/>
                <a:latin typeface="Lato" panose="020B0604020202020204" pitchFamily="34" charset="0"/>
              </a:rPr>
              <a:t> 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There was no statistically significant difference between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group name 1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and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group name 3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= </a:t>
            </a:r>
            <a:r>
              <a:rPr lang="en-GB" b="0" i="0" dirty="0">
                <a:solidFill>
                  <a:schemeClr val="accent2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p-value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).</a:t>
            </a:r>
            <a:endParaRPr lang="en-GB" b="0" i="0" dirty="0">
              <a:solidFill>
                <a:srgbClr val="555555"/>
              </a:solidFill>
              <a:effectLst/>
              <a:latin typeface="Lato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71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911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Century Gothic</vt:lpstr>
      <vt:lpstr>Google Sans</vt:lpstr>
      <vt:lpstr>Helvetica</vt:lpstr>
      <vt:lpstr>Lato</vt:lpstr>
      <vt:lpstr>Tahoma</vt:lpstr>
      <vt:lpstr>TimesNewRomanPS-BoldMT</vt:lpstr>
      <vt:lpstr>TimesNewRomanPSMT</vt:lpstr>
      <vt:lpstr>Office Theme</vt:lpstr>
      <vt:lpstr>Analysis of Variance (ANOVA)</vt:lpstr>
      <vt:lpstr>ANOVA (Analysis of Variance)</vt:lpstr>
      <vt:lpstr>PowerPoint Presentation</vt:lpstr>
      <vt:lpstr>PowerPoint Presentation</vt:lpstr>
      <vt:lpstr>One-way ANOVA (Analysis of Variance)</vt:lpstr>
      <vt:lpstr>ANOVA Assumptions</vt:lpstr>
      <vt:lpstr>PowerPoint Presentation</vt:lpstr>
      <vt:lpstr>PowerPoint Presentation</vt:lpstr>
      <vt:lpstr>ANOVA Report</vt:lpstr>
      <vt:lpstr>Welch-test</vt:lpstr>
      <vt:lpstr>Paired (Repeated Measures) ANOVA</vt:lpstr>
      <vt:lpstr>PowerPoint Presentation</vt:lpstr>
      <vt:lpstr>PowerPoint Presentation</vt:lpstr>
      <vt:lpstr>Two-way ANOVA</vt:lpstr>
      <vt:lpstr>Two-way ANOVA</vt:lpstr>
      <vt:lpstr>Hypothesis</vt:lpstr>
      <vt:lpstr>Interaction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j6byyftkq_@univie.onmicrosoft.com</dc:creator>
  <cp:lastModifiedBy>Kian Jenab</cp:lastModifiedBy>
  <cp:revision>10</cp:revision>
  <dcterms:created xsi:type="dcterms:W3CDTF">2021-12-05T21:09:53Z</dcterms:created>
  <dcterms:modified xsi:type="dcterms:W3CDTF">2023-10-15T22:28:15Z</dcterms:modified>
</cp:coreProperties>
</file>