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335" r:id="rId2"/>
    <p:sldId id="323" r:id="rId3"/>
    <p:sldId id="256" r:id="rId4"/>
    <p:sldId id="317" r:id="rId5"/>
    <p:sldId id="318" r:id="rId6"/>
    <p:sldId id="320" r:id="rId7"/>
    <p:sldId id="321" r:id="rId8"/>
    <p:sldId id="334" r:id="rId9"/>
    <p:sldId id="322" r:id="rId10"/>
    <p:sldId id="324" r:id="rId11"/>
    <p:sldId id="325" r:id="rId12"/>
    <p:sldId id="326" r:id="rId13"/>
    <p:sldId id="327" r:id="rId14"/>
    <p:sldId id="328" r:id="rId15"/>
    <p:sldId id="329" r:id="rId16"/>
    <p:sldId id="332" r:id="rId17"/>
    <p:sldId id="330" r:id="rId18"/>
    <p:sldId id="331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84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F5E675-3ED2-4D4F-AE67-D7DF5DA891DF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2973D-2462-4354-9113-E17E1287F7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2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D2DC51-C0D8-4024-83DF-5B61DB8B0198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36018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BC03D-00E1-4081-91B4-D7CA4E709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FF69D-6C57-4F41-A49A-A0007F11E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13CE3-6676-4096-92FE-AC587C81B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94EE3-53AC-49B3-A0D2-B7E660068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E5B0A-DA76-4AE4-84E0-540014087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37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3A959-F26F-4EF2-A012-13070AD5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F05DA-BD73-4B21-8603-BE676777AA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F5B90-7A53-4E7E-80A9-11EC90BF0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AA58-CD46-483C-ABD0-06D6B29E0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C03E5-693C-46AA-B4FA-D03E061C0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826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66DF66-EAA0-4965-A71D-9357E4D9D6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348CB-16DB-439E-9255-E79DC4CB88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DDEC39-2EEB-413D-A733-8163C3F01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A190E-17E2-432F-B0A3-480E0624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AB0CB-E6D2-40A2-AB6D-C86A77D9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52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25B4-0694-4C8E-AFB0-D74CEE5B4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06B3F-C84B-479F-9F19-EE2254AA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0F220-7B23-4A8D-A3EF-298E1BE5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CA6EF-6C6E-4547-8B44-8055DB37B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3883D-8269-4037-96E6-4D546147E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693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F86D-4E6B-4AD8-A582-3BD7C2332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4EFCA-3D85-4F6B-A3C3-739105EC5E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5CBCD-4194-4DF2-924B-A245040C8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00CD4-7401-4039-BC03-40BA55ABB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0DCF87-6176-46F5-988E-2203D8A99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6007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AAF27-CA85-4579-BCBB-C0459D675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A56732-6235-4C4B-9225-A291C392B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BBCFF-45DE-4F99-94E8-FCB148398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FE3074-C37B-462D-B987-C9840FBB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925298-2A87-44A0-AE1D-FF207E3DB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87604-DC25-4707-8A0A-1A6A2EE9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C1475-0B13-4C93-A28D-33388B542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0470E8-6B7A-47A0-AEB9-2016E3EBD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0E7B5-C4C3-4CB4-BC21-403ABA913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E4F8-39A7-44AF-8115-91C53121BF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987697-9D7D-4900-9A67-D499D93165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F2EE5A-93F7-4D36-9C25-A68915512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E8F8CA-46CB-4C44-AE66-EEBAD633B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D0DD7-A81B-4E6A-B6B9-01C83B63B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2070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38239-C24B-4258-9397-1F9080B03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AD3D51-F8E2-4F17-8742-262017D80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D8DE4B-A875-4952-88AE-E8E28AFE2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6210A6-5D5D-4E05-A445-79F9E252B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00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764239-4F2E-4569-B9F8-CE6B2355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37341F-14DC-4CB7-BBCD-FCDCD33B5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D3941-89C2-4231-8A75-B70744AF6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468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0EB4F-8AFC-42D8-B549-4F57D23E4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DF4D2-5A36-4C5B-BE16-DC7B2C4E0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F8D75-5762-42DA-9EA4-39BE707B9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4B2F1E-53B7-4B2E-974F-A677EF1DD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714DF-F470-470C-8BED-2244809C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A23296-C3E7-4B74-A20A-60FAC3F5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01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438C9-D9EE-4DAA-90A5-2A7F20A3D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3244A-FDD9-41AC-B8FA-5617A6510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0CA257-7953-4F8E-BF5F-03B053C4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61D2D-AE6B-45B9-8DC0-F883AEF1C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C8FE0-6619-4877-B361-A82C5E0BD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06F37-6214-4178-B8F6-852FC34E1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7975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D43C0F-4193-4C48-8EF4-7FB939EF0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24FD0-FFB7-4FBE-8AB2-9BDF3EAC6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FBE7-9AC5-4153-A384-562F9C328A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D21680-78F9-4675-8437-9E176FCD2CEC}" type="datetimeFigureOut">
              <a:rPr lang="en-GB" smtClean="0"/>
              <a:t>18/10/2023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D095B-89D6-4149-A9F6-88E9F1D5F7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30FE03-35EA-4CA0-A09D-EE83CCEFD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6C873-5D07-4AD1-85A5-52D1FEB266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568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51FE1-04AD-4B38-9D6B-8B1A48EA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4155" y="170256"/>
            <a:ext cx="9144000" cy="1655762"/>
          </a:xfrm>
        </p:spPr>
        <p:txBody>
          <a:bodyPr>
            <a:normAutofit/>
          </a:bodyPr>
          <a:lstStyle/>
          <a:p>
            <a:pPr fontAlgn="ctr"/>
            <a:r>
              <a:rPr lang="en-GB" sz="7200" b="1" dirty="0">
                <a:solidFill>
                  <a:schemeClr val="accent2">
                    <a:lumMod val="50000"/>
                  </a:schemeClr>
                </a:solidFill>
                <a:latin typeface="Google Sans"/>
              </a:rPr>
              <a:t>Non-parametric tests</a:t>
            </a:r>
            <a:endParaRPr lang="de-AT" sz="7200" b="1" i="0" dirty="0">
              <a:solidFill>
                <a:schemeClr val="accent2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3F748-5E57-4ACC-BB32-4834126BBB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621" y="2592241"/>
            <a:ext cx="9326252" cy="2819293"/>
          </a:xfrm>
        </p:spPr>
        <p:txBody>
          <a:bodyPr>
            <a:normAutofit/>
          </a:bodyPr>
          <a:lstStyle/>
          <a:p>
            <a:pPr algn="l"/>
            <a:r>
              <a:rPr lang="de-AT" dirty="0"/>
              <a:t>M</a:t>
            </a:r>
            <a:r>
              <a:rPr lang="en-AT" dirty="0"/>
              <a:t>S</a:t>
            </a:r>
            <a:r>
              <a:rPr lang="de-AT" dirty="0"/>
              <a:t>c</a:t>
            </a:r>
            <a:r>
              <a:rPr lang="en-AT" dirty="0"/>
              <a:t>. K</a:t>
            </a:r>
            <a:r>
              <a:rPr lang="de-AT" dirty="0"/>
              <a:t>i</a:t>
            </a:r>
            <a:r>
              <a:rPr lang="en-AT" dirty="0"/>
              <a:t>a</a:t>
            </a:r>
            <a:r>
              <a:rPr lang="de-AT" dirty="0"/>
              <a:t>n</a:t>
            </a:r>
            <a:r>
              <a:rPr lang="en-AT" dirty="0"/>
              <a:t> </a:t>
            </a:r>
            <a:r>
              <a:rPr lang="de-AT" dirty="0"/>
              <a:t>J</a:t>
            </a:r>
            <a:r>
              <a:rPr lang="en-AT" dirty="0"/>
              <a:t>e</a:t>
            </a:r>
            <a:r>
              <a:rPr lang="de-AT" dirty="0"/>
              <a:t>n</a:t>
            </a:r>
            <a:r>
              <a:rPr lang="en-AT" dirty="0"/>
              <a:t>a</a:t>
            </a:r>
            <a:r>
              <a:rPr lang="de-AT" dirty="0"/>
              <a:t>b</a:t>
            </a:r>
            <a:endParaRPr lang="en-AT" dirty="0"/>
          </a:p>
          <a:p>
            <a:pPr algn="l"/>
            <a:r>
              <a:rPr lang="en-AT" sz="1400" dirty="0"/>
              <a:t>P</a:t>
            </a:r>
            <a:r>
              <a:rPr lang="de-AT" sz="1400" dirty="0"/>
              <a:t>h</a:t>
            </a:r>
            <a:r>
              <a:rPr lang="en-AT" sz="1400" dirty="0"/>
              <a:t>D </a:t>
            </a:r>
            <a:r>
              <a:rPr lang="de-AT" sz="1400" dirty="0"/>
              <a:t>s</a:t>
            </a:r>
            <a:r>
              <a:rPr lang="en-AT" sz="1400" dirty="0"/>
              <a:t>t</a:t>
            </a:r>
            <a:r>
              <a:rPr lang="de-AT" sz="1400" dirty="0"/>
              <a:t>u</a:t>
            </a:r>
            <a:r>
              <a:rPr lang="en-AT" sz="1400" dirty="0"/>
              <a:t>d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 </a:t>
            </a:r>
          </a:p>
          <a:p>
            <a:pPr algn="l"/>
            <a:r>
              <a:rPr lang="en-AT" sz="1400" dirty="0" err="1"/>
              <a:t>Devision</a:t>
            </a:r>
            <a:r>
              <a:rPr lang="en-AT" sz="1400" dirty="0"/>
              <a:t> of Terrestrial Ecosystem Research</a:t>
            </a:r>
          </a:p>
          <a:p>
            <a:pPr algn="l"/>
            <a:r>
              <a:rPr lang="de-AT" sz="1400" dirty="0"/>
              <a:t>C</a:t>
            </a:r>
            <a:r>
              <a:rPr lang="en-AT" sz="1400" dirty="0"/>
              <a:t>e</a:t>
            </a:r>
            <a:r>
              <a:rPr lang="de-AT" sz="1400" dirty="0"/>
              <a:t>n</a:t>
            </a:r>
            <a:r>
              <a:rPr lang="en-AT" sz="1400" dirty="0"/>
              <a:t>t</a:t>
            </a:r>
            <a:r>
              <a:rPr lang="de-AT" sz="1400" dirty="0"/>
              <a:t>r</a:t>
            </a:r>
            <a:r>
              <a:rPr lang="en-AT" sz="1400" dirty="0"/>
              <a:t>e </a:t>
            </a:r>
            <a:r>
              <a:rPr lang="de-AT" sz="1400" dirty="0"/>
              <a:t>f</a:t>
            </a:r>
            <a:r>
              <a:rPr lang="en-AT" sz="1400" dirty="0"/>
              <a:t>o</a:t>
            </a:r>
            <a:r>
              <a:rPr lang="de-AT" sz="1400" dirty="0"/>
              <a:t>r</a:t>
            </a:r>
            <a:r>
              <a:rPr lang="en-AT" sz="1400" dirty="0"/>
              <a:t> </a:t>
            </a:r>
            <a:r>
              <a:rPr lang="de-AT" sz="1400" dirty="0"/>
              <a:t>M</a:t>
            </a:r>
            <a:r>
              <a:rPr lang="en-AT" sz="1400" dirty="0" err="1"/>
              <a:t>i</a:t>
            </a:r>
            <a:r>
              <a:rPr lang="de-AT" sz="1400" dirty="0"/>
              <a:t>c</a:t>
            </a:r>
            <a:r>
              <a:rPr lang="en-AT" sz="1400" dirty="0"/>
              <a:t>r</a:t>
            </a:r>
            <a:r>
              <a:rPr lang="de-AT" sz="1400" dirty="0"/>
              <a:t>o</a:t>
            </a:r>
            <a:r>
              <a:rPr lang="en-AT" sz="1400" dirty="0"/>
              <a:t>b</a:t>
            </a:r>
            <a:r>
              <a:rPr lang="de-AT" sz="1400" dirty="0"/>
              <a:t>i</a:t>
            </a:r>
            <a:r>
              <a:rPr lang="en-AT" sz="1400" dirty="0"/>
              <a:t>o</a:t>
            </a:r>
            <a:r>
              <a:rPr lang="de-AT" sz="1400" dirty="0"/>
              <a:t>l</a:t>
            </a:r>
            <a:r>
              <a:rPr lang="en-AT" sz="1400" dirty="0"/>
              <a:t>o</a:t>
            </a:r>
            <a:r>
              <a:rPr lang="de-AT" sz="1400" dirty="0"/>
              <a:t>g</a:t>
            </a:r>
            <a:r>
              <a:rPr lang="en-AT" sz="1400" dirty="0"/>
              <a:t>y </a:t>
            </a:r>
            <a:r>
              <a:rPr lang="de-AT" sz="1400" dirty="0"/>
              <a:t>a</a:t>
            </a:r>
            <a:r>
              <a:rPr lang="en-AT" sz="1400" dirty="0"/>
              <a:t>n</a:t>
            </a:r>
            <a:r>
              <a:rPr lang="de-AT" sz="1400" dirty="0"/>
              <a:t>d</a:t>
            </a:r>
            <a:r>
              <a:rPr lang="en-AT" sz="1400" dirty="0"/>
              <a:t> </a:t>
            </a:r>
            <a:r>
              <a:rPr lang="en-AT" sz="1400" dirty="0" err="1"/>
              <a:t>En</a:t>
            </a:r>
            <a:r>
              <a:rPr lang="de-AT" sz="1400" dirty="0"/>
              <a:t>v</a:t>
            </a:r>
            <a:r>
              <a:rPr lang="en-AT" sz="1400" dirty="0" err="1"/>
              <a:t>i</a:t>
            </a:r>
            <a:r>
              <a:rPr lang="de-AT" sz="1400" dirty="0"/>
              <a:t>r</a:t>
            </a:r>
            <a:r>
              <a:rPr lang="en-AT" sz="1400" dirty="0"/>
              <a:t>o</a:t>
            </a:r>
            <a:r>
              <a:rPr lang="de-AT" sz="1400" dirty="0"/>
              <a:t>n</a:t>
            </a:r>
            <a:r>
              <a:rPr lang="en-AT" sz="1400" dirty="0"/>
              <a:t>m</a:t>
            </a:r>
            <a:r>
              <a:rPr lang="de-AT" sz="1400" dirty="0"/>
              <a:t>e</a:t>
            </a:r>
            <a:r>
              <a:rPr lang="en-AT" sz="1400" dirty="0"/>
              <a:t>n</a:t>
            </a:r>
            <a:r>
              <a:rPr lang="de-AT" sz="1400" dirty="0"/>
              <a:t>t</a:t>
            </a:r>
            <a:r>
              <a:rPr lang="en-AT" sz="1400" dirty="0"/>
              <a:t>a</a:t>
            </a:r>
            <a:r>
              <a:rPr lang="de-AT" sz="1400" dirty="0"/>
              <a:t>l</a:t>
            </a:r>
            <a:r>
              <a:rPr lang="en-AT" sz="1400" dirty="0"/>
              <a:t> Systems Science</a:t>
            </a:r>
          </a:p>
          <a:p>
            <a:pPr algn="l"/>
            <a:r>
              <a:rPr lang="de-AT" sz="1400" dirty="0"/>
              <a:t>U</a:t>
            </a:r>
            <a:r>
              <a:rPr lang="en-AT" sz="1400" dirty="0"/>
              <a:t>n</a:t>
            </a:r>
            <a:r>
              <a:rPr lang="de-AT" sz="1400" dirty="0"/>
              <a:t>i</a:t>
            </a:r>
            <a:r>
              <a:rPr lang="en-AT" sz="1400" dirty="0"/>
              <a:t>v</a:t>
            </a:r>
            <a:r>
              <a:rPr lang="de-AT" sz="1400" dirty="0"/>
              <a:t>e</a:t>
            </a:r>
            <a:r>
              <a:rPr lang="en-AT" sz="1400" dirty="0"/>
              <a:t>r</a:t>
            </a:r>
            <a:r>
              <a:rPr lang="de-AT" sz="1400" dirty="0"/>
              <a:t>s</a:t>
            </a:r>
            <a:r>
              <a:rPr lang="en-AT" sz="1400" dirty="0" err="1"/>
              <a:t>i</a:t>
            </a:r>
            <a:r>
              <a:rPr lang="de-AT" sz="1400" dirty="0"/>
              <a:t>t</a:t>
            </a:r>
            <a:r>
              <a:rPr lang="en-AT" sz="1400" dirty="0"/>
              <a:t>y of Vienna</a:t>
            </a:r>
          </a:p>
          <a:p>
            <a:pPr algn="l"/>
            <a:r>
              <a:rPr lang="en-AT" sz="1800" dirty="0"/>
              <a:t>E</a:t>
            </a:r>
            <a:r>
              <a:rPr lang="de-AT" sz="1800" dirty="0"/>
              <a:t>m</a:t>
            </a:r>
            <a:r>
              <a:rPr lang="en-AT" sz="1800" dirty="0"/>
              <a:t>a</a:t>
            </a:r>
            <a:r>
              <a:rPr lang="de-AT" sz="1800" dirty="0"/>
              <a:t>i</a:t>
            </a:r>
            <a:r>
              <a:rPr lang="en-AT" sz="1800" dirty="0"/>
              <a:t>l: kian.jenab@univie.ac.at</a:t>
            </a:r>
          </a:p>
          <a:p>
            <a:pPr algn="l"/>
            <a:endParaRPr lang="en-AT" sz="16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65E999F-2246-07F8-35EA-BA4881B8D9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346" y="4836436"/>
            <a:ext cx="1851308" cy="1851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9977E233-FC5C-892B-9228-602896003D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2" t="8361" r="9243" b="10473"/>
          <a:stretch/>
        </p:blipFill>
        <p:spPr bwMode="auto">
          <a:xfrm>
            <a:off x="2449654" y="5411534"/>
            <a:ext cx="1369373" cy="1201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7915768-37A5-4AAD-BDAC-5EF62922B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26" y="2297920"/>
            <a:ext cx="3646346" cy="4215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60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35260-8C74-420D-97FB-EDD4241DF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b="1" dirty="0">
                <a:solidFill>
                  <a:schemeClr val="accent2">
                    <a:lumMod val="50000"/>
                  </a:schemeClr>
                </a:solidFill>
              </a:rPr>
              <a:t>Chi-square distribution (</a:t>
            </a:r>
            <a:r>
              <a:rPr lang="el-GR" b="1" dirty="0">
                <a:solidFill>
                  <a:schemeClr val="accent2">
                    <a:lumMod val="50000"/>
                  </a:schemeClr>
                </a:solidFill>
              </a:rPr>
              <a:t>χ2</a:t>
            </a:r>
            <a:r>
              <a:rPr lang="af-ZA" b="1" dirty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E53D0-7CD3-4778-9C77-FFA9398F42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1338" y="1876953"/>
            <a:ext cx="7309323" cy="4870979"/>
          </a:xfrm>
        </p:spPr>
      </p:pic>
    </p:spTree>
    <p:extLst>
      <p:ext uri="{BB962C8B-B14F-4D97-AF65-F5344CB8AC3E}">
        <p14:creationId xmlns:p14="http://schemas.microsoft.com/office/powerpoint/2010/main" val="721765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F4D048-F118-4B04-88B5-F8E46A4D8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8354" y="860425"/>
            <a:ext cx="5663246" cy="5922908"/>
          </a:xfrm>
        </p:spPr>
      </p:pic>
    </p:spTree>
    <p:extLst>
      <p:ext uri="{BB962C8B-B14F-4D97-AF65-F5344CB8AC3E}">
        <p14:creationId xmlns:p14="http://schemas.microsoft.com/office/powerpoint/2010/main" val="2587770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F382-E323-426B-BDBE-30AB6DAF1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3C87B3F-A513-426A-9780-6CB467999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048" y="204259"/>
            <a:ext cx="7427072" cy="5200121"/>
          </a:xfrm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AB87F559-9BD8-4F03-8560-103C4DC2CE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620" r="3737"/>
          <a:stretch/>
        </p:blipFill>
        <p:spPr>
          <a:xfrm>
            <a:off x="2734728" y="5404380"/>
            <a:ext cx="5451579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6614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1F944-DB81-426F-93A7-147EAB96E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b="1" dirty="0" err="1">
                <a:solidFill>
                  <a:schemeClr val="accent2">
                    <a:lumMod val="50000"/>
                  </a:schemeClr>
                </a:solidFill>
              </a:rPr>
              <a:t>Contingency</a:t>
            </a:r>
            <a:r>
              <a:rPr lang="de-DE" b="1" dirty="0">
                <a:solidFill>
                  <a:schemeClr val="accent2">
                    <a:lumMod val="50000"/>
                  </a:schemeClr>
                </a:solidFill>
              </a:rPr>
              <a:t> Table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47E61E5-FE67-4004-8F94-EEAF1C43FB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6913" y="1990913"/>
            <a:ext cx="5128155" cy="2876173"/>
          </a:xfrm>
        </p:spPr>
      </p:pic>
    </p:spTree>
    <p:extLst>
      <p:ext uri="{BB962C8B-B14F-4D97-AF65-F5344CB8AC3E}">
        <p14:creationId xmlns:p14="http://schemas.microsoft.com/office/powerpoint/2010/main" val="1643753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7849829-13B7-4ABC-B4B8-6D56073C3E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800" y="672572"/>
            <a:ext cx="7100620" cy="295962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62BC850-8870-42E1-A686-1FFBE8BB1A71}"/>
              </a:ext>
            </a:extLst>
          </p:cNvPr>
          <p:cNvSpPr txBox="1"/>
          <p:nvPr/>
        </p:nvSpPr>
        <p:spPr>
          <a:xfrm>
            <a:off x="1955800" y="40773"/>
            <a:ext cx="72136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b="1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Expected frequencies = (row total X column total) / grand total</a:t>
            </a:r>
            <a:endParaRPr lang="en-GB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CE18339-89FA-4873-8814-D231E64336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983" y="4299479"/>
            <a:ext cx="6990200" cy="238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147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F73FC21-0F9A-4505-A4F4-D2239C958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0" y="23849"/>
            <a:ext cx="6380368" cy="2424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5B17E1-CE23-4E4F-93DF-DB8BB707DE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299" y="169332"/>
            <a:ext cx="3068433" cy="13255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67C730-6253-4992-A704-C3AD60790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500" y="2750549"/>
            <a:ext cx="6380367" cy="217832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AC9746C-C58F-442E-BA32-F086BA758BE7}"/>
              </a:ext>
            </a:extLst>
          </p:cNvPr>
          <p:cNvSpPr txBox="1"/>
          <p:nvPr/>
        </p:nvSpPr>
        <p:spPr>
          <a:xfrm>
            <a:off x="511500" y="5231005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kern="1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2800" kern="120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GB" sz="1600" kern="1200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en-GB" sz="2800" dirty="0"/>
              <a:t>= 0.0 + 0.1 = 0.1 + 0.2 = 0.4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56BABD-BABF-49B0-A634-8DD0F848EEDF}"/>
              </a:ext>
            </a:extLst>
          </p:cNvPr>
          <p:cNvSpPr txBox="1"/>
          <p:nvPr/>
        </p:nvSpPr>
        <p:spPr>
          <a:xfrm>
            <a:off x="7361032" y="2911416"/>
            <a:ext cx="53085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i="0" dirty="0" err="1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df</a:t>
            </a:r>
            <a:r>
              <a:rPr lang="en-GB" sz="160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 = (number of rows - 1) 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Birdseye"/>
              </a:rPr>
              <a:t>*</a:t>
            </a:r>
            <a:r>
              <a:rPr lang="en-GB" sz="160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 (number of columns - 1)</a:t>
            </a:r>
            <a:br>
              <a:rPr lang="en-GB" sz="1600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GB" sz="1600" i="0" dirty="0" err="1">
                <a:solidFill>
                  <a:srgbClr val="000000"/>
                </a:solidFill>
                <a:effectLst/>
                <a:latin typeface="Birdseye"/>
              </a:rPr>
              <a:t>df</a:t>
            </a:r>
            <a:r>
              <a:rPr lang="en-GB" sz="1600" i="0" dirty="0">
                <a:solidFill>
                  <a:srgbClr val="000000"/>
                </a:solidFill>
                <a:effectLst/>
                <a:latin typeface="Birdseye"/>
              </a:rPr>
              <a:t> = (2-1) </a:t>
            </a:r>
            <a:r>
              <a:rPr lang="en-GB" sz="1600" dirty="0">
                <a:solidFill>
                  <a:srgbClr val="000000"/>
                </a:solidFill>
                <a:latin typeface="Birdseye"/>
              </a:rPr>
              <a:t>*</a:t>
            </a:r>
            <a:r>
              <a:rPr lang="en-GB" sz="1600" i="0" dirty="0">
                <a:solidFill>
                  <a:srgbClr val="000000"/>
                </a:solidFill>
                <a:effectLst/>
                <a:latin typeface="Birdseye"/>
              </a:rPr>
              <a:t> (2-1) = 1*1 = 1</a:t>
            </a:r>
            <a:endParaRPr lang="en-GB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DAD4385-5909-45D4-B030-B306DA9F8AC3}"/>
              </a:ext>
            </a:extLst>
          </p:cNvPr>
          <p:cNvSpPr txBox="1"/>
          <p:nvPr/>
        </p:nvSpPr>
        <p:spPr>
          <a:xfrm>
            <a:off x="7674299" y="1494895"/>
            <a:ext cx="20715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o = </a:t>
            </a:r>
            <a:r>
              <a:rPr lang="de-DE" b="1" dirty="0" err="1"/>
              <a:t>observed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endParaRPr lang="de-DE" b="1" dirty="0"/>
          </a:p>
          <a:p>
            <a:r>
              <a:rPr lang="de-DE" b="1" dirty="0"/>
              <a:t>e = </a:t>
            </a:r>
            <a:r>
              <a:rPr lang="de-DE" b="1" dirty="0" err="1"/>
              <a:t>expected</a:t>
            </a:r>
            <a:r>
              <a:rPr lang="de-DE" b="1" dirty="0"/>
              <a:t> </a:t>
            </a:r>
            <a:r>
              <a:rPr lang="de-DE" b="1" dirty="0" err="1"/>
              <a:t>values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654711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E4E28-7E98-4FED-8E4F-BED377DA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C31075B-23B6-4836-8A21-1C95E08F44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430" y="1139825"/>
            <a:ext cx="7857570" cy="5034542"/>
          </a:xfrm>
        </p:spPr>
      </p:pic>
    </p:spTree>
    <p:extLst>
      <p:ext uri="{BB962C8B-B14F-4D97-AF65-F5344CB8AC3E}">
        <p14:creationId xmlns:p14="http://schemas.microsoft.com/office/powerpoint/2010/main" val="3576651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F98F99-D9AF-467F-BAAE-4AB4ABBD44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764" y="284690"/>
            <a:ext cx="6817104" cy="612148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0C24AB-067A-49C0-A880-E18459C1A885}"/>
              </a:ext>
            </a:extLst>
          </p:cNvPr>
          <p:cNvSpPr txBox="1"/>
          <p:nvPr/>
        </p:nvSpPr>
        <p:spPr>
          <a:xfrm>
            <a:off x="7560733" y="2357173"/>
            <a:ext cx="417550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with a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DF=1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, a value greater than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3.841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 is required to be considered statistically significant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(at p = 0.05)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. Since the </a:t>
            </a:r>
            <a:r>
              <a:rPr lang="en-US" sz="1600" kern="12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X</a:t>
            </a:r>
            <a:r>
              <a:rPr lang="en-US" sz="1600" kern="1200" baseline="30000" dirty="0"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 we calculated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(0.4) 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is less than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3.841</a:t>
            </a:r>
            <a:r>
              <a:rPr lang="en-GB" sz="1600" b="0" i="0" dirty="0">
                <a:solidFill>
                  <a:srgbClr val="000000"/>
                </a:solidFill>
                <a:effectLst/>
                <a:latin typeface="Birdseye"/>
              </a:rPr>
              <a:t>, </a:t>
            </a:r>
            <a:r>
              <a:rPr lang="en-GB" sz="1600" b="0" i="0" dirty="0">
                <a:solidFill>
                  <a:schemeClr val="accent2">
                    <a:lumMod val="50000"/>
                  </a:schemeClr>
                </a:solidFill>
                <a:effectLst/>
                <a:latin typeface="Birdseye"/>
              </a:rPr>
              <a:t>there is NOT a significant association between Species A and Species B</a:t>
            </a:r>
            <a:endParaRPr lang="en-GB" sz="16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1380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9647-54F0-4919-B62D-0711DB4C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sz="4000" b="1" dirty="0">
                <a:solidFill>
                  <a:schemeClr val="accent2">
                    <a:lumMod val="50000"/>
                  </a:schemeClr>
                </a:solidFill>
              </a:rPr>
              <a:t>Association Between Two Nominal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371AB-A2DD-453A-81D7-50DBDE04C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Phi coefficient</a:t>
            </a:r>
          </a:p>
          <a:p>
            <a:pPr marL="0" indent="0">
              <a:buNone/>
            </a:pPr>
            <a:r>
              <a:rPr lang="en-GB" sz="2400" dirty="0"/>
              <a:t>Between 0 and 1</a:t>
            </a:r>
          </a:p>
          <a:p>
            <a:pPr marL="0" indent="0">
              <a:buNone/>
            </a:pPr>
            <a:r>
              <a:rPr lang="en-GB" sz="2400" dirty="0"/>
              <a:t>2*2 tables</a:t>
            </a:r>
          </a:p>
          <a:p>
            <a:endParaRPr lang="en-GB" sz="2400" dirty="0">
              <a:solidFill>
                <a:prstClr val="black"/>
              </a:solidFill>
              <a:latin typeface="Calibri" panose="020F0502020204030204"/>
            </a:endParaRPr>
          </a:p>
          <a:p>
            <a:r>
              <a:rPr lang="en-GB" b="1" dirty="0"/>
              <a:t>Cramer's V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Between 0 and 1</a:t>
            </a:r>
          </a:p>
          <a:p>
            <a:pPr marL="0" indent="0">
              <a:buNone/>
            </a:pPr>
            <a:r>
              <a:rPr lang="en-GB" sz="2400" dirty="0">
                <a:solidFill>
                  <a:prstClr val="black"/>
                </a:solidFill>
                <a:latin typeface="Calibri" panose="020F0502020204030204"/>
              </a:rPr>
              <a:t>More than 2x2 rows and columns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4F27A7-62CD-4716-A6EE-6799E2091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3466" y="2164822"/>
            <a:ext cx="4487333" cy="333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778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BC57EE-FFAC-4271-891C-C624947BF9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4979" y="1543482"/>
            <a:ext cx="6977506" cy="3926876"/>
          </a:xfrm>
        </p:spPr>
      </p:pic>
    </p:spTree>
    <p:extLst>
      <p:ext uri="{BB962C8B-B14F-4D97-AF65-F5344CB8AC3E}">
        <p14:creationId xmlns:p14="http://schemas.microsoft.com/office/powerpoint/2010/main" val="76643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C076-6078-4B71-AF77-C276975A8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b="1" dirty="0">
                <a:solidFill>
                  <a:schemeClr val="accent2">
                    <a:lumMod val="50000"/>
                  </a:schemeClr>
                </a:solidFill>
              </a:rPr>
              <a:t>Non-Parametric Tests</a:t>
            </a:r>
            <a:endParaRPr lang="en-GB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411A6-D94D-4F26-B7E3-1F45F1D7B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af-ZA" dirty="0"/>
              <a:t>Distribution-free tests</a:t>
            </a:r>
          </a:p>
          <a:p>
            <a:pPr marL="0" indent="0">
              <a:buNone/>
            </a:pPr>
            <a:endParaRPr lang="af-ZA" dirty="0"/>
          </a:p>
          <a:p>
            <a:r>
              <a:rPr lang="af-ZA" dirty="0"/>
              <a:t>Based on </a:t>
            </a:r>
            <a:r>
              <a:rPr lang="af-ZA" dirty="0">
                <a:solidFill>
                  <a:schemeClr val="accent2">
                    <a:lumMod val="50000"/>
                  </a:schemeClr>
                </a:solidFill>
              </a:rPr>
              <a:t>rank</a:t>
            </a:r>
          </a:p>
          <a:p>
            <a:endParaRPr lang="af-ZA" dirty="0">
              <a:solidFill>
                <a:schemeClr val="accent2">
                  <a:lumMod val="50000"/>
                </a:schemeClr>
              </a:solidFill>
            </a:endParaRPr>
          </a:p>
          <a:p>
            <a:pPr>
              <a:buClr>
                <a:schemeClr val="tx1"/>
              </a:buClr>
            </a:pPr>
            <a:r>
              <a:rPr lang="af-ZA" dirty="0">
                <a:solidFill>
                  <a:schemeClr val="accent2">
                    <a:lumMod val="50000"/>
                  </a:schemeClr>
                </a:solidFill>
              </a:rPr>
              <a:t>Not </a:t>
            </a:r>
            <a:r>
              <a:rPr lang="af-ZA" dirty="0"/>
              <a:t>robust</a:t>
            </a:r>
            <a:r>
              <a:rPr lang="af-ZA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af-ZA" dirty="0"/>
              <a:t>like</a:t>
            </a:r>
            <a:r>
              <a:rPr lang="af-ZA" dirty="0">
                <a:solidFill>
                  <a:schemeClr val="accent2">
                    <a:lumMod val="50000"/>
                  </a:schemeClr>
                </a:solidFill>
              </a:rPr>
              <a:t> parametric tests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A9B687-2960-4EBF-91F1-C47AFD7BE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2627" y="1815873"/>
            <a:ext cx="465863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348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3D89-385D-4B21-B239-271D8A599E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78A8A3-7E0F-4B26-8378-7611008423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69C6CCB5-FA94-4279-BEB7-1F24D0D5A79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561" y="386421"/>
            <a:ext cx="9850706" cy="593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8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567-F519-45E8-94FA-6E8B2C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Mann-Whitney U-test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42257CC6-BEF2-43D6-9DD0-4FC1CFA600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755" y="1792288"/>
            <a:ext cx="7453519" cy="449122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D8502D-1C5D-42F5-AF7B-793BCA081152}"/>
              </a:ext>
            </a:extLst>
          </p:cNvPr>
          <p:cNvSpPr/>
          <p:nvPr/>
        </p:nvSpPr>
        <p:spPr>
          <a:xfrm>
            <a:off x="8094132" y="4562055"/>
            <a:ext cx="2269067" cy="4502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277491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B567-F519-45E8-94FA-6E8B2CB8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Wilcoxon Signed-Rank 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4E675C4-B392-47AB-A3A4-DC4855F9DC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402" y="1690688"/>
            <a:ext cx="7662220" cy="4616979"/>
          </a:xfr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3911128-3B26-4EA6-A5FD-7BAEA07B4F16}"/>
              </a:ext>
            </a:extLst>
          </p:cNvPr>
          <p:cNvSpPr/>
          <p:nvPr/>
        </p:nvSpPr>
        <p:spPr>
          <a:xfrm>
            <a:off x="7780866" y="4969933"/>
            <a:ext cx="2235200" cy="4572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033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FFB8F-2B28-48F5-80BE-2409F16F2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Kruskal &amp; Wallis H-test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1CE1AD53-656A-4683-A9BB-0C3CFB3F0C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735" y="1690688"/>
            <a:ext cx="7662220" cy="4616979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2FEBF7F-44FB-4208-A8BA-6CE3973E0926}"/>
              </a:ext>
            </a:extLst>
          </p:cNvPr>
          <p:cNvSpPr/>
          <p:nvPr/>
        </p:nvSpPr>
        <p:spPr>
          <a:xfrm>
            <a:off x="7732977" y="5394803"/>
            <a:ext cx="2091267" cy="5064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6924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9649E-DAD1-4211-AAE4-54FA4D155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333" y="308474"/>
            <a:ext cx="10515600" cy="1325563"/>
          </a:xfrm>
        </p:spPr>
        <p:txBody>
          <a:bodyPr/>
          <a:lstStyle/>
          <a:p>
            <a:pPr algn="ctr"/>
            <a:r>
              <a:rPr lang="en-AT" b="1" dirty="0">
                <a:solidFill>
                  <a:schemeClr val="accent2">
                    <a:lumMod val="50000"/>
                  </a:schemeClr>
                </a:solidFill>
              </a:rPr>
              <a:t>Friedman-Test</a:t>
            </a:r>
            <a:endParaRPr lang="de-AT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59DBFAA-CDCB-4442-95AF-31220F41D9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724" y="1804242"/>
            <a:ext cx="7941809" cy="467032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DDCF93-CD6D-4D4B-8412-049E9725DD3D}"/>
              </a:ext>
            </a:extLst>
          </p:cNvPr>
          <p:cNvSpPr/>
          <p:nvPr/>
        </p:nvSpPr>
        <p:spPr>
          <a:xfrm>
            <a:off x="7780867" y="6019801"/>
            <a:ext cx="1422400" cy="45477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6360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C63D8-360A-43F3-A565-0AD3AE8BB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4F167-FBD1-4920-A4D9-BE04A146BC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401" y="851694"/>
            <a:ext cx="4809066" cy="4809066"/>
          </a:xfrm>
        </p:spPr>
      </p:pic>
    </p:spTree>
    <p:extLst>
      <p:ext uri="{BB962C8B-B14F-4D97-AF65-F5344CB8AC3E}">
        <p14:creationId xmlns:p14="http://schemas.microsoft.com/office/powerpoint/2010/main" val="2984214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3DAD5-CE16-4E74-8599-A9ECD4A69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962"/>
            <a:ext cx="10515600" cy="600075"/>
          </a:xfrm>
        </p:spPr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accent2">
                    <a:lumMod val="50000"/>
                  </a:schemeClr>
                </a:solidFill>
              </a:rPr>
              <a:t>Chi-Square Test for Independence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364A9-13D0-4416-8392-73903DCFFA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999067"/>
            <a:ext cx="11040533" cy="517789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Relationship between two </a:t>
            </a: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categorical variables</a:t>
            </a:r>
          </a:p>
          <a:p>
            <a:pPr marL="0" indent="0">
              <a:buNone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AT" dirty="0">
                <a:solidFill>
                  <a:srgbClr val="FF0000"/>
                </a:solidFill>
              </a:rPr>
              <a:t>H</a:t>
            </a:r>
            <a:r>
              <a:rPr kumimoji="0" lang="en-AT" b="0" i="0" u="none" strike="noStrike" kern="120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</a:t>
            </a:r>
            <a:r>
              <a:rPr kumimoji="0" lang="en-AT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lang="en-GB" dirty="0">
                <a:solidFill>
                  <a:srgbClr val="FF0000"/>
                </a:solidFill>
              </a:rPr>
              <a:t>There is not significant relationship between two categorical variables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T" sz="20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</a:t>
            </a:r>
            <a:r>
              <a:rPr kumimoji="0" lang="en-A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&gt; </a:t>
            </a:r>
            <a:r>
              <a:rPr kumimoji="0" lang="de-A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</a:t>
            </a:r>
            <a:r>
              <a:rPr kumimoji="0" lang="en-A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 = 0.05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de-DE" b="0" i="0" u="none" strike="noStrike" kern="1200" cap="none" spc="0" normalizeH="0" baseline="-2500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 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 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</a:t>
            </a:r>
            <a:r>
              <a:rPr kumimoji="0" lang="en-AT" b="0" i="0" u="none" strike="noStrike" kern="1200" cap="none" spc="0" normalizeH="0" baseline="0" noProof="0" dirty="0" err="1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de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</a:t>
            </a:r>
            <a:r>
              <a:rPr kumimoji="0" lang="en-AT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GB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relationship between two categorical variables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AT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 &lt; 0.05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>
                <a:solidFill>
                  <a:schemeClr val="accent2">
                    <a:lumMod val="50000"/>
                  </a:schemeClr>
                </a:solidFill>
              </a:rPr>
              <a:t>Example: </a:t>
            </a:r>
            <a:r>
              <a:rPr lang="en-GB" dirty="0"/>
              <a:t>Relationship between smoking marijuana and cancer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Marijuana : </a:t>
            </a:r>
            <a:r>
              <a:rPr lang="en-GB" sz="1700" dirty="0"/>
              <a:t>Yes and no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sz="1700" dirty="0">
                <a:solidFill>
                  <a:schemeClr val="accent2">
                    <a:lumMod val="50000"/>
                  </a:schemeClr>
                </a:solidFill>
              </a:rPr>
              <a:t>Cancer: </a:t>
            </a:r>
            <a:r>
              <a:rPr lang="en-GB" sz="1700" dirty="0"/>
              <a:t>Yes and no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335</Words>
  <Application>Microsoft Office PowerPoint</Application>
  <PresentationFormat>Widescreen</PresentationFormat>
  <Paragraphs>47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arial</vt:lpstr>
      <vt:lpstr>Birdseye</vt:lpstr>
      <vt:lpstr>Calibri</vt:lpstr>
      <vt:lpstr>Calibri Light</vt:lpstr>
      <vt:lpstr>Google Sans</vt:lpstr>
      <vt:lpstr>Office Theme</vt:lpstr>
      <vt:lpstr>Non-parametric tests</vt:lpstr>
      <vt:lpstr>Non-Parametric Tests</vt:lpstr>
      <vt:lpstr>PowerPoint Presentation</vt:lpstr>
      <vt:lpstr>Mann-Whitney U-test</vt:lpstr>
      <vt:lpstr>Wilcoxon Signed-Rank Test</vt:lpstr>
      <vt:lpstr>Kruskal &amp; Wallis H-test</vt:lpstr>
      <vt:lpstr>Friedman-Test</vt:lpstr>
      <vt:lpstr>PowerPoint Presentation</vt:lpstr>
      <vt:lpstr>Chi-Square Test for Independence </vt:lpstr>
      <vt:lpstr>Chi-square distribution (χ2)</vt:lpstr>
      <vt:lpstr>PowerPoint Presentation</vt:lpstr>
      <vt:lpstr>PowerPoint Presentation</vt:lpstr>
      <vt:lpstr>Contingency Table</vt:lpstr>
      <vt:lpstr>PowerPoint Presentation</vt:lpstr>
      <vt:lpstr>PowerPoint Presentation</vt:lpstr>
      <vt:lpstr>PowerPoint Presentation</vt:lpstr>
      <vt:lpstr>PowerPoint Presentation</vt:lpstr>
      <vt:lpstr>Association Between Two Nominal Variables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j6byyftkq_@univie.onmicrosoft.com</dc:creator>
  <cp:lastModifiedBy>Kian Jenab</cp:lastModifiedBy>
  <cp:revision>18</cp:revision>
  <dcterms:created xsi:type="dcterms:W3CDTF">2021-12-13T13:21:27Z</dcterms:created>
  <dcterms:modified xsi:type="dcterms:W3CDTF">2023-10-18T19:33:11Z</dcterms:modified>
</cp:coreProperties>
</file>