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  <p:sldId id="291" r:id="rId3"/>
    <p:sldId id="292" r:id="rId4"/>
    <p:sldId id="311" r:id="rId5"/>
    <p:sldId id="308" r:id="rId6"/>
    <p:sldId id="293" r:id="rId7"/>
    <p:sldId id="309" r:id="rId8"/>
    <p:sldId id="312" r:id="rId9"/>
    <p:sldId id="313" r:id="rId10"/>
    <p:sldId id="290" r:id="rId11"/>
    <p:sldId id="294" r:id="rId12"/>
    <p:sldId id="295" r:id="rId13"/>
    <p:sldId id="314" r:id="rId14"/>
    <p:sldId id="296" r:id="rId15"/>
    <p:sldId id="298" r:id="rId16"/>
    <p:sldId id="315" r:id="rId17"/>
    <p:sldId id="316" r:id="rId18"/>
    <p:sldId id="317" r:id="rId19"/>
    <p:sldId id="31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845610331317281"/>
          <c:y val="9.2922813681141206E-2"/>
          <c:w val="0.84165592072730044"/>
          <c:h val="0.74159394263773826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C00000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43043021796188519"/>
                  <c:y val="-0.1734905447473857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000" baseline="0" dirty="0"/>
                      <a:t>y = 0.04</a:t>
                    </a:r>
                    <a:r>
                      <a:rPr lang="en-AT" sz="2000" baseline="0" dirty="0"/>
                      <a:t>3</a:t>
                    </a:r>
                    <a:r>
                      <a:rPr lang="en-US" sz="2000" baseline="0" dirty="0"/>
                      <a:t>x + 2.480</a:t>
                    </a:r>
                    <a:br>
                      <a:rPr lang="en-US" sz="2000" baseline="0" dirty="0"/>
                    </a:br>
                    <a:r>
                      <a:rPr lang="en-US" sz="2000" baseline="0" dirty="0"/>
                      <a:t>R² = 0.1604</a:t>
                    </a:r>
                  </a:p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2000" i="1" baseline="0" dirty="0"/>
                      <a:t>P</a:t>
                    </a:r>
                    <a:r>
                      <a:rPr lang="en-US" sz="2000" baseline="0" dirty="0"/>
                      <a:t> = 0.019</a:t>
                    </a:r>
                    <a:endParaRPr lang="en-US" sz="20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</c:trendlineLbl>
          </c:trendline>
          <c:xVal>
            <c:numRef>
              <c:f>Sheet1!$A$1:$A$34</c:f>
              <c:numCache>
                <c:formatCode>General</c:formatCode>
                <c:ptCount val="34"/>
                <c:pt idx="0">
                  <c:v>24.542124539999985</c:v>
                </c:pt>
                <c:pt idx="1">
                  <c:v>42.320819110000002</c:v>
                </c:pt>
                <c:pt idx="2">
                  <c:v>30.806845970000001</c:v>
                </c:pt>
                <c:pt idx="3">
                  <c:v>28.164556959999999</c:v>
                </c:pt>
                <c:pt idx="4">
                  <c:v>6.3291139239999969</c:v>
                </c:pt>
                <c:pt idx="5">
                  <c:v>24.45820432999999</c:v>
                </c:pt>
                <c:pt idx="6">
                  <c:v>24.437299039999989</c:v>
                </c:pt>
                <c:pt idx="7">
                  <c:v>25.416666669999991</c:v>
                </c:pt>
                <c:pt idx="8">
                  <c:v>5.8536585369999967</c:v>
                </c:pt>
                <c:pt idx="9">
                  <c:v>45.092024540000011</c:v>
                </c:pt>
                <c:pt idx="10">
                  <c:v>25.454545450000001</c:v>
                </c:pt>
                <c:pt idx="11">
                  <c:v>27.450980390000005</c:v>
                </c:pt>
                <c:pt idx="12">
                  <c:v>31.610942250000001</c:v>
                </c:pt>
                <c:pt idx="13">
                  <c:v>48.07692308</c:v>
                </c:pt>
                <c:pt idx="14">
                  <c:v>24.330357140000011</c:v>
                </c:pt>
                <c:pt idx="15">
                  <c:v>31.506849320000001</c:v>
                </c:pt>
                <c:pt idx="16">
                  <c:v>29.765013049999983</c:v>
                </c:pt>
                <c:pt idx="17">
                  <c:v>20</c:v>
                </c:pt>
                <c:pt idx="18">
                  <c:v>32.28840125</c:v>
                </c:pt>
                <c:pt idx="19">
                  <c:v>17.832167829999999</c:v>
                </c:pt>
                <c:pt idx="20">
                  <c:v>34.796238240000044</c:v>
                </c:pt>
                <c:pt idx="21">
                  <c:v>15.83850932</c:v>
                </c:pt>
                <c:pt idx="22">
                  <c:v>13.780918729999998</c:v>
                </c:pt>
                <c:pt idx="23">
                  <c:v>10</c:v>
                </c:pt>
                <c:pt idx="24">
                  <c:v>19.354838710000017</c:v>
                </c:pt>
                <c:pt idx="25">
                  <c:v>21.003134800000002</c:v>
                </c:pt>
                <c:pt idx="26">
                  <c:v>21.09375</c:v>
                </c:pt>
                <c:pt idx="27">
                  <c:v>34.042553190000021</c:v>
                </c:pt>
                <c:pt idx="28">
                  <c:v>29.934210529999991</c:v>
                </c:pt>
                <c:pt idx="29">
                  <c:v>33.07692308</c:v>
                </c:pt>
                <c:pt idx="30">
                  <c:v>44.625407170000003</c:v>
                </c:pt>
                <c:pt idx="31">
                  <c:v>34.322033900000022</c:v>
                </c:pt>
                <c:pt idx="32">
                  <c:v>45.353159850000004</c:v>
                </c:pt>
                <c:pt idx="33">
                  <c:v>33.00492611</c:v>
                </c:pt>
              </c:numCache>
            </c:numRef>
          </c:xVal>
          <c:yVal>
            <c:numRef>
              <c:f>Sheet1!$B$1:$B$34</c:f>
              <c:numCache>
                <c:formatCode>General</c:formatCode>
                <c:ptCount val="34"/>
                <c:pt idx="0">
                  <c:v>4.510914907999994</c:v>
                </c:pt>
                <c:pt idx="1">
                  <c:v>5.6881709659999968</c:v>
                </c:pt>
                <c:pt idx="2">
                  <c:v>2.3247926880000001</c:v>
                </c:pt>
                <c:pt idx="3">
                  <c:v>3.1877327830000013</c:v>
                </c:pt>
                <c:pt idx="4">
                  <c:v>3.3904182569999999</c:v>
                </c:pt>
                <c:pt idx="5">
                  <c:v>5.7678456599999945</c:v>
                </c:pt>
                <c:pt idx="6">
                  <c:v>2.6655844000000002</c:v>
                </c:pt>
                <c:pt idx="7">
                  <c:v>3.505150532</c:v>
                </c:pt>
                <c:pt idx="8">
                  <c:v>2.3702390219999998</c:v>
                </c:pt>
                <c:pt idx="9">
                  <c:v>4.2594204510000004</c:v>
                </c:pt>
                <c:pt idx="10">
                  <c:v>4.1341875889999944</c:v>
                </c:pt>
                <c:pt idx="11">
                  <c:v>2.8888588419999999</c:v>
                </c:pt>
                <c:pt idx="12">
                  <c:v>5.597238012</c:v>
                </c:pt>
                <c:pt idx="13">
                  <c:v>3.4859177430000012</c:v>
                </c:pt>
                <c:pt idx="14">
                  <c:v>2.6529244580000002</c:v>
                </c:pt>
                <c:pt idx="15">
                  <c:v>5.6685394840000001</c:v>
                </c:pt>
                <c:pt idx="16">
                  <c:v>2.9730243570000012</c:v>
                </c:pt>
                <c:pt idx="17">
                  <c:v>5.3341074089999969</c:v>
                </c:pt>
                <c:pt idx="18">
                  <c:v>4.2435232330000003</c:v>
                </c:pt>
                <c:pt idx="19">
                  <c:v>2.6338357470000013</c:v>
                </c:pt>
                <c:pt idx="20">
                  <c:v>2.4128066119999985</c:v>
                </c:pt>
                <c:pt idx="21">
                  <c:v>3.3594766099999984</c:v>
                </c:pt>
                <c:pt idx="22">
                  <c:v>2.5313860020000001</c:v>
                </c:pt>
                <c:pt idx="23">
                  <c:v>1.2392392479999987</c:v>
                </c:pt>
                <c:pt idx="24">
                  <c:v>3.9410324739999987</c:v>
                </c:pt>
                <c:pt idx="25">
                  <c:v>2.8742348299999998</c:v>
                </c:pt>
                <c:pt idx="26">
                  <c:v>4.1025727840000004</c:v>
                </c:pt>
                <c:pt idx="27">
                  <c:v>3.6103323890000003</c:v>
                </c:pt>
                <c:pt idx="28">
                  <c:v>2.4924418169999987</c:v>
                </c:pt>
                <c:pt idx="29">
                  <c:v>4.0602909990000002</c:v>
                </c:pt>
                <c:pt idx="30">
                  <c:v>5.1919578889999967</c:v>
                </c:pt>
                <c:pt idx="31">
                  <c:v>3.9243635960000001</c:v>
                </c:pt>
                <c:pt idx="32">
                  <c:v>3.9322175839999987</c:v>
                </c:pt>
                <c:pt idx="33">
                  <c:v>3.3379424189999987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E6C-4509-BE0E-9116711E94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9905824"/>
        <c:axId val="249906384"/>
      </c:scatterChart>
      <c:valAx>
        <c:axId val="249905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T" sz="1400" b="1" i="0" baseline="0">
                    <a:effectLst/>
                  </a:rPr>
                  <a:t>Fungi</a:t>
                </a:r>
                <a:r>
                  <a:rPr lang="en-US" sz="1400" b="1" i="0" baseline="0">
                    <a:effectLst/>
                  </a:rPr>
                  <a:t> </a:t>
                </a:r>
                <a:r>
                  <a:rPr lang="en-US" sz="1400" b="1" i="0" baseline="0" dirty="0">
                    <a:effectLst/>
                  </a:rPr>
                  <a:t>colonization (%)</a:t>
                </a:r>
                <a:endParaRPr lang="en-US" sz="1400" b="1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906384"/>
        <c:crosses val="autoZero"/>
        <c:crossBetween val="midCat"/>
      </c:valAx>
      <c:valAx>
        <c:axId val="2499063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baseline="0" dirty="0" err="1">
                    <a:effectLst/>
                  </a:rPr>
                  <a:t>Chitinase</a:t>
                </a:r>
                <a:r>
                  <a:rPr lang="en-US" sz="1400" b="1" i="0" baseline="0" dirty="0">
                    <a:effectLst/>
                  </a:rPr>
                  <a:t> (</a:t>
                </a:r>
                <a:r>
                  <a:rPr lang="en-US" sz="1400" b="1" i="0" baseline="0" dirty="0" err="1">
                    <a:effectLst/>
                  </a:rPr>
                  <a:t>umol</a:t>
                </a:r>
                <a:r>
                  <a:rPr lang="en-US" sz="1400" b="1" i="0" baseline="0" dirty="0">
                    <a:effectLst/>
                  </a:rPr>
                  <a:t> MUF/ g DW/ Hour)</a:t>
                </a:r>
                <a:endParaRPr lang="en-US" sz="1400" b="1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905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0B03-C723-432E-8E58-B6ABD72D6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D6B48-1192-4E4C-9530-CA4FB877E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1B763-26E9-49C4-BE8C-E7374800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820A-1141-454E-B369-454B864D264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FCAA3-3C40-4F7C-A2D0-02757EBA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7EADE-3B95-4253-B47D-096616D0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2E47-3375-4578-A16C-E4E43BCC3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80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2254-CF5B-40F4-AB19-44195287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D581D-E596-48DC-B66D-8D6657C7D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B543C-639F-4FBC-AD6F-B002E3D1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820A-1141-454E-B369-454B864D264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D1CE1-505C-4D5F-AF09-FB0DD2E6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BC771-9583-4CF7-B5C8-C0F86DC3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2E47-3375-4578-A16C-E4E43BCC3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37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C3B9D-0C89-4B3D-9B84-251B77A18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69E4E-E8C1-4E60-9C44-85023EA6F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DD4E-1276-4FC3-9274-48471456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820A-1141-454E-B369-454B864D264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7EBA-BCA2-4DC3-97BE-34E648EA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3519C-8780-4DFB-8389-F2907C96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2E47-3375-4578-A16C-E4E43BCC3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86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9420-604A-4502-99FD-5BAEE4C2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B77B-0D0C-4B0A-92C6-738BDAC24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6F326-88D9-4BBD-8ED0-0FE6D5F6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820A-1141-454E-B369-454B864D264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36CEC-2B8A-45AF-AAFF-48B1FACB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FEC3D-7BB7-48EB-A68B-D75CCD10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2E47-3375-4578-A16C-E4E43BCC3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4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9D40-28F3-48A7-9DD1-574AE6A5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98242-3946-49F7-A043-C5F25EF43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E0113-86EE-4EFD-9ED2-A0BD9FC1C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820A-1141-454E-B369-454B864D264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0AC15-C0E9-4C06-B87E-C03D782A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1562F-D801-4B3E-B9A0-F843443B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2E47-3375-4578-A16C-E4E43BCC3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39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CE15-5EB0-4F29-857E-D8A72DA1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0CC8-C47B-4E1A-A6AA-4CEF28081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36949-F854-49AD-ADE7-079519207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EFE48-E77C-417C-8A45-437E240C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820A-1141-454E-B369-454B864D264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13E07-42DE-46CC-A8F1-4448861E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4BCE4-43D0-4236-BB55-9BF0F926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2E47-3375-4578-A16C-E4E43BCC3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64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9445-6F1C-4D5B-9795-C31ED517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A46BB-473D-4475-BD3A-88B9F8EA3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FF86A-CA8E-4108-9CAE-03CDA329E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30DD7-D006-4E84-8450-8B5C04C27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0F3E5-83ED-4A0B-ACD0-B32362E7F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19238-4F41-470C-A423-BD02FDFA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820A-1141-454E-B369-454B864D264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AD7C8-1EFE-4640-9C7B-4AF5FFC3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DFB5F-2848-4998-9722-B2497395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2E47-3375-4578-A16C-E4E43BCC3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92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64E6-4ADB-4490-B3C6-803323793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C015E-5896-4D3B-9785-C5094789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820A-1141-454E-B369-454B864D264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4E5DA-9D6D-48A4-A927-76634E3D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5C9E-7977-4A4B-A5BF-EAF1EBEC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2E47-3375-4578-A16C-E4E43BCC3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49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C1049-F8C4-496A-9695-C3F5B041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820A-1141-454E-B369-454B864D264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38B08-7914-4FFC-BDC0-C57C3608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F2273-7A7A-41C0-9FDE-5C271E77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2E47-3375-4578-A16C-E4E43BCC3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74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884A-99DD-47A4-AA96-18053E69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3D73-7A9E-4884-A875-4D339B2E2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AFE0F-1BA0-4265-9B2D-CED4DEB2A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981D4-7755-402A-812F-91C46B29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820A-1141-454E-B369-454B864D264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09BE8-BDCD-4872-9DF2-DF1DC9AE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0F543-33EF-4D61-9235-5602FE2D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2E47-3375-4578-A16C-E4E43BCC3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25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0526-4435-4CF2-9ABE-A11A8CEA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A7663-408D-4843-BD29-ED065B4BE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A0CA2-BD9B-44D2-A862-43D0455F4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53D41-E074-4A14-BC69-8A9A3B46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2820A-1141-454E-B369-454B864D264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1C79D-50EF-49F1-A186-03D29858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D8687-37A3-4C29-B43D-AFCC97A4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52E47-3375-4578-A16C-E4E43BCC3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35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C81B5-1FC6-4F3C-ADF7-3F4070D6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FF9A2-F8C7-4F6D-A903-703592391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48958-85FD-48CC-92C7-4AA58001A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2820A-1141-454E-B369-454B864D264E}" type="datetimeFigureOut">
              <a:rPr lang="en-GB" smtClean="0"/>
              <a:t>20/10/2023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48035-5BDF-40B4-BFD7-53D57839E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342B7-3FE4-4BBA-8397-E45284B51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52E47-3375-4578-A16C-E4E43BCC3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23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1FE1-04AD-4B38-9D6B-8B1A48EA4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155" y="170256"/>
            <a:ext cx="9144000" cy="1655762"/>
          </a:xfrm>
        </p:spPr>
        <p:txBody>
          <a:bodyPr>
            <a:normAutofit/>
          </a:bodyPr>
          <a:lstStyle/>
          <a:p>
            <a:pPr fontAlgn="ctr"/>
            <a:r>
              <a:rPr lang="en-GB" sz="7200" b="1" dirty="0">
                <a:solidFill>
                  <a:schemeClr val="accent2">
                    <a:lumMod val="50000"/>
                  </a:schemeClr>
                </a:solidFill>
                <a:latin typeface="Google Sans"/>
              </a:rPr>
              <a:t>Bivariate Analysis</a:t>
            </a:r>
            <a:endParaRPr lang="de-AT" sz="7200" b="1" i="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3F748-5E57-4ACC-BB32-4834126BB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621" y="2592241"/>
            <a:ext cx="9326252" cy="2819293"/>
          </a:xfrm>
        </p:spPr>
        <p:txBody>
          <a:bodyPr>
            <a:normAutofit/>
          </a:bodyPr>
          <a:lstStyle/>
          <a:p>
            <a:pPr algn="l"/>
            <a:r>
              <a:rPr lang="de-AT" dirty="0"/>
              <a:t>M</a:t>
            </a:r>
            <a:r>
              <a:rPr lang="en-AT" dirty="0"/>
              <a:t>S</a:t>
            </a:r>
            <a:r>
              <a:rPr lang="de-AT" dirty="0"/>
              <a:t>c</a:t>
            </a:r>
            <a:r>
              <a:rPr lang="en-AT" dirty="0"/>
              <a:t>. K</a:t>
            </a:r>
            <a:r>
              <a:rPr lang="de-AT" dirty="0"/>
              <a:t>i</a:t>
            </a:r>
            <a:r>
              <a:rPr lang="en-AT" dirty="0"/>
              <a:t>a</a:t>
            </a:r>
            <a:r>
              <a:rPr lang="de-AT" dirty="0"/>
              <a:t>n</a:t>
            </a:r>
            <a:r>
              <a:rPr lang="en-AT" dirty="0"/>
              <a:t> </a:t>
            </a:r>
            <a:r>
              <a:rPr lang="de-AT" dirty="0"/>
              <a:t>J</a:t>
            </a:r>
            <a:r>
              <a:rPr lang="en-AT" dirty="0"/>
              <a:t>e</a:t>
            </a:r>
            <a:r>
              <a:rPr lang="de-AT" dirty="0"/>
              <a:t>n</a:t>
            </a:r>
            <a:r>
              <a:rPr lang="en-AT" dirty="0"/>
              <a:t>a</a:t>
            </a:r>
            <a:r>
              <a:rPr lang="de-AT" dirty="0"/>
              <a:t>b</a:t>
            </a:r>
            <a:endParaRPr lang="en-AT" dirty="0"/>
          </a:p>
          <a:p>
            <a:pPr algn="l"/>
            <a:r>
              <a:rPr lang="en-AT" sz="1400" dirty="0"/>
              <a:t>P</a:t>
            </a:r>
            <a:r>
              <a:rPr lang="de-AT" sz="1400" dirty="0"/>
              <a:t>h</a:t>
            </a:r>
            <a:r>
              <a:rPr lang="en-AT" sz="1400" dirty="0"/>
              <a:t>D </a:t>
            </a:r>
            <a:r>
              <a:rPr lang="de-AT" sz="1400" dirty="0"/>
              <a:t>s</a:t>
            </a:r>
            <a:r>
              <a:rPr lang="en-AT" sz="1400" dirty="0"/>
              <a:t>t</a:t>
            </a:r>
            <a:r>
              <a:rPr lang="de-AT" sz="1400" dirty="0"/>
              <a:t>u</a:t>
            </a:r>
            <a:r>
              <a:rPr lang="en-AT" sz="1400" dirty="0"/>
              <a:t>d</a:t>
            </a:r>
            <a:r>
              <a:rPr lang="de-AT" sz="1400" dirty="0"/>
              <a:t>e</a:t>
            </a:r>
            <a:r>
              <a:rPr lang="en-AT" sz="1400" dirty="0"/>
              <a:t>n</a:t>
            </a:r>
            <a:r>
              <a:rPr lang="de-AT" sz="1400" dirty="0"/>
              <a:t>t</a:t>
            </a:r>
            <a:r>
              <a:rPr lang="en-AT" sz="1400" dirty="0"/>
              <a:t> </a:t>
            </a:r>
          </a:p>
          <a:p>
            <a:pPr algn="l"/>
            <a:r>
              <a:rPr lang="en-AT" sz="1400" dirty="0" err="1"/>
              <a:t>Devision</a:t>
            </a:r>
            <a:r>
              <a:rPr lang="en-AT" sz="1400" dirty="0"/>
              <a:t> of Terrestrial Ecosystem Research</a:t>
            </a:r>
          </a:p>
          <a:p>
            <a:pPr algn="l"/>
            <a:r>
              <a:rPr lang="de-AT" sz="1400" dirty="0"/>
              <a:t>C</a:t>
            </a:r>
            <a:r>
              <a:rPr lang="en-AT" sz="1400" dirty="0"/>
              <a:t>e</a:t>
            </a:r>
            <a:r>
              <a:rPr lang="de-AT" sz="1400" dirty="0"/>
              <a:t>n</a:t>
            </a:r>
            <a:r>
              <a:rPr lang="en-AT" sz="1400" dirty="0"/>
              <a:t>t</a:t>
            </a:r>
            <a:r>
              <a:rPr lang="de-AT" sz="1400" dirty="0"/>
              <a:t>r</a:t>
            </a:r>
            <a:r>
              <a:rPr lang="en-AT" sz="1400" dirty="0"/>
              <a:t>e </a:t>
            </a:r>
            <a:r>
              <a:rPr lang="de-AT" sz="1400" dirty="0"/>
              <a:t>f</a:t>
            </a:r>
            <a:r>
              <a:rPr lang="en-AT" sz="1400" dirty="0"/>
              <a:t>o</a:t>
            </a:r>
            <a:r>
              <a:rPr lang="de-AT" sz="1400" dirty="0"/>
              <a:t>r</a:t>
            </a:r>
            <a:r>
              <a:rPr lang="en-AT" sz="1400" dirty="0"/>
              <a:t> </a:t>
            </a:r>
            <a:r>
              <a:rPr lang="de-AT" sz="1400" dirty="0"/>
              <a:t>M</a:t>
            </a:r>
            <a:r>
              <a:rPr lang="en-AT" sz="1400" dirty="0" err="1"/>
              <a:t>i</a:t>
            </a:r>
            <a:r>
              <a:rPr lang="de-AT" sz="1400" dirty="0"/>
              <a:t>c</a:t>
            </a:r>
            <a:r>
              <a:rPr lang="en-AT" sz="1400" dirty="0"/>
              <a:t>r</a:t>
            </a:r>
            <a:r>
              <a:rPr lang="de-AT" sz="1400" dirty="0"/>
              <a:t>o</a:t>
            </a:r>
            <a:r>
              <a:rPr lang="en-AT" sz="1400" dirty="0"/>
              <a:t>b</a:t>
            </a:r>
            <a:r>
              <a:rPr lang="de-AT" sz="1400" dirty="0"/>
              <a:t>i</a:t>
            </a:r>
            <a:r>
              <a:rPr lang="en-AT" sz="1400" dirty="0"/>
              <a:t>o</a:t>
            </a:r>
            <a:r>
              <a:rPr lang="de-AT" sz="1400" dirty="0"/>
              <a:t>l</a:t>
            </a:r>
            <a:r>
              <a:rPr lang="en-AT" sz="1400" dirty="0"/>
              <a:t>o</a:t>
            </a:r>
            <a:r>
              <a:rPr lang="de-AT" sz="1400" dirty="0"/>
              <a:t>g</a:t>
            </a:r>
            <a:r>
              <a:rPr lang="en-AT" sz="1400" dirty="0"/>
              <a:t>y </a:t>
            </a:r>
            <a:r>
              <a:rPr lang="de-AT" sz="1400" dirty="0"/>
              <a:t>a</a:t>
            </a:r>
            <a:r>
              <a:rPr lang="en-AT" sz="1400" dirty="0"/>
              <a:t>n</a:t>
            </a:r>
            <a:r>
              <a:rPr lang="de-AT" sz="1400" dirty="0"/>
              <a:t>d</a:t>
            </a:r>
            <a:r>
              <a:rPr lang="en-AT" sz="1400" dirty="0"/>
              <a:t> </a:t>
            </a:r>
            <a:r>
              <a:rPr lang="en-AT" sz="1400" dirty="0" err="1"/>
              <a:t>En</a:t>
            </a:r>
            <a:r>
              <a:rPr lang="de-AT" sz="1400" dirty="0"/>
              <a:t>v</a:t>
            </a:r>
            <a:r>
              <a:rPr lang="en-AT" sz="1400" dirty="0" err="1"/>
              <a:t>i</a:t>
            </a:r>
            <a:r>
              <a:rPr lang="de-AT" sz="1400" dirty="0"/>
              <a:t>r</a:t>
            </a:r>
            <a:r>
              <a:rPr lang="en-AT" sz="1400" dirty="0"/>
              <a:t>o</a:t>
            </a:r>
            <a:r>
              <a:rPr lang="de-AT" sz="1400" dirty="0"/>
              <a:t>n</a:t>
            </a:r>
            <a:r>
              <a:rPr lang="en-AT" sz="1400" dirty="0"/>
              <a:t>m</a:t>
            </a:r>
            <a:r>
              <a:rPr lang="de-AT" sz="1400" dirty="0"/>
              <a:t>e</a:t>
            </a:r>
            <a:r>
              <a:rPr lang="en-AT" sz="1400" dirty="0"/>
              <a:t>n</a:t>
            </a:r>
            <a:r>
              <a:rPr lang="de-AT" sz="1400" dirty="0"/>
              <a:t>t</a:t>
            </a:r>
            <a:r>
              <a:rPr lang="en-AT" sz="1400" dirty="0"/>
              <a:t>a</a:t>
            </a:r>
            <a:r>
              <a:rPr lang="de-AT" sz="1400" dirty="0"/>
              <a:t>l</a:t>
            </a:r>
            <a:r>
              <a:rPr lang="en-AT" sz="1400" dirty="0"/>
              <a:t> Systems Science</a:t>
            </a:r>
          </a:p>
          <a:p>
            <a:pPr algn="l"/>
            <a:r>
              <a:rPr lang="de-AT" sz="1400" dirty="0"/>
              <a:t>U</a:t>
            </a:r>
            <a:r>
              <a:rPr lang="en-AT" sz="1400" dirty="0"/>
              <a:t>n</a:t>
            </a:r>
            <a:r>
              <a:rPr lang="de-AT" sz="1400" dirty="0"/>
              <a:t>i</a:t>
            </a:r>
            <a:r>
              <a:rPr lang="en-AT" sz="1400" dirty="0"/>
              <a:t>v</a:t>
            </a:r>
            <a:r>
              <a:rPr lang="de-AT" sz="1400" dirty="0"/>
              <a:t>e</a:t>
            </a:r>
            <a:r>
              <a:rPr lang="en-AT" sz="1400" dirty="0"/>
              <a:t>r</a:t>
            </a:r>
            <a:r>
              <a:rPr lang="de-AT" sz="1400" dirty="0"/>
              <a:t>s</a:t>
            </a:r>
            <a:r>
              <a:rPr lang="en-AT" sz="1400" dirty="0" err="1"/>
              <a:t>i</a:t>
            </a:r>
            <a:r>
              <a:rPr lang="de-AT" sz="1400" dirty="0"/>
              <a:t>t</a:t>
            </a:r>
            <a:r>
              <a:rPr lang="en-AT" sz="1400" dirty="0"/>
              <a:t>y of Vienna</a:t>
            </a:r>
          </a:p>
          <a:p>
            <a:pPr algn="l"/>
            <a:r>
              <a:rPr lang="en-AT" sz="1800" dirty="0"/>
              <a:t>E</a:t>
            </a:r>
            <a:r>
              <a:rPr lang="de-AT" sz="1800" dirty="0"/>
              <a:t>m</a:t>
            </a:r>
            <a:r>
              <a:rPr lang="en-AT" sz="1800" dirty="0"/>
              <a:t>a</a:t>
            </a:r>
            <a:r>
              <a:rPr lang="de-AT" sz="1800" dirty="0"/>
              <a:t>i</a:t>
            </a:r>
            <a:r>
              <a:rPr lang="en-AT" sz="1800" dirty="0"/>
              <a:t>l: kian.jenab@univie.ac.at</a:t>
            </a:r>
          </a:p>
          <a:p>
            <a:pPr algn="l"/>
            <a:endParaRPr lang="en-AT" sz="1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65E999F-2246-07F8-35EA-BA4881B8D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46" y="4836436"/>
            <a:ext cx="1851308" cy="185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9977E233-FC5C-892B-9228-602896003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2" t="8361" r="9243" b="10473"/>
          <a:stretch/>
        </p:blipFill>
        <p:spPr bwMode="auto">
          <a:xfrm>
            <a:off x="2449654" y="5411534"/>
            <a:ext cx="1369373" cy="120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2B1DFF-52CA-4C9C-9808-B81E1D66A8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" t="40031" r="1475" b="31503"/>
          <a:stretch/>
        </p:blipFill>
        <p:spPr>
          <a:xfrm>
            <a:off x="5351634" y="2484868"/>
            <a:ext cx="6840366" cy="437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6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photo, looking, man&#10;&#10;Description automatically generated">
            <a:extLst>
              <a:ext uri="{FF2B5EF4-FFF2-40B4-BE49-F238E27FC236}">
                <a16:creationId xmlns:a16="http://schemas.microsoft.com/office/drawing/2014/main" id="{71E5D9F7-4B1A-43EB-B719-599B8E678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72" y="0"/>
            <a:ext cx="6542202" cy="6858000"/>
          </a:xfrm>
        </p:spPr>
      </p:pic>
    </p:spTree>
    <p:extLst>
      <p:ext uri="{BB962C8B-B14F-4D97-AF65-F5344CB8AC3E}">
        <p14:creationId xmlns:p14="http://schemas.microsoft.com/office/powerpoint/2010/main" val="208533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28C7-82E5-4D44-B8B6-C778270A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AT" b="1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r </a:t>
            </a:r>
            <a:r>
              <a:rPr lang="en-AT" b="1" dirty="0" err="1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AT" b="1" dirty="0" err="1">
                <a:solidFill>
                  <a:schemeClr val="accent2">
                    <a:lumMod val="50000"/>
                  </a:schemeClr>
                </a:solidFill>
              </a:rPr>
              <a:t>gression</a:t>
            </a:r>
            <a:endParaRPr lang="de-A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8" name="Content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179D8D23-D2ED-4D39-A045-C6118C8C4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8" r="60995" b="48789"/>
          <a:stretch/>
        </p:blipFill>
        <p:spPr>
          <a:xfrm>
            <a:off x="6338230" y="2000839"/>
            <a:ext cx="5388714" cy="396673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D3CB87-DD10-4EE2-B23F-3B32B7746F19}"/>
              </a:ext>
            </a:extLst>
          </p:cNvPr>
          <p:cNvSpPr/>
          <p:nvPr/>
        </p:nvSpPr>
        <p:spPr>
          <a:xfrm>
            <a:off x="125691" y="2095108"/>
            <a:ext cx="6096000" cy="43396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MSS10"/>
              </a:rPr>
              <a:t>Using this relationship to predict unknown values of </a:t>
            </a:r>
            <a:r>
              <a:rPr lang="en-US" b="1" dirty="0">
                <a:latin typeface="CMSSI10"/>
              </a:rPr>
              <a:t>Y </a:t>
            </a:r>
            <a:r>
              <a:rPr lang="en-US" b="1" dirty="0">
                <a:latin typeface="CMSS10"/>
              </a:rPr>
              <a:t>from known</a:t>
            </a:r>
            <a:r>
              <a:rPr lang="en-AT" b="1" dirty="0">
                <a:latin typeface="CMSS10"/>
              </a:rPr>
              <a:t> </a:t>
            </a:r>
            <a:r>
              <a:rPr lang="de-AT" b="1" dirty="0">
                <a:latin typeface="CMSS10"/>
              </a:rPr>
              <a:t>values of </a:t>
            </a:r>
            <a:r>
              <a:rPr lang="de-AT" b="1" dirty="0">
                <a:latin typeface="CMSSI10"/>
              </a:rPr>
              <a:t>X</a:t>
            </a:r>
            <a:endParaRPr lang="en-AT" b="1" dirty="0">
              <a:latin typeface="CMSSI10"/>
            </a:endParaRPr>
          </a:p>
          <a:p>
            <a:endParaRPr lang="en-AT" dirty="0">
              <a:latin typeface="CMSSI10"/>
            </a:endParaRPr>
          </a:p>
          <a:p>
            <a:r>
              <a:rPr lang="de-AT" dirty="0">
                <a:latin typeface="CMSSI10"/>
              </a:rPr>
              <a:t>Y</a:t>
            </a:r>
            <a:r>
              <a:rPr lang="en-AT" dirty="0">
                <a:latin typeface="CMSSI10"/>
              </a:rPr>
              <a:t>: </a:t>
            </a:r>
            <a:r>
              <a:rPr lang="de-AT" dirty="0">
                <a:latin typeface="CMSSI10"/>
              </a:rPr>
              <a:t>r</a:t>
            </a:r>
            <a:r>
              <a:rPr lang="en-AT" dirty="0" err="1">
                <a:latin typeface="CMSSI10"/>
              </a:rPr>
              <a:t>esponse</a:t>
            </a:r>
            <a:r>
              <a:rPr lang="en-AT" dirty="0">
                <a:latin typeface="CMSSI10"/>
              </a:rPr>
              <a:t> ( </a:t>
            </a:r>
            <a:r>
              <a:rPr lang="de-AT" dirty="0">
                <a:latin typeface="CMSSI10"/>
              </a:rPr>
              <a:t>D</a:t>
            </a:r>
            <a:r>
              <a:rPr lang="en-AT" dirty="0">
                <a:latin typeface="CMSSI10"/>
              </a:rPr>
              <a:t>e</a:t>
            </a:r>
            <a:r>
              <a:rPr lang="de-AT" dirty="0">
                <a:latin typeface="CMSSI10"/>
              </a:rPr>
              <a:t>p</a:t>
            </a:r>
            <a:r>
              <a:rPr lang="en-AT" dirty="0">
                <a:latin typeface="CMSSI10"/>
              </a:rPr>
              <a:t>e</a:t>
            </a:r>
            <a:r>
              <a:rPr lang="de-AT" dirty="0">
                <a:latin typeface="CMSSI10"/>
              </a:rPr>
              <a:t>n</a:t>
            </a:r>
            <a:r>
              <a:rPr lang="en-AT" dirty="0">
                <a:latin typeface="CMSSI10"/>
              </a:rPr>
              <a:t>d</a:t>
            </a:r>
            <a:r>
              <a:rPr lang="de-AT" dirty="0">
                <a:latin typeface="CMSSI10"/>
              </a:rPr>
              <a:t>a</a:t>
            </a:r>
            <a:r>
              <a:rPr lang="en-AT" dirty="0">
                <a:latin typeface="CMSSI10"/>
              </a:rPr>
              <a:t>n</a:t>
            </a:r>
            <a:r>
              <a:rPr lang="de-AT" dirty="0">
                <a:latin typeface="CMSSI10"/>
              </a:rPr>
              <a:t>t</a:t>
            </a:r>
            <a:r>
              <a:rPr lang="en-AT" dirty="0">
                <a:latin typeface="CMSSI10"/>
              </a:rPr>
              <a:t> </a:t>
            </a:r>
            <a:r>
              <a:rPr lang="de-AT" dirty="0">
                <a:latin typeface="CMSSI10"/>
              </a:rPr>
              <a:t>V</a:t>
            </a:r>
            <a:r>
              <a:rPr lang="en-AT" dirty="0">
                <a:latin typeface="CMSSI10"/>
              </a:rPr>
              <a:t>a</a:t>
            </a:r>
            <a:r>
              <a:rPr lang="de-AT" dirty="0">
                <a:latin typeface="CMSSI10"/>
              </a:rPr>
              <a:t>r</a:t>
            </a:r>
            <a:r>
              <a:rPr lang="en-AT" dirty="0" err="1">
                <a:latin typeface="CMSSI10"/>
              </a:rPr>
              <a:t>iable</a:t>
            </a:r>
            <a:r>
              <a:rPr lang="en-AT" dirty="0">
                <a:latin typeface="CMSSI10"/>
              </a:rPr>
              <a:t>)</a:t>
            </a:r>
          </a:p>
          <a:p>
            <a:r>
              <a:rPr lang="en-AT" dirty="0">
                <a:latin typeface="CMSSI10"/>
              </a:rPr>
              <a:t>x: </a:t>
            </a:r>
            <a:r>
              <a:rPr lang="en-AT" dirty="0" err="1">
                <a:latin typeface="CMSSI10"/>
              </a:rPr>
              <a:t>Predicto</a:t>
            </a:r>
            <a:r>
              <a:rPr lang="de-DE" dirty="0">
                <a:latin typeface="CMSSI10"/>
              </a:rPr>
              <a:t>r</a:t>
            </a:r>
            <a:r>
              <a:rPr lang="en-AT" dirty="0">
                <a:latin typeface="CMSSI10"/>
              </a:rPr>
              <a:t> (Independent variable)</a:t>
            </a:r>
          </a:p>
          <a:p>
            <a:r>
              <a:rPr lang="el-GR" dirty="0"/>
              <a:t>α</a:t>
            </a:r>
            <a:r>
              <a:rPr lang="en-AT" dirty="0"/>
              <a:t>: </a:t>
            </a:r>
            <a:r>
              <a:rPr lang="en-AT" dirty="0" err="1">
                <a:latin typeface="CMSSI10"/>
              </a:rPr>
              <a:t>Intercep</a:t>
            </a:r>
            <a:r>
              <a:rPr lang="de-DE" dirty="0">
                <a:latin typeface="CMSSI10"/>
              </a:rPr>
              <a:t>t</a:t>
            </a:r>
            <a:endParaRPr lang="en-AT" dirty="0">
              <a:latin typeface="CMSSI10"/>
            </a:endParaRPr>
          </a:p>
          <a:p>
            <a:r>
              <a:rPr lang="el-GR" dirty="0">
                <a:latin typeface="CMSSI10"/>
              </a:rPr>
              <a:t>β</a:t>
            </a:r>
            <a:r>
              <a:rPr lang="en-AT" dirty="0">
                <a:latin typeface="CMSSI10"/>
              </a:rPr>
              <a:t>: </a:t>
            </a:r>
            <a:r>
              <a:rPr lang="de-AT" dirty="0">
                <a:latin typeface="CMSSI10"/>
              </a:rPr>
              <a:t>S</a:t>
            </a:r>
            <a:r>
              <a:rPr lang="en-AT" dirty="0">
                <a:latin typeface="CMSSI10"/>
              </a:rPr>
              <a:t>l</a:t>
            </a:r>
            <a:r>
              <a:rPr lang="de-AT" dirty="0">
                <a:latin typeface="CMSSI10"/>
              </a:rPr>
              <a:t>o</a:t>
            </a:r>
            <a:r>
              <a:rPr lang="en-AT" dirty="0">
                <a:latin typeface="CMSSI10"/>
              </a:rPr>
              <a:t>p</a:t>
            </a:r>
            <a:r>
              <a:rPr lang="de-AT" dirty="0">
                <a:latin typeface="CMSSI10"/>
              </a:rPr>
              <a:t>e</a:t>
            </a:r>
            <a:r>
              <a:rPr lang="en-AT" dirty="0">
                <a:latin typeface="CMSSI10"/>
              </a:rPr>
              <a:t> </a:t>
            </a:r>
            <a:r>
              <a:rPr lang="de-AT" dirty="0">
                <a:latin typeface="CMSSI10"/>
              </a:rPr>
              <a:t>c</a:t>
            </a:r>
            <a:r>
              <a:rPr lang="en-AT" dirty="0">
                <a:latin typeface="CMSSI10"/>
              </a:rPr>
              <a:t>o</a:t>
            </a:r>
            <a:r>
              <a:rPr lang="de-AT" dirty="0">
                <a:latin typeface="CMSSI10"/>
              </a:rPr>
              <a:t>e</a:t>
            </a:r>
            <a:r>
              <a:rPr lang="en-AT" dirty="0">
                <a:latin typeface="CMSSI10"/>
              </a:rPr>
              <a:t>f</a:t>
            </a:r>
            <a:r>
              <a:rPr lang="de-AT" dirty="0">
                <a:latin typeface="CMSSI10"/>
              </a:rPr>
              <a:t>f</a:t>
            </a:r>
            <a:r>
              <a:rPr lang="en-AT" dirty="0" err="1">
                <a:latin typeface="CMSSI10"/>
              </a:rPr>
              <a:t>i</a:t>
            </a:r>
            <a:r>
              <a:rPr lang="de-AT" dirty="0">
                <a:latin typeface="CMSSI10"/>
              </a:rPr>
              <a:t>c</a:t>
            </a:r>
            <a:r>
              <a:rPr lang="en-AT" dirty="0" err="1">
                <a:latin typeface="CMSSI10"/>
              </a:rPr>
              <a:t>i</a:t>
            </a:r>
            <a:r>
              <a:rPr lang="de-AT" dirty="0">
                <a:latin typeface="CMSSI10"/>
              </a:rPr>
              <a:t>e</a:t>
            </a:r>
            <a:r>
              <a:rPr lang="en-AT" dirty="0">
                <a:latin typeface="CMSSI10"/>
              </a:rPr>
              <a:t>n</a:t>
            </a:r>
            <a:r>
              <a:rPr lang="de-AT" dirty="0">
                <a:latin typeface="CMSSI10"/>
              </a:rPr>
              <a:t>t </a:t>
            </a:r>
            <a:r>
              <a:rPr lang="de-AT" dirty="0">
                <a:solidFill>
                  <a:schemeClr val="accent2">
                    <a:lumMod val="50000"/>
                  </a:schemeClr>
                </a:solidFill>
                <a:latin typeface="CMSSI10"/>
              </a:rPr>
              <a:t>(Positive </a:t>
            </a:r>
            <a:r>
              <a:rPr lang="de-AT" dirty="0" err="1">
                <a:solidFill>
                  <a:schemeClr val="accent2">
                    <a:lumMod val="50000"/>
                  </a:schemeClr>
                </a:solidFill>
                <a:latin typeface="CMSSI10"/>
              </a:rPr>
              <a:t>value</a:t>
            </a:r>
            <a:r>
              <a:rPr lang="de-AT" dirty="0">
                <a:solidFill>
                  <a:schemeClr val="accent2">
                    <a:lumMod val="50000"/>
                  </a:schemeClr>
                </a:solidFill>
                <a:latin typeface="CMSSI10"/>
              </a:rPr>
              <a:t> = Positive </a:t>
            </a:r>
            <a:r>
              <a:rPr lang="de-AT" dirty="0" err="1">
                <a:solidFill>
                  <a:schemeClr val="accent2">
                    <a:lumMod val="50000"/>
                  </a:schemeClr>
                </a:solidFill>
                <a:latin typeface="CMSSI10"/>
              </a:rPr>
              <a:t>correlation</a:t>
            </a:r>
            <a:r>
              <a:rPr lang="de-AT" dirty="0">
                <a:solidFill>
                  <a:schemeClr val="accent2">
                    <a:lumMod val="50000"/>
                  </a:schemeClr>
                </a:solidFill>
                <a:latin typeface="CMSSI10"/>
              </a:rPr>
              <a:t>)</a:t>
            </a:r>
            <a:endParaRPr lang="en-AT" dirty="0">
              <a:solidFill>
                <a:schemeClr val="accent2">
                  <a:lumMod val="50000"/>
                </a:schemeClr>
              </a:solidFill>
              <a:latin typeface="CMSSI10"/>
            </a:endParaRPr>
          </a:p>
          <a:p>
            <a:endParaRPr lang="en-AT" dirty="0">
              <a:solidFill>
                <a:schemeClr val="accent2">
                  <a:lumMod val="50000"/>
                </a:schemeClr>
              </a:solidFill>
              <a:latin typeface="CMSSI1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MSS10"/>
              </a:rPr>
              <a:t>E</a:t>
            </a:r>
            <a:r>
              <a:rPr lang="en-AT" sz="2400" b="1" dirty="0">
                <a:solidFill>
                  <a:srgbClr val="C00000"/>
                </a:solidFill>
                <a:latin typeface="CMSS10"/>
              </a:rPr>
              <a:t>x</a:t>
            </a:r>
            <a:r>
              <a:rPr lang="de-AT" sz="2400" b="1" dirty="0">
                <a:solidFill>
                  <a:srgbClr val="C00000"/>
                </a:solidFill>
                <a:latin typeface="CMSS10"/>
              </a:rPr>
              <a:t>a</a:t>
            </a:r>
            <a:r>
              <a:rPr lang="en-AT" sz="2400" b="1" dirty="0">
                <a:solidFill>
                  <a:srgbClr val="C00000"/>
                </a:solidFill>
                <a:latin typeface="CMSS10"/>
              </a:rPr>
              <a:t>m</a:t>
            </a:r>
            <a:r>
              <a:rPr lang="de-AT" sz="2400" b="1" dirty="0">
                <a:solidFill>
                  <a:srgbClr val="C00000"/>
                </a:solidFill>
                <a:latin typeface="CMSS10"/>
              </a:rPr>
              <a:t>p</a:t>
            </a:r>
            <a:r>
              <a:rPr lang="en-AT" sz="2400" b="1" dirty="0">
                <a:solidFill>
                  <a:srgbClr val="C00000"/>
                </a:solidFill>
                <a:latin typeface="CMSS10"/>
              </a:rPr>
              <a:t>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>
                <a:latin typeface="CMSS10"/>
              </a:rPr>
              <a:t>H</a:t>
            </a:r>
            <a:r>
              <a:rPr lang="en-AT" b="1" dirty="0">
                <a:latin typeface="CMSS10"/>
              </a:rPr>
              <a:t>e</a:t>
            </a:r>
            <a:r>
              <a:rPr lang="de-AT" b="1" dirty="0">
                <a:latin typeface="CMSS10"/>
              </a:rPr>
              <a:t>i</a:t>
            </a:r>
            <a:r>
              <a:rPr lang="en-AT" b="1" dirty="0">
                <a:latin typeface="CMSS10"/>
              </a:rPr>
              <a:t>g</a:t>
            </a:r>
            <a:r>
              <a:rPr lang="de-AT" b="1" dirty="0">
                <a:latin typeface="CMSS10"/>
              </a:rPr>
              <a:t>h</a:t>
            </a:r>
            <a:r>
              <a:rPr lang="en-AT" b="1" dirty="0">
                <a:latin typeface="CMSS10"/>
              </a:rPr>
              <a:t>t and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>
                <a:latin typeface="CMSS10"/>
              </a:rPr>
              <a:t>W</a:t>
            </a:r>
            <a:r>
              <a:rPr lang="en-AT" b="1" dirty="0">
                <a:latin typeface="CMSS10"/>
              </a:rPr>
              <a:t>e</a:t>
            </a:r>
            <a:r>
              <a:rPr lang="de-AT" b="1" dirty="0">
                <a:latin typeface="CMSS10"/>
              </a:rPr>
              <a:t>i</a:t>
            </a:r>
            <a:r>
              <a:rPr lang="en-AT" b="1" dirty="0">
                <a:latin typeface="CMSS10"/>
              </a:rPr>
              <a:t>g</a:t>
            </a:r>
            <a:r>
              <a:rPr lang="de-AT" b="1" dirty="0">
                <a:latin typeface="CMSS10"/>
              </a:rPr>
              <a:t>h</a:t>
            </a:r>
            <a:r>
              <a:rPr lang="en-AT" b="1" dirty="0">
                <a:latin typeface="CMSS10"/>
              </a:rPr>
              <a:t>t </a:t>
            </a:r>
            <a:r>
              <a:rPr lang="de-AT" b="1" dirty="0">
                <a:latin typeface="CMSS10"/>
              </a:rPr>
              <a:t>a</a:t>
            </a:r>
            <a:r>
              <a:rPr lang="en-AT" b="1" dirty="0">
                <a:latin typeface="CMSS10"/>
              </a:rPr>
              <a:t>n</a:t>
            </a:r>
            <a:r>
              <a:rPr lang="de-AT" b="1" dirty="0">
                <a:latin typeface="CMSS10"/>
              </a:rPr>
              <a:t>d</a:t>
            </a:r>
            <a:r>
              <a:rPr lang="en-AT" b="1" dirty="0">
                <a:latin typeface="CMSS10"/>
              </a:rPr>
              <a:t> </a:t>
            </a:r>
            <a:r>
              <a:rPr lang="de-AT" b="1" dirty="0">
                <a:latin typeface="CMSS10"/>
              </a:rPr>
              <a:t>N</a:t>
            </a:r>
            <a:r>
              <a:rPr lang="en-AT" b="1" dirty="0">
                <a:latin typeface="CMSS10"/>
              </a:rPr>
              <a:t>u</a:t>
            </a:r>
            <a:r>
              <a:rPr lang="de-AT" b="1" dirty="0">
                <a:latin typeface="CMSS10"/>
              </a:rPr>
              <a:t>t</a:t>
            </a:r>
            <a:r>
              <a:rPr lang="en-AT" b="1" dirty="0">
                <a:latin typeface="CMSS10"/>
              </a:rPr>
              <a:t>r</a:t>
            </a:r>
            <a:r>
              <a:rPr lang="de-AT" b="1" dirty="0">
                <a:latin typeface="CMSS10"/>
              </a:rPr>
              <a:t>i</a:t>
            </a:r>
            <a:r>
              <a:rPr lang="en-AT" b="1" dirty="0">
                <a:latin typeface="CMSS10"/>
              </a:rPr>
              <a:t>t</a:t>
            </a:r>
            <a:r>
              <a:rPr lang="de-AT" b="1" dirty="0">
                <a:latin typeface="CMSS10"/>
              </a:rPr>
              <a:t>i</a:t>
            </a:r>
            <a:r>
              <a:rPr lang="en-AT" b="1" dirty="0">
                <a:latin typeface="CMSS10"/>
              </a:rPr>
              <a:t>o</a:t>
            </a:r>
            <a:r>
              <a:rPr lang="de-AT" b="1" dirty="0">
                <a:latin typeface="CMSS10"/>
              </a:rPr>
              <a:t>n</a:t>
            </a:r>
            <a:endParaRPr lang="en-AT" b="1" dirty="0">
              <a:latin typeface="CMSS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T" b="1" dirty="0">
                <a:latin typeface="CMSS10"/>
              </a:rPr>
              <a:t>Sugar content and Blood sugar</a:t>
            </a:r>
            <a:endParaRPr lang="en-AT" b="1" dirty="0">
              <a:latin typeface="CMSSI10"/>
            </a:endParaRPr>
          </a:p>
          <a:p>
            <a:endParaRPr lang="en-AT" dirty="0">
              <a:latin typeface="CMSSI10"/>
            </a:endParaRPr>
          </a:p>
          <a:p>
            <a:endParaRPr lang="en-AT" dirty="0">
              <a:latin typeface="CMSSI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7333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DDE7-B961-49A4-888B-1D859D46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AF2E4288-55AD-45D0-ADF7-302A1FA8D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294" y="2039590"/>
            <a:ext cx="8413586" cy="4453285"/>
          </a:xfrm>
        </p:spPr>
      </p:pic>
    </p:spTree>
    <p:extLst>
      <p:ext uri="{BB962C8B-B14F-4D97-AF65-F5344CB8AC3E}">
        <p14:creationId xmlns:p14="http://schemas.microsoft.com/office/powerpoint/2010/main" val="222916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01CA-01D9-4B5D-8F8C-4BF2A5A1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solidFill>
                  <a:schemeClr val="accent2">
                    <a:lumMod val="50000"/>
                  </a:schemeClr>
                </a:solidFill>
              </a:rPr>
              <a:t>Non-linear </a:t>
            </a:r>
            <a:r>
              <a:rPr lang="de-DE" b="1" dirty="0" err="1">
                <a:solidFill>
                  <a:schemeClr val="accent2">
                    <a:lumMod val="50000"/>
                  </a:schemeClr>
                </a:solidFill>
              </a:rPr>
              <a:t>Relationship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581A07-859E-4441-BC53-2588E6F49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8693"/>
            <a:ext cx="10515600" cy="3974685"/>
          </a:xfrm>
        </p:spPr>
      </p:pic>
    </p:spTree>
    <p:extLst>
      <p:ext uri="{BB962C8B-B14F-4D97-AF65-F5344CB8AC3E}">
        <p14:creationId xmlns:p14="http://schemas.microsoft.com/office/powerpoint/2010/main" val="17303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5A79-8748-4BE3-9F29-DE93ADAC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b="1" dirty="0">
                <a:solidFill>
                  <a:srgbClr val="C00000"/>
                </a:solidFill>
              </a:rPr>
              <a:t> </a:t>
            </a:r>
            <a:r>
              <a:rPr lang="de-AT" b="1" dirty="0">
                <a:solidFill>
                  <a:srgbClr val="C00000"/>
                </a:solidFill>
              </a:rPr>
              <a:t>L</a:t>
            </a:r>
            <a:r>
              <a:rPr lang="en-AT" b="1" dirty="0" err="1">
                <a:solidFill>
                  <a:srgbClr val="C00000"/>
                </a:solidFill>
              </a:rPr>
              <a:t>i</a:t>
            </a:r>
            <a:r>
              <a:rPr lang="de-AT" b="1" dirty="0">
                <a:solidFill>
                  <a:srgbClr val="C00000"/>
                </a:solidFill>
              </a:rPr>
              <a:t>n</a:t>
            </a:r>
            <a:r>
              <a:rPr lang="en-AT" b="1" dirty="0">
                <a:solidFill>
                  <a:srgbClr val="C00000"/>
                </a:solidFill>
              </a:rPr>
              <a:t>e</a:t>
            </a:r>
            <a:r>
              <a:rPr lang="de-AT" b="1" dirty="0">
                <a:solidFill>
                  <a:srgbClr val="C00000"/>
                </a:solidFill>
              </a:rPr>
              <a:t>a</a:t>
            </a:r>
            <a:r>
              <a:rPr lang="en-AT" b="1" dirty="0">
                <a:solidFill>
                  <a:srgbClr val="C00000"/>
                </a:solidFill>
              </a:rPr>
              <a:t>r </a:t>
            </a:r>
            <a:r>
              <a:rPr lang="en-AT" b="1" dirty="0" err="1">
                <a:solidFill>
                  <a:srgbClr val="C00000"/>
                </a:solidFill>
              </a:rPr>
              <a:t>R</a:t>
            </a:r>
            <a:r>
              <a:rPr lang="de-AT" b="1" dirty="0">
                <a:solidFill>
                  <a:srgbClr val="C00000"/>
                </a:solidFill>
              </a:rPr>
              <a:t>e</a:t>
            </a:r>
            <a:r>
              <a:rPr lang="en-AT" b="1" dirty="0" err="1">
                <a:solidFill>
                  <a:srgbClr val="C00000"/>
                </a:solidFill>
              </a:rPr>
              <a:t>gression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B8A0-D0D3-4968-8AF1-98018633F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AT" i="1" dirty="0"/>
              <a:t>Y </a:t>
            </a:r>
            <a:r>
              <a:rPr lang="de-AT" dirty="0"/>
              <a:t>=</a:t>
            </a:r>
            <a:r>
              <a:rPr lang="el-GR" dirty="0"/>
              <a:t>α + β</a:t>
            </a:r>
            <a:r>
              <a:rPr lang="de-AT" i="1" dirty="0"/>
              <a:t>X</a:t>
            </a:r>
            <a:endParaRPr lang="en-AT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AT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AT" dirty="0">
                <a:solidFill>
                  <a:srgbClr val="FF0000"/>
                </a:solidFill>
              </a:rPr>
              <a:t>H0: </a:t>
            </a:r>
            <a:r>
              <a:rPr lang="el-GR" dirty="0">
                <a:solidFill>
                  <a:srgbClr val="FF0000"/>
                </a:solidFill>
              </a:rPr>
              <a:t>β</a:t>
            </a:r>
            <a:r>
              <a:rPr lang="en-AT" dirty="0">
                <a:solidFill>
                  <a:srgbClr val="FF0000"/>
                </a:solidFill>
              </a:rPr>
              <a:t> = 0 </a:t>
            </a:r>
          </a:p>
          <a:p>
            <a:pPr marL="0" indent="0">
              <a:buNone/>
            </a:pPr>
            <a:r>
              <a:rPr lang="en-AT" sz="2000" i="1" dirty="0"/>
              <a:t>P </a:t>
            </a:r>
            <a:r>
              <a:rPr lang="en-AT" sz="2000" dirty="0"/>
              <a:t>&gt; </a:t>
            </a:r>
            <a:r>
              <a:rPr lang="de-AT" sz="2000" dirty="0"/>
              <a:t>o</a:t>
            </a:r>
            <a:r>
              <a:rPr lang="en-AT" sz="2000" dirty="0"/>
              <a:t>r = 0.05</a:t>
            </a:r>
            <a:endParaRPr lang="en-AT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AT" dirty="0">
                <a:solidFill>
                  <a:srgbClr val="00B050"/>
                </a:solidFill>
              </a:rPr>
              <a:t>H1: </a:t>
            </a:r>
            <a:r>
              <a:rPr lang="el-GR" dirty="0">
                <a:solidFill>
                  <a:srgbClr val="00B050"/>
                </a:solidFill>
              </a:rPr>
              <a:t>β</a:t>
            </a:r>
            <a:r>
              <a:rPr lang="en-AT" dirty="0">
                <a:solidFill>
                  <a:srgbClr val="00B050"/>
                </a:solidFill>
              </a:rPr>
              <a:t> ≠ 0 </a:t>
            </a:r>
          </a:p>
          <a:p>
            <a:pPr marL="0" indent="0">
              <a:buNone/>
            </a:pPr>
            <a:r>
              <a:rPr lang="en-AT" sz="2000" dirty="0"/>
              <a:t>P &lt; 0.05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8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de-DE" sz="2800" baseline="300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 </a:t>
            </a:r>
            <a:r>
              <a:rPr lang="en-GB" dirty="0"/>
              <a:t>gives the amount of variance in the outcome explained by the model!!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900" dirty="0" err="1"/>
              <a:t>Betweem</a:t>
            </a:r>
            <a:r>
              <a:rPr lang="en-GB" sz="1900" dirty="0"/>
              <a:t> 0 and 1 </a:t>
            </a:r>
            <a:endParaRPr lang="en-AT" sz="1900" dirty="0"/>
          </a:p>
        </p:txBody>
      </p:sp>
      <p:pic>
        <p:nvPicPr>
          <p:cNvPr id="5" name="Picture 4" descr="A close up of a clock&#10;&#10;Description automatically generated">
            <a:extLst>
              <a:ext uri="{FF2B5EF4-FFF2-40B4-BE49-F238E27FC236}">
                <a16:creationId xmlns:a16="http://schemas.microsoft.com/office/drawing/2014/main" id="{59AC1F3E-1A2B-4BB8-8C39-0306F31C25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3" r="9893"/>
          <a:stretch/>
        </p:blipFill>
        <p:spPr>
          <a:xfrm>
            <a:off x="6641432" y="1473995"/>
            <a:ext cx="5550568" cy="31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3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CBD39D-87E5-4FA2-B2B4-254D7DD14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78" y="4677607"/>
            <a:ext cx="5464013" cy="2180393"/>
          </a:xfrm>
          <a:prstGeom prst="rect">
            <a:avLst/>
          </a:prstGeom>
        </p:spPr>
      </p:pic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08A4001E-1964-4C7A-98EE-D34816E9200C}"/>
              </a:ext>
            </a:extLst>
          </p:cNvPr>
          <p:cNvGraphicFramePr>
            <a:graphicFrameLocks/>
          </p:cNvGraphicFramePr>
          <p:nvPr/>
        </p:nvGraphicFramePr>
        <p:xfrm>
          <a:off x="451701" y="810705"/>
          <a:ext cx="10515600" cy="3871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7139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D5D4-1053-43F8-A87E-CADC9590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9BA913-16F3-415C-B8B8-2F3EE2940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5" r="16385"/>
          <a:stretch/>
        </p:blipFill>
        <p:spPr>
          <a:xfrm>
            <a:off x="2554941" y="401279"/>
            <a:ext cx="6535270" cy="6055442"/>
          </a:xfrm>
        </p:spPr>
      </p:pic>
    </p:spTree>
    <p:extLst>
      <p:ext uri="{BB962C8B-B14F-4D97-AF65-F5344CB8AC3E}">
        <p14:creationId xmlns:p14="http://schemas.microsoft.com/office/powerpoint/2010/main" val="271507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3B83-3B70-4714-B146-EEB5236D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3176C6-DF24-474E-A6D9-AD2407B9E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/>
          <a:stretch/>
        </p:blipFill>
        <p:spPr>
          <a:xfrm>
            <a:off x="1910001" y="626315"/>
            <a:ext cx="8371997" cy="5605369"/>
          </a:xfrm>
        </p:spPr>
      </p:pic>
    </p:spTree>
    <p:extLst>
      <p:ext uri="{BB962C8B-B14F-4D97-AF65-F5344CB8AC3E}">
        <p14:creationId xmlns:p14="http://schemas.microsoft.com/office/powerpoint/2010/main" val="2130095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26D5-13C8-4FFF-AA4B-2A95D079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>
                <a:solidFill>
                  <a:schemeClr val="accent2">
                    <a:lumMod val="50000"/>
                  </a:schemeClr>
                </a:solidFill>
              </a:rPr>
              <a:t>Assumptions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8EEDF-C81A-4B04-86B3-4BE10D733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Response  and Predictors must be numerical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Residuals have to be normally distributed</a:t>
            </a:r>
          </a:p>
          <a:p>
            <a:endParaRPr lang="en-GB" dirty="0"/>
          </a:p>
          <a:p>
            <a:r>
              <a:rPr lang="en-GB" dirty="0"/>
              <a:t>The variance of the residuals should be homogeneous (homoscedasticity)</a:t>
            </a:r>
          </a:p>
          <a:p>
            <a:endParaRPr lang="en-GB" dirty="0"/>
          </a:p>
          <a:p>
            <a:r>
              <a:rPr lang="en-GB" dirty="0"/>
              <a:t>The size of the sample should be at least 6 to 10 times the number</a:t>
            </a:r>
          </a:p>
          <a:p>
            <a:pPr marL="0" indent="0">
              <a:buNone/>
            </a:pPr>
            <a:r>
              <a:rPr lang="en-GB" dirty="0"/>
              <a:t>of predictors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0CC2F-9920-49FC-A92C-6E80F5DB2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099" y="1353113"/>
            <a:ext cx="2922452" cy="229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27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0B77-82D2-4E4A-BFBD-C2742E7D0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741" y="98332"/>
            <a:ext cx="10515600" cy="36937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b="1" dirty="0">
                <a:solidFill>
                  <a:schemeClr val="accent2">
                    <a:lumMod val="50000"/>
                  </a:schemeClr>
                </a:solidFill>
              </a:rPr>
              <a:t>Always remember: </a:t>
            </a:r>
            <a:r>
              <a:rPr lang="en-GB" sz="3600" dirty="0"/>
              <a:t>you are a biologist, think of biological argumentations for your predictors. Do not believe everything the computer tells you. This are only models!!!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7CD47A-4357-49E9-AD11-779F6566EF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35815" b="4678"/>
          <a:stretch/>
        </p:blipFill>
        <p:spPr>
          <a:xfrm>
            <a:off x="1227397" y="2832847"/>
            <a:ext cx="10242944" cy="385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64D3-CC2C-4542-9EC6-A544163B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’s C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r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l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t</a:t>
            </a:r>
            <a:r>
              <a:rPr lang="en-AT" b="1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de-AT" b="1" dirty="0">
                <a:solidFill>
                  <a:schemeClr val="accent2">
                    <a:lumMod val="50000"/>
                  </a:schemeClr>
                </a:solidFill>
              </a:rPr>
              <a:t>o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endParaRPr lang="de-A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C9F66-5C0B-47FC-BB16-254BC3012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b="1" dirty="0"/>
              <a:t>R</a:t>
            </a:r>
            <a:r>
              <a:rPr lang="de-AT" b="1" dirty="0"/>
              <a:t>e</a:t>
            </a:r>
            <a:r>
              <a:rPr lang="en-AT" b="1" dirty="0"/>
              <a:t>l</a:t>
            </a:r>
            <a:r>
              <a:rPr lang="de-AT" b="1" dirty="0"/>
              <a:t>a</a:t>
            </a:r>
            <a:r>
              <a:rPr lang="en-AT" b="1" dirty="0"/>
              <a:t>t</a:t>
            </a:r>
            <a:r>
              <a:rPr lang="de-AT" b="1" dirty="0"/>
              <a:t>i</a:t>
            </a:r>
            <a:r>
              <a:rPr lang="en-AT" b="1" dirty="0"/>
              <a:t>o</a:t>
            </a:r>
            <a:r>
              <a:rPr lang="de-AT" b="1" dirty="0"/>
              <a:t>n</a:t>
            </a:r>
            <a:r>
              <a:rPr lang="en-AT" b="1" dirty="0"/>
              <a:t>s</a:t>
            </a:r>
            <a:r>
              <a:rPr lang="de-AT" b="1" dirty="0"/>
              <a:t>h</a:t>
            </a:r>
            <a:r>
              <a:rPr lang="en-AT" b="1" dirty="0" err="1"/>
              <a:t>i</a:t>
            </a:r>
            <a:r>
              <a:rPr lang="de-AT" b="1" dirty="0"/>
              <a:t>p</a:t>
            </a:r>
            <a:r>
              <a:rPr lang="en-AT" b="1" dirty="0"/>
              <a:t> </a:t>
            </a:r>
            <a:r>
              <a:rPr lang="de-AT" b="1" dirty="0"/>
              <a:t>b</a:t>
            </a:r>
            <a:r>
              <a:rPr lang="en-AT" b="1" dirty="0"/>
              <a:t>e</a:t>
            </a:r>
            <a:r>
              <a:rPr lang="de-AT" b="1" dirty="0"/>
              <a:t>t</a:t>
            </a:r>
            <a:r>
              <a:rPr lang="en-AT" b="1" dirty="0"/>
              <a:t>w</a:t>
            </a:r>
            <a:r>
              <a:rPr lang="de-AT" b="1" dirty="0"/>
              <a:t>e</a:t>
            </a:r>
            <a:r>
              <a:rPr lang="en-AT" b="1" dirty="0"/>
              <a:t>e</a:t>
            </a:r>
            <a:r>
              <a:rPr lang="de-AT" b="1" dirty="0"/>
              <a:t>n</a:t>
            </a:r>
            <a:r>
              <a:rPr lang="en-AT" b="1" dirty="0"/>
              <a:t> </a:t>
            </a:r>
            <a:r>
              <a:rPr lang="de-AT" b="1" dirty="0"/>
              <a:t>t</a:t>
            </a:r>
            <a:r>
              <a:rPr lang="en-AT" b="1" dirty="0"/>
              <a:t>w</a:t>
            </a:r>
            <a:r>
              <a:rPr lang="de-AT" b="1" dirty="0"/>
              <a:t>o</a:t>
            </a:r>
            <a:r>
              <a:rPr lang="en-AT" b="1" dirty="0"/>
              <a:t> quant</a:t>
            </a:r>
            <a:r>
              <a:rPr lang="de-AT" b="1" dirty="0"/>
              <a:t>i</a:t>
            </a:r>
            <a:r>
              <a:rPr lang="en-AT" b="1" dirty="0" err="1"/>
              <a:t>tative</a:t>
            </a:r>
            <a:r>
              <a:rPr lang="en-AT" b="1" dirty="0"/>
              <a:t> variable</a:t>
            </a:r>
            <a:r>
              <a:rPr lang="de-AT" b="1" dirty="0"/>
              <a:t>s</a:t>
            </a:r>
            <a:endParaRPr lang="en-AT" b="1" dirty="0"/>
          </a:p>
          <a:p>
            <a:pPr marL="0" indent="0">
              <a:buNone/>
            </a:pPr>
            <a:r>
              <a:rPr lang="en-AT" sz="2400" dirty="0">
                <a:solidFill>
                  <a:srgbClr val="C00000"/>
                </a:solidFill>
              </a:rPr>
              <a:t>Ex</a:t>
            </a:r>
            <a:r>
              <a:rPr lang="de-AT" sz="2400" dirty="0">
                <a:solidFill>
                  <a:srgbClr val="C00000"/>
                </a:solidFill>
              </a:rPr>
              <a:t>a</a:t>
            </a:r>
            <a:r>
              <a:rPr lang="en-AT" sz="2400" dirty="0" err="1">
                <a:solidFill>
                  <a:srgbClr val="C00000"/>
                </a:solidFill>
              </a:rPr>
              <a:t>mple</a:t>
            </a:r>
            <a:r>
              <a:rPr lang="en-AT" sz="2400" dirty="0">
                <a:solidFill>
                  <a:srgbClr val="C00000"/>
                </a:solidFill>
              </a:rPr>
              <a:t>: </a:t>
            </a:r>
            <a:r>
              <a:rPr lang="de-AT" sz="2400" dirty="0">
                <a:solidFill>
                  <a:srgbClr val="C00000"/>
                </a:solidFill>
              </a:rPr>
              <a:t>w</a:t>
            </a:r>
            <a:r>
              <a:rPr lang="en-AT" sz="2400" dirty="0">
                <a:solidFill>
                  <a:srgbClr val="C00000"/>
                </a:solidFill>
              </a:rPr>
              <a:t>e</a:t>
            </a:r>
            <a:r>
              <a:rPr lang="de-AT" sz="2400" dirty="0">
                <a:solidFill>
                  <a:srgbClr val="C00000"/>
                </a:solidFill>
              </a:rPr>
              <a:t>i</a:t>
            </a:r>
            <a:r>
              <a:rPr lang="en-AT" sz="2400" dirty="0">
                <a:solidFill>
                  <a:srgbClr val="C00000"/>
                </a:solidFill>
              </a:rPr>
              <a:t>g</a:t>
            </a:r>
            <a:r>
              <a:rPr lang="de-AT" sz="2400" dirty="0">
                <a:solidFill>
                  <a:srgbClr val="C00000"/>
                </a:solidFill>
              </a:rPr>
              <a:t>h</a:t>
            </a:r>
            <a:r>
              <a:rPr lang="en-AT" sz="2400" dirty="0">
                <a:solidFill>
                  <a:srgbClr val="C00000"/>
                </a:solidFill>
              </a:rPr>
              <a:t>t </a:t>
            </a:r>
            <a:r>
              <a:rPr lang="de-AT" sz="2400" dirty="0">
                <a:solidFill>
                  <a:srgbClr val="C00000"/>
                </a:solidFill>
              </a:rPr>
              <a:t>a</a:t>
            </a:r>
            <a:r>
              <a:rPr lang="en-AT" sz="2400" dirty="0">
                <a:solidFill>
                  <a:srgbClr val="C00000"/>
                </a:solidFill>
              </a:rPr>
              <a:t>n</a:t>
            </a:r>
            <a:r>
              <a:rPr lang="de-AT" sz="2400" dirty="0">
                <a:solidFill>
                  <a:srgbClr val="C00000"/>
                </a:solidFill>
              </a:rPr>
              <a:t>d</a:t>
            </a:r>
            <a:r>
              <a:rPr lang="en-AT" sz="2400" dirty="0">
                <a:solidFill>
                  <a:srgbClr val="C00000"/>
                </a:solidFill>
              </a:rPr>
              <a:t> </a:t>
            </a:r>
            <a:r>
              <a:rPr lang="de-AT" sz="2400" dirty="0">
                <a:solidFill>
                  <a:srgbClr val="C00000"/>
                </a:solidFill>
              </a:rPr>
              <a:t>n</a:t>
            </a:r>
            <a:r>
              <a:rPr lang="en-AT" sz="2400" dirty="0">
                <a:solidFill>
                  <a:srgbClr val="C00000"/>
                </a:solidFill>
              </a:rPr>
              <a:t>u</a:t>
            </a:r>
            <a:r>
              <a:rPr lang="de-AT" sz="2400" dirty="0">
                <a:solidFill>
                  <a:srgbClr val="C00000"/>
                </a:solidFill>
              </a:rPr>
              <a:t>t</a:t>
            </a:r>
            <a:r>
              <a:rPr lang="en-AT" sz="2400" dirty="0">
                <a:solidFill>
                  <a:srgbClr val="C00000"/>
                </a:solidFill>
              </a:rPr>
              <a:t>r</a:t>
            </a:r>
            <a:r>
              <a:rPr lang="de-AT" sz="2400" dirty="0">
                <a:solidFill>
                  <a:srgbClr val="C00000"/>
                </a:solidFill>
              </a:rPr>
              <a:t>i</a:t>
            </a:r>
            <a:r>
              <a:rPr lang="en-AT" sz="2400" dirty="0">
                <a:solidFill>
                  <a:srgbClr val="C00000"/>
                </a:solidFill>
              </a:rPr>
              <a:t>t</a:t>
            </a:r>
            <a:r>
              <a:rPr lang="de-AT" sz="2400" dirty="0">
                <a:solidFill>
                  <a:srgbClr val="C00000"/>
                </a:solidFill>
              </a:rPr>
              <a:t>i</a:t>
            </a:r>
            <a:r>
              <a:rPr lang="en-AT" sz="2400" dirty="0">
                <a:solidFill>
                  <a:srgbClr val="C00000"/>
                </a:solidFill>
              </a:rPr>
              <a:t>o</a:t>
            </a:r>
            <a:r>
              <a:rPr lang="de-AT" sz="2400" dirty="0">
                <a:solidFill>
                  <a:srgbClr val="C00000"/>
                </a:solidFill>
              </a:rPr>
              <a:t>n</a:t>
            </a:r>
            <a:endParaRPr lang="en-AT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AT" sz="2400" dirty="0">
              <a:solidFill>
                <a:srgbClr val="C00000"/>
              </a:solidFill>
            </a:endParaRPr>
          </a:p>
          <a:p>
            <a:r>
              <a:rPr lang="en-AT" b="1" dirty="0"/>
              <a:t> </a:t>
            </a:r>
            <a:r>
              <a:rPr lang="el-GR" b="1" dirty="0"/>
              <a:t>ρ</a:t>
            </a:r>
            <a:r>
              <a:rPr lang="en-AT" b="1" dirty="0"/>
              <a:t> </a:t>
            </a:r>
            <a:r>
              <a:rPr lang="de-AT" b="1" dirty="0"/>
              <a:t>o</a:t>
            </a:r>
            <a:r>
              <a:rPr lang="en-AT" b="1" dirty="0"/>
              <a:t>r </a:t>
            </a:r>
            <a:r>
              <a:rPr lang="en-AT" b="1" dirty="0" err="1"/>
              <a:t>r</a:t>
            </a:r>
            <a:r>
              <a:rPr lang="en-AT" b="1" dirty="0"/>
              <a:t> (Pearson’</a:t>
            </a:r>
            <a:r>
              <a:rPr lang="de-AT" b="1" dirty="0"/>
              <a:t>s</a:t>
            </a:r>
            <a:r>
              <a:rPr lang="en-AT" b="1" dirty="0"/>
              <a:t> </a:t>
            </a:r>
            <a:r>
              <a:rPr lang="de-AT" b="1" dirty="0"/>
              <a:t>c</a:t>
            </a:r>
            <a:r>
              <a:rPr lang="en-AT" b="1" dirty="0"/>
              <a:t>o</a:t>
            </a:r>
            <a:r>
              <a:rPr lang="de-AT" b="1" dirty="0"/>
              <a:t>r</a:t>
            </a:r>
            <a:r>
              <a:rPr lang="en-AT" b="1" dirty="0"/>
              <a:t>r</a:t>
            </a:r>
            <a:r>
              <a:rPr lang="de-AT" b="1" dirty="0"/>
              <a:t>e</a:t>
            </a:r>
            <a:r>
              <a:rPr lang="en-AT" b="1" dirty="0"/>
              <a:t>l</a:t>
            </a:r>
            <a:r>
              <a:rPr lang="de-AT" b="1" dirty="0"/>
              <a:t>a</a:t>
            </a:r>
            <a:r>
              <a:rPr lang="en-AT" b="1" dirty="0"/>
              <a:t>t</a:t>
            </a:r>
            <a:r>
              <a:rPr lang="de-AT" b="1" dirty="0"/>
              <a:t>i</a:t>
            </a:r>
            <a:r>
              <a:rPr lang="en-AT" b="1" dirty="0"/>
              <a:t>o</a:t>
            </a:r>
            <a:r>
              <a:rPr lang="de-AT" b="1" dirty="0"/>
              <a:t>n</a:t>
            </a:r>
            <a:r>
              <a:rPr lang="en-AT" b="1" dirty="0"/>
              <a:t> </a:t>
            </a:r>
            <a:r>
              <a:rPr lang="de-AT" b="1" dirty="0"/>
              <a:t>c</a:t>
            </a:r>
            <a:r>
              <a:rPr lang="en-AT" b="1" dirty="0"/>
              <a:t>o</a:t>
            </a:r>
            <a:r>
              <a:rPr lang="de-AT" b="1" dirty="0"/>
              <a:t>e</a:t>
            </a:r>
            <a:r>
              <a:rPr lang="en-AT" b="1" dirty="0"/>
              <a:t>f</a:t>
            </a:r>
            <a:r>
              <a:rPr lang="de-AT" b="1" dirty="0"/>
              <a:t>f</a:t>
            </a:r>
            <a:r>
              <a:rPr lang="en-AT" b="1" dirty="0" err="1"/>
              <a:t>i</a:t>
            </a:r>
            <a:r>
              <a:rPr lang="de-AT" b="1" dirty="0"/>
              <a:t>c</a:t>
            </a:r>
            <a:r>
              <a:rPr lang="en-AT" b="1" dirty="0" err="1"/>
              <a:t>i</a:t>
            </a:r>
            <a:r>
              <a:rPr lang="de-AT" b="1" dirty="0"/>
              <a:t>e</a:t>
            </a:r>
            <a:r>
              <a:rPr lang="en-AT" b="1" dirty="0"/>
              <a:t>n</a:t>
            </a:r>
            <a:r>
              <a:rPr lang="de-AT" b="1" dirty="0"/>
              <a:t>t</a:t>
            </a:r>
            <a:r>
              <a:rPr lang="en-AT" b="1" dirty="0"/>
              <a:t>) </a:t>
            </a:r>
          </a:p>
          <a:p>
            <a:pPr marL="0" indent="0">
              <a:buNone/>
            </a:pPr>
            <a:r>
              <a:rPr lang="en-AT" dirty="0">
                <a:solidFill>
                  <a:srgbClr val="C00000"/>
                </a:solidFill>
              </a:rPr>
              <a:t>-1&gt;</a:t>
            </a:r>
            <a:r>
              <a:rPr lang="de-AT" dirty="0">
                <a:solidFill>
                  <a:srgbClr val="C00000"/>
                </a:solidFill>
              </a:rPr>
              <a:t>r</a:t>
            </a:r>
            <a:r>
              <a:rPr lang="en-AT" dirty="0">
                <a:solidFill>
                  <a:srgbClr val="C00000"/>
                </a:solidFill>
              </a:rPr>
              <a:t>&lt;+1</a:t>
            </a:r>
          </a:p>
          <a:p>
            <a:pPr marL="0" indent="0">
              <a:buNone/>
            </a:pPr>
            <a:r>
              <a:rPr lang="en-AT" dirty="0">
                <a:solidFill>
                  <a:srgbClr val="C00000"/>
                </a:solidFill>
              </a:rPr>
              <a:t>r=0 </a:t>
            </a:r>
            <a:r>
              <a:rPr lang="en-AT" dirty="0"/>
              <a:t>No </a:t>
            </a:r>
            <a:r>
              <a:rPr lang="de-AT" dirty="0"/>
              <a:t>r</a:t>
            </a:r>
            <a:r>
              <a:rPr lang="en-AT" dirty="0"/>
              <a:t>e</a:t>
            </a:r>
            <a:r>
              <a:rPr lang="de-AT" dirty="0"/>
              <a:t>l</a:t>
            </a:r>
            <a:r>
              <a:rPr lang="en-AT" dirty="0"/>
              <a:t>a</a:t>
            </a:r>
            <a:r>
              <a:rPr lang="de-AT" dirty="0"/>
              <a:t>t</a:t>
            </a:r>
            <a:r>
              <a:rPr lang="en-AT" dirty="0" err="1"/>
              <a:t>ionship</a:t>
            </a:r>
            <a:endParaRPr lang="en-AT" dirty="0"/>
          </a:p>
          <a:p>
            <a:pPr marL="0" indent="0">
              <a:buNone/>
            </a:pPr>
            <a:endParaRPr lang="en-AT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2B09BCE0-E390-499F-94F3-D75236DB2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753" y="4104653"/>
            <a:ext cx="6516434" cy="238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4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C168-92B6-4A64-853D-65AB8DE7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sz="5400" b="1" dirty="0" err="1">
                <a:solidFill>
                  <a:schemeClr val="accent2">
                    <a:lumMod val="50000"/>
                  </a:schemeClr>
                </a:solidFill>
              </a:rPr>
              <a:t>Scatter</a:t>
            </a:r>
            <a:r>
              <a:rPr lang="de-AT" sz="5400" b="1" dirty="0">
                <a:solidFill>
                  <a:schemeClr val="accent2">
                    <a:lumMod val="50000"/>
                  </a:schemeClr>
                </a:solidFill>
              </a:rPr>
              <a:t> Plot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BA50032-98EA-4367-8AE4-B65F211E8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36" y="1868855"/>
            <a:ext cx="8161453" cy="4624020"/>
          </a:xfrm>
        </p:spPr>
      </p:pic>
    </p:spTree>
    <p:extLst>
      <p:ext uri="{BB962C8B-B14F-4D97-AF65-F5344CB8AC3E}">
        <p14:creationId xmlns:p14="http://schemas.microsoft.com/office/powerpoint/2010/main" val="63736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173F-9522-42F6-8824-FDDD704F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05157A-C137-4B2B-8213-EB89C1B4B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14" y="457200"/>
            <a:ext cx="10228803" cy="5948807"/>
          </a:xfrm>
        </p:spPr>
      </p:pic>
    </p:spTree>
    <p:extLst>
      <p:ext uri="{BB962C8B-B14F-4D97-AF65-F5344CB8AC3E}">
        <p14:creationId xmlns:p14="http://schemas.microsoft.com/office/powerpoint/2010/main" val="219497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6372-8132-4DFB-99E1-5C62213B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Correlation Coefficient</a:t>
            </a:r>
            <a:endParaRPr lang="de-A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2CA0-425B-4146-BA4C-2BE2CA945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AT" dirty="0"/>
              <a:t>0</a:t>
            </a:r>
            <a:r>
              <a:rPr lang="en-AT" dirty="0"/>
              <a:t> &gt;r&lt; </a:t>
            </a:r>
            <a:r>
              <a:rPr lang="de-AT" dirty="0"/>
              <a:t>±</a:t>
            </a:r>
            <a:r>
              <a:rPr lang="en-AT" dirty="0"/>
              <a:t>0.2 =&gt; </a:t>
            </a:r>
            <a:r>
              <a:rPr lang="en-AT" dirty="0">
                <a:solidFill>
                  <a:schemeClr val="accent2">
                    <a:lumMod val="50000"/>
                  </a:schemeClr>
                </a:solidFill>
              </a:rPr>
              <a:t>Very</a:t>
            </a:r>
            <a:r>
              <a:rPr lang="en-AT" dirty="0"/>
              <a:t> </a:t>
            </a:r>
            <a:r>
              <a:rPr lang="en-AT" dirty="0">
                <a:solidFill>
                  <a:schemeClr val="accent2">
                    <a:lumMod val="50000"/>
                  </a:schemeClr>
                </a:solidFill>
              </a:rPr>
              <a:t>weak</a:t>
            </a:r>
            <a:endParaRPr lang="de-AT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AT" dirty="0"/>
          </a:p>
          <a:p>
            <a:pPr marL="0" indent="0">
              <a:buNone/>
            </a:pPr>
            <a:r>
              <a:rPr lang="de-AT" dirty="0"/>
              <a:t>±</a:t>
            </a:r>
            <a:r>
              <a:rPr lang="en-AT" dirty="0"/>
              <a:t>0.2 &gt;r&lt; </a:t>
            </a:r>
            <a:r>
              <a:rPr lang="de-AT" dirty="0"/>
              <a:t>±</a:t>
            </a:r>
            <a:r>
              <a:rPr lang="en-AT" dirty="0"/>
              <a:t>0.4 =&gt; </a:t>
            </a:r>
            <a:r>
              <a:rPr lang="en-AT" dirty="0">
                <a:solidFill>
                  <a:schemeClr val="accent2">
                    <a:lumMod val="50000"/>
                  </a:schemeClr>
                </a:solidFill>
              </a:rPr>
              <a:t>Weak</a:t>
            </a:r>
            <a:endParaRPr lang="de-AT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AT" dirty="0"/>
              <a:t> </a:t>
            </a:r>
          </a:p>
          <a:p>
            <a:pPr marL="0" indent="0">
              <a:buNone/>
            </a:pPr>
            <a:r>
              <a:rPr lang="de-AT" dirty="0"/>
              <a:t>±</a:t>
            </a:r>
            <a:r>
              <a:rPr lang="en-AT" dirty="0"/>
              <a:t>0.4 &gt;r&lt; </a:t>
            </a:r>
            <a:r>
              <a:rPr lang="de-AT" dirty="0"/>
              <a:t>±</a:t>
            </a:r>
            <a:r>
              <a:rPr lang="en-AT" dirty="0"/>
              <a:t>0.6 =&gt; </a:t>
            </a:r>
            <a:r>
              <a:rPr lang="en-AT" dirty="0">
                <a:solidFill>
                  <a:schemeClr val="accent2">
                    <a:lumMod val="50000"/>
                  </a:schemeClr>
                </a:solidFill>
              </a:rPr>
              <a:t>Average</a:t>
            </a:r>
          </a:p>
          <a:p>
            <a:pPr marL="0" indent="0">
              <a:buNone/>
            </a:pPr>
            <a:endParaRPr lang="en-AT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AT" dirty="0"/>
              <a:t>±</a:t>
            </a:r>
            <a:r>
              <a:rPr lang="en-AT" dirty="0"/>
              <a:t>0.6 &gt;r&lt; </a:t>
            </a:r>
            <a:r>
              <a:rPr lang="de-AT" dirty="0"/>
              <a:t>±</a:t>
            </a:r>
            <a:r>
              <a:rPr lang="en-AT" dirty="0"/>
              <a:t>0.8 =&gt; </a:t>
            </a:r>
            <a:r>
              <a:rPr lang="en-AT" dirty="0">
                <a:solidFill>
                  <a:schemeClr val="accent2">
                    <a:lumMod val="50000"/>
                  </a:schemeClr>
                </a:solidFill>
              </a:rPr>
              <a:t>strong</a:t>
            </a:r>
          </a:p>
          <a:p>
            <a:pPr marL="0" indent="0">
              <a:buNone/>
            </a:pPr>
            <a:endParaRPr lang="en-AT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de-AT" dirty="0"/>
              <a:t>±</a:t>
            </a:r>
            <a:r>
              <a:rPr lang="en-AT" dirty="0"/>
              <a:t>0.8 &gt;r&lt; </a:t>
            </a:r>
            <a:r>
              <a:rPr lang="de-AT" dirty="0"/>
              <a:t>±</a:t>
            </a:r>
            <a:r>
              <a:rPr lang="en-AT" dirty="0"/>
              <a:t>1 =&gt; </a:t>
            </a:r>
            <a:r>
              <a:rPr lang="en-AT" dirty="0">
                <a:solidFill>
                  <a:schemeClr val="accent2">
                    <a:lumMod val="50000"/>
                  </a:schemeClr>
                </a:solidFill>
              </a:rPr>
              <a:t>Very strong</a:t>
            </a:r>
          </a:p>
          <a:p>
            <a:pPr marL="0" indent="0">
              <a:buNone/>
            </a:pPr>
            <a:endParaRPr lang="en-AT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AT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8768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72F9-ACA1-43A7-8A6C-6285432F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619"/>
            <a:ext cx="10515600" cy="1325563"/>
          </a:xfrm>
        </p:spPr>
        <p:txBody>
          <a:bodyPr/>
          <a:lstStyle/>
          <a:p>
            <a:pPr algn="ctr"/>
            <a:r>
              <a:rPr lang="af-ZA" b="1" dirty="0">
                <a:solidFill>
                  <a:schemeClr val="accent2">
                    <a:lumMod val="50000"/>
                  </a:schemeClr>
                </a:solidFill>
              </a:rPr>
              <a:t>Pearson’s </a:t>
            </a:r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Correlation Test</a:t>
            </a:r>
            <a:endParaRPr lang="de-A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7E83-74EC-44A7-B934-24A984A50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AT" baseline="-25000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o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AT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p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 variables 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n </a:t>
            </a:r>
            <a:r>
              <a:rPr lang="en-AT" dirty="0" err="1">
                <a:solidFill>
                  <a:schemeClr val="accent6">
                    <a:lumMod val="75000"/>
                  </a:schemeClr>
                </a:solidFill>
              </a:rPr>
              <a:t>popula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AT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de-AT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n (</a:t>
            </a:r>
            <a:r>
              <a:rPr lang="el-GR" dirty="0">
                <a:solidFill>
                  <a:schemeClr val="accent6">
                    <a:lumMod val="75000"/>
                  </a:schemeClr>
                </a:solidFill>
              </a:rPr>
              <a:t>ρ</a:t>
            </a:r>
            <a:r>
              <a:rPr lang="en-AT" dirty="0">
                <a:solidFill>
                  <a:schemeClr val="accent6">
                    <a:lumMod val="75000"/>
                  </a:schemeClr>
                </a:solidFill>
              </a:rPr>
              <a:t>=0)</a:t>
            </a:r>
          </a:p>
          <a:p>
            <a:pPr marL="0" indent="0">
              <a:buNone/>
            </a:pPr>
            <a:r>
              <a:rPr lang="en-AT" sz="2000" i="1" dirty="0"/>
              <a:t>P </a:t>
            </a:r>
            <a:r>
              <a:rPr lang="en-AT" sz="2000" dirty="0"/>
              <a:t>&gt; </a:t>
            </a:r>
            <a:r>
              <a:rPr lang="de-AT" sz="2000" dirty="0"/>
              <a:t>o</a:t>
            </a:r>
            <a:r>
              <a:rPr lang="en-AT" sz="2000" dirty="0"/>
              <a:t>r = 0.05</a:t>
            </a:r>
            <a:endParaRPr lang="af-ZA" sz="2000" dirty="0"/>
          </a:p>
          <a:p>
            <a:pPr marL="0" indent="0">
              <a:buNone/>
            </a:pPr>
            <a:endParaRPr lang="en-AT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AT" dirty="0">
                <a:solidFill>
                  <a:srgbClr val="FF0000"/>
                </a:solidFill>
              </a:rPr>
              <a:t>H</a:t>
            </a:r>
            <a:r>
              <a:rPr lang="en-AT" baseline="-25000" dirty="0">
                <a:solidFill>
                  <a:srgbClr val="FF0000"/>
                </a:solidFill>
              </a:rPr>
              <a:t>1</a:t>
            </a:r>
            <a:r>
              <a:rPr lang="en-AT" dirty="0">
                <a:solidFill>
                  <a:srgbClr val="FF0000"/>
                </a:solidFill>
              </a:rPr>
              <a:t>: </a:t>
            </a:r>
            <a:r>
              <a:rPr lang="de-AT" dirty="0">
                <a:solidFill>
                  <a:srgbClr val="FF0000"/>
                </a:solidFill>
              </a:rPr>
              <a:t>R</a:t>
            </a:r>
            <a:r>
              <a:rPr lang="en-AT" dirty="0">
                <a:solidFill>
                  <a:srgbClr val="FF0000"/>
                </a:solidFill>
              </a:rPr>
              <a:t>e</a:t>
            </a:r>
            <a:r>
              <a:rPr lang="de-AT" dirty="0">
                <a:solidFill>
                  <a:srgbClr val="FF0000"/>
                </a:solidFill>
              </a:rPr>
              <a:t>l</a:t>
            </a:r>
            <a:r>
              <a:rPr lang="en-AT" dirty="0" err="1">
                <a:solidFill>
                  <a:srgbClr val="FF0000"/>
                </a:solidFill>
              </a:rPr>
              <a:t>ationship</a:t>
            </a:r>
            <a:r>
              <a:rPr lang="en-AT" dirty="0">
                <a:solidFill>
                  <a:srgbClr val="FF0000"/>
                </a:solidFill>
              </a:rPr>
              <a:t> </a:t>
            </a:r>
            <a:r>
              <a:rPr lang="de-AT" dirty="0">
                <a:solidFill>
                  <a:srgbClr val="FF0000"/>
                </a:solidFill>
              </a:rPr>
              <a:t>b</a:t>
            </a:r>
            <a:r>
              <a:rPr lang="en-AT" dirty="0">
                <a:solidFill>
                  <a:srgbClr val="FF0000"/>
                </a:solidFill>
              </a:rPr>
              <a:t>e</a:t>
            </a:r>
            <a:r>
              <a:rPr lang="de-AT" dirty="0">
                <a:solidFill>
                  <a:srgbClr val="FF0000"/>
                </a:solidFill>
              </a:rPr>
              <a:t>t</a:t>
            </a:r>
            <a:r>
              <a:rPr lang="en-AT" dirty="0">
                <a:solidFill>
                  <a:srgbClr val="FF0000"/>
                </a:solidFill>
              </a:rPr>
              <a:t>w</a:t>
            </a:r>
            <a:r>
              <a:rPr lang="de-AT" dirty="0">
                <a:solidFill>
                  <a:srgbClr val="FF0000"/>
                </a:solidFill>
              </a:rPr>
              <a:t>e</a:t>
            </a:r>
            <a:r>
              <a:rPr lang="en-AT" dirty="0">
                <a:solidFill>
                  <a:srgbClr val="FF0000"/>
                </a:solidFill>
              </a:rPr>
              <a:t>e</a:t>
            </a:r>
            <a:r>
              <a:rPr lang="de-AT" dirty="0">
                <a:solidFill>
                  <a:srgbClr val="FF0000"/>
                </a:solidFill>
              </a:rPr>
              <a:t>n</a:t>
            </a:r>
            <a:r>
              <a:rPr lang="en-AT" dirty="0">
                <a:solidFill>
                  <a:srgbClr val="FF0000"/>
                </a:solidFill>
              </a:rPr>
              <a:t> </a:t>
            </a:r>
            <a:r>
              <a:rPr lang="de-AT" dirty="0">
                <a:solidFill>
                  <a:srgbClr val="FF0000"/>
                </a:solidFill>
              </a:rPr>
              <a:t>v</a:t>
            </a:r>
            <a:r>
              <a:rPr lang="en-AT" dirty="0">
                <a:solidFill>
                  <a:srgbClr val="FF0000"/>
                </a:solidFill>
              </a:rPr>
              <a:t>a</a:t>
            </a:r>
            <a:r>
              <a:rPr lang="de-AT" dirty="0">
                <a:solidFill>
                  <a:srgbClr val="FF0000"/>
                </a:solidFill>
              </a:rPr>
              <a:t>r</a:t>
            </a:r>
            <a:r>
              <a:rPr lang="en-AT" dirty="0" err="1">
                <a:solidFill>
                  <a:srgbClr val="FF0000"/>
                </a:solidFill>
              </a:rPr>
              <a:t>i</a:t>
            </a:r>
            <a:r>
              <a:rPr lang="de-AT" dirty="0">
                <a:solidFill>
                  <a:srgbClr val="FF0000"/>
                </a:solidFill>
              </a:rPr>
              <a:t>a</a:t>
            </a:r>
            <a:r>
              <a:rPr lang="en-AT" dirty="0" err="1">
                <a:solidFill>
                  <a:srgbClr val="FF0000"/>
                </a:solidFill>
              </a:rPr>
              <a:t>bles</a:t>
            </a:r>
            <a:r>
              <a:rPr lang="en-AT" dirty="0">
                <a:solidFill>
                  <a:srgbClr val="FF0000"/>
                </a:solidFill>
              </a:rPr>
              <a:t> in </a:t>
            </a:r>
            <a:r>
              <a:rPr lang="de-AT" dirty="0">
                <a:solidFill>
                  <a:srgbClr val="FF0000"/>
                </a:solidFill>
              </a:rPr>
              <a:t>p</a:t>
            </a:r>
            <a:r>
              <a:rPr lang="en-AT" dirty="0" err="1">
                <a:solidFill>
                  <a:srgbClr val="FF0000"/>
                </a:solidFill>
              </a:rPr>
              <a:t>opulation</a:t>
            </a:r>
            <a:r>
              <a:rPr lang="en-AT" dirty="0">
                <a:solidFill>
                  <a:srgbClr val="FF0000"/>
                </a:solidFill>
              </a:rPr>
              <a:t> (</a:t>
            </a:r>
            <a:r>
              <a:rPr lang="el-GR" dirty="0">
                <a:solidFill>
                  <a:srgbClr val="FF0000"/>
                </a:solidFill>
              </a:rPr>
              <a:t>ρ</a:t>
            </a:r>
            <a:r>
              <a:rPr lang="en-AT" dirty="0">
                <a:solidFill>
                  <a:srgbClr val="FF0000"/>
                </a:solidFill>
              </a:rPr>
              <a:t>≠0)</a:t>
            </a:r>
          </a:p>
          <a:p>
            <a:pPr marL="0" indent="0">
              <a:buNone/>
            </a:pPr>
            <a:r>
              <a:rPr lang="en-AT" sz="2000" i="1" dirty="0"/>
              <a:t>P</a:t>
            </a:r>
            <a:r>
              <a:rPr lang="en-AT" sz="2000" dirty="0"/>
              <a:t> &lt; 0.05 </a:t>
            </a:r>
          </a:p>
          <a:p>
            <a:pPr marL="0" indent="0">
              <a:buNone/>
            </a:pPr>
            <a:endParaRPr lang="en-AT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af-ZA" b="1" dirty="0">
                <a:solidFill>
                  <a:srgbClr val="ED7D31">
                    <a:lumMod val="50000"/>
                  </a:srgbClr>
                </a:solidFill>
              </a:rPr>
              <a:t>Assumption:</a:t>
            </a:r>
          </a:p>
          <a:p>
            <a:pPr marL="0" indent="0">
              <a:buNone/>
            </a:pPr>
            <a:r>
              <a:rPr lang="af-ZA" dirty="0"/>
              <a:t>Two numerical variables must have normal distributions</a:t>
            </a:r>
          </a:p>
          <a:p>
            <a:pPr marL="0" indent="0">
              <a:buNone/>
            </a:pPr>
            <a:endParaRPr lang="af-ZA" dirty="0"/>
          </a:p>
          <a:p>
            <a:pPr marL="0" indent="0">
              <a:buNone/>
            </a:pPr>
            <a:r>
              <a:rPr lang="af-ZA" b="1" dirty="0">
                <a:solidFill>
                  <a:schemeClr val="accent2">
                    <a:lumMod val="50000"/>
                  </a:schemeClr>
                </a:solidFill>
              </a:rPr>
              <a:t>Non-parametric test:</a:t>
            </a:r>
          </a:p>
          <a:p>
            <a:pPr marL="0" indent="0">
              <a:buNone/>
            </a:pPr>
            <a:r>
              <a:rPr lang="af-ZA" dirty="0"/>
              <a:t>Spearman's rank correlation test</a:t>
            </a:r>
          </a:p>
          <a:p>
            <a:pPr marL="0" indent="0">
              <a:buNone/>
            </a:pPr>
            <a:endParaRPr lang="en-AT" dirty="0"/>
          </a:p>
          <a:p>
            <a:pPr marL="0" indent="0">
              <a:buNone/>
            </a:pPr>
            <a:endParaRPr lang="de-AT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22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261C-2A38-4C53-8910-ECF3E5DF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Third Variable</a:t>
            </a:r>
            <a:endParaRPr lang="de-A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0EA924-D1B1-404A-9658-E30C5F225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790" y="1690688"/>
            <a:ext cx="7460166" cy="5032375"/>
          </a:xfrm>
        </p:spPr>
      </p:pic>
    </p:spTree>
    <p:extLst>
      <p:ext uri="{BB962C8B-B14F-4D97-AF65-F5344CB8AC3E}">
        <p14:creationId xmlns:p14="http://schemas.microsoft.com/office/powerpoint/2010/main" val="317994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82C71-3841-4FD7-953E-90BF4F82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C2A26-7D3A-4328-ABDE-551D3AAAB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83" y="878542"/>
            <a:ext cx="7987034" cy="4929141"/>
          </a:xfrm>
        </p:spPr>
      </p:pic>
    </p:spTree>
    <p:extLst>
      <p:ext uri="{BB962C8B-B14F-4D97-AF65-F5344CB8AC3E}">
        <p14:creationId xmlns:p14="http://schemas.microsoft.com/office/powerpoint/2010/main" val="106981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48F15-0849-4421-8AD8-DAAF2C0D8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2" y="523501"/>
            <a:ext cx="9549235" cy="63344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69F06E-C844-460D-864D-FFCFE3F3215A}"/>
              </a:ext>
            </a:extLst>
          </p:cNvPr>
          <p:cNvSpPr txBox="1"/>
          <p:nvPr/>
        </p:nvSpPr>
        <p:spPr>
          <a:xfrm>
            <a:off x="5124163" y="-122830"/>
            <a:ext cx="194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 err="1">
                <a:solidFill>
                  <a:schemeClr val="accent2">
                    <a:lumMod val="50000"/>
                  </a:schemeClr>
                </a:solidFill>
              </a:rPr>
              <a:t>Heatmap</a:t>
            </a:r>
            <a:endParaRPr lang="en-GB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764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612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</vt:lpstr>
      <vt:lpstr>Calibri</vt:lpstr>
      <vt:lpstr>Calibri Light</vt:lpstr>
      <vt:lpstr>CMSS10</vt:lpstr>
      <vt:lpstr>CMSSI10</vt:lpstr>
      <vt:lpstr>Google Sans</vt:lpstr>
      <vt:lpstr>Office Theme</vt:lpstr>
      <vt:lpstr>Bivariate Analysis</vt:lpstr>
      <vt:lpstr>Pearson’s Correlation</vt:lpstr>
      <vt:lpstr>Scatter Plot</vt:lpstr>
      <vt:lpstr>PowerPoint Presentation</vt:lpstr>
      <vt:lpstr>Correlation Coefficient</vt:lpstr>
      <vt:lpstr>Pearson’s Correlation Test</vt:lpstr>
      <vt:lpstr>Third Variable</vt:lpstr>
      <vt:lpstr>PowerPoint Presentation</vt:lpstr>
      <vt:lpstr>PowerPoint Presentation</vt:lpstr>
      <vt:lpstr>PowerPoint Presentation</vt:lpstr>
      <vt:lpstr> Linear Regression</vt:lpstr>
      <vt:lpstr>PowerPoint Presentation</vt:lpstr>
      <vt:lpstr>Non-linear Relationship</vt:lpstr>
      <vt:lpstr> Linear Regression</vt:lpstr>
      <vt:lpstr>PowerPoint Presentation</vt:lpstr>
      <vt:lpstr>PowerPoint Presentation</vt:lpstr>
      <vt:lpstr>PowerPoint Presentation</vt:lpstr>
      <vt:lpstr>Assumptions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j6byyftkq_@univie.onmicrosoft.com</dc:creator>
  <cp:lastModifiedBy>Kian Jenab</cp:lastModifiedBy>
  <cp:revision>18</cp:revision>
  <dcterms:created xsi:type="dcterms:W3CDTF">2021-12-19T01:59:48Z</dcterms:created>
  <dcterms:modified xsi:type="dcterms:W3CDTF">2023-10-20T14:34:37Z</dcterms:modified>
</cp:coreProperties>
</file>